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9"/>
  </p:notesMasterIdLst>
  <p:handoutMasterIdLst>
    <p:handoutMasterId r:id="rId70"/>
  </p:handoutMasterIdLst>
  <p:sldIdLst>
    <p:sldId id="256" r:id="rId2"/>
    <p:sldId id="415" r:id="rId3"/>
    <p:sldId id="257" r:id="rId4"/>
    <p:sldId id="328" r:id="rId5"/>
    <p:sldId id="330" r:id="rId6"/>
    <p:sldId id="308" r:id="rId7"/>
    <p:sldId id="331" r:id="rId8"/>
    <p:sldId id="335" r:id="rId9"/>
    <p:sldId id="336" r:id="rId10"/>
    <p:sldId id="337" r:id="rId11"/>
    <p:sldId id="339" r:id="rId12"/>
    <p:sldId id="341" r:id="rId13"/>
    <p:sldId id="340" r:id="rId14"/>
    <p:sldId id="343" r:id="rId15"/>
    <p:sldId id="344" r:id="rId16"/>
    <p:sldId id="345" r:id="rId17"/>
    <p:sldId id="346" r:id="rId18"/>
    <p:sldId id="347" r:id="rId19"/>
    <p:sldId id="349" r:id="rId20"/>
    <p:sldId id="350" r:id="rId21"/>
    <p:sldId id="351" r:id="rId22"/>
    <p:sldId id="356" r:id="rId23"/>
    <p:sldId id="357" r:id="rId24"/>
    <p:sldId id="358" r:id="rId25"/>
    <p:sldId id="359" r:id="rId26"/>
    <p:sldId id="360" r:id="rId27"/>
    <p:sldId id="361" r:id="rId28"/>
    <p:sldId id="362" r:id="rId29"/>
    <p:sldId id="355" r:id="rId30"/>
    <p:sldId id="263" r:id="rId31"/>
    <p:sldId id="363" r:id="rId32"/>
    <p:sldId id="266" r:id="rId33"/>
    <p:sldId id="364" r:id="rId34"/>
    <p:sldId id="365" r:id="rId35"/>
    <p:sldId id="416" r:id="rId36"/>
    <p:sldId id="366" r:id="rId37"/>
    <p:sldId id="417" r:id="rId38"/>
    <p:sldId id="385" r:id="rId39"/>
    <p:sldId id="386" r:id="rId40"/>
    <p:sldId id="384" r:id="rId41"/>
    <p:sldId id="418" r:id="rId42"/>
    <p:sldId id="419" r:id="rId43"/>
    <p:sldId id="387" r:id="rId44"/>
    <p:sldId id="420" r:id="rId45"/>
    <p:sldId id="393" r:id="rId46"/>
    <p:sldId id="394" r:id="rId47"/>
    <p:sldId id="395" r:id="rId48"/>
    <p:sldId id="396" r:id="rId49"/>
    <p:sldId id="397" r:id="rId50"/>
    <p:sldId id="398" r:id="rId51"/>
    <p:sldId id="421" r:id="rId52"/>
    <p:sldId id="422" r:id="rId53"/>
    <p:sldId id="318" r:id="rId54"/>
    <p:sldId id="403" r:id="rId55"/>
    <p:sldId id="323" r:id="rId56"/>
    <p:sldId id="405" r:id="rId57"/>
    <p:sldId id="406" r:id="rId58"/>
    <p:sldId id="407" r:id="rId59"/>
    <p:sldId id="321" r:id="rId60"/>
    <p:sldId id="409" r:id="rId61"/>
    <p:sldId id="410" r:id="rId62"/>
    <p:sldId id="411" r:id="rId63"/>
    <p:sldId id="423" r:id="rId64"/>
    <p:sldId id="412" r:id="rId65"/>
    <p:sldId id="414" r:id="rId66"/>
    <p:sldId id="413" r:id="rId67"/>
    <p:sldId id="261" r:id="rId6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58">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39BE5"/>
    <a:srgbClr val="198DD4"/>
    <a:srgbClr val="1890D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2" autoAdjust="0"/>
    <p:restoredTop sz="94682" autoAdjust="0"/>
  </p:normalViewPr>
  <p:slideViewPr>
    <p:cSldViewPr snapToGrid="0" showGuides="1">
      <p:cViewPr varScale="1">
        <p:scale>
          <a:sx n="103" d="100"/>
          <a:sy n="103" d="100"/>
        </p:scale>
        <p:origin x="876" y="114"/>
      </p:cViewPr>
      <p:guideLst>
        <p:guide orient="horz" pos="2258"/>
        <p:guide pos="3840"/>
      </p:guideLst>
    </p:cSldViewPr>
  </p:slideViewPr>
  <p:outlineViewPr>
    <p:cViewPr>
      <p:scale>
        <a:sx n="33" d="100"/>
        <a:sy n="33" d="100"/>
      </p:scale>
      <p:origin x="0" y="0"/>
    </p:cViewPr>
  </p:outlineViewPr>
  <p:notesTextViewPr>
    <p:cViewPr>
      <p:scale>
        <a:sx n="3" d="2"/>
        <a:sy n="3" d="2"/>
      </p:scale>
      <p:origin x="0" y="0"/>
    </p:cViewPr>
  </p:notesTextViewPr>
  <p:notesViewPr>
    <p:cSldViewPr snapToGrid="0">
      <p:cViewPr varScale="1">
        <p:scale>
          <a:sx n="83" d="100"/>
          <a:sy n="83" d="100"/>
        </p:scale>
        <p:origin x="3930" y="9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8AD2C2AC-1F6A-1167-EDF2-9DCB3767F7CE}"/>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a:extLst>
              <a:ext uri="{FF2B5EF4-FFF2-40B4-BE49-F238E27FC236}">
                <a16:creationId xmlns:a16="http://schemas.microsoft.com/office/drawing/2014/main" id="{3AE2C89D-4A7F-C691-9099-ACA8F84730A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FC23796-8ABB-4401-87AA-3C6A4670C624}" type="datetimeFigureOut">
              <a:rPr lang="zh-CN" altLang="en-US" smtClean="0"/>
              <a:t>2022/8/1</a:t>
            </a:fld>
            <a:endParaRPr lang="zh-CN" altLang="en-US"/>
          </a:p>
        </p:txBody>
      </p:sp>
      <p:sp>
        <p:nvSpPr>
          <p:cNvPr id="4" name="页脚占位符 3">
            <a:extLst>
              <a:ext uri="{FF2B5EF4-FFF2-40B4-BE49-F238E27FC236}">
                <a16:creationId xmlns:a16="http://schemas.microsoft.com/office/drawing/2014/main" id="{95AF2B93-A2C1-4863-CCE0-BA4ED1A40B3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a:extLst>
              <a:ext uri="{FF2B5EF4-FFF2-40B4-BE49-F238E27FC236}">
                <a16:creationId xmlns:a16="http://schemas.microsoft.com/office/drawing/2014/main" id="{945BE8F1-871A-9FCF-A19E-38B524BCD72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91AA776-27F7-4BA2-8F01-C27F4FC9B5B2}" type="slidenum">
              <a:rPr lang="zh-CN" altLang="en-US" smtClean="0"/>
              <a:t>‹#›</a:t>
            </a:fld>
            <a:endParaRPr lang="zh-CN" altLang="en-US"/>
          </a:p>
        </p:txBody>
      </p:sp>
    </p:spTree>
    <p:extLst>
      <p:ext uri="{BB962C8B-B14F-4D97-AF65-F5344CB8AC3E}">
        <p14:creationId xmlns:p14="http://schemas.microsoft.com/office/powerpoint/2010/main" val="390734107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2022/8/1</a:t>
            </a:fld>
            <a:endParaRPr lang="zh-CN" altLang="en-US"/>
          </a:p>
        </p:txBody>
      </p:sp>
      <p:sp>
        <p:nvSpPr>
          <p:cNvPr id="4" name="幻灯片图像占位符 3"/>
          <p:cNvSpPr>
            <a:spLocks noGrp="1" noRot="1" noChangeAspect="1"/>
          </p:cNvSpPr>
          <p:nvPr>
            <p:ph type="sldImg" idx="2"/>
          </p:nvPr>
        </p:nvSpPr>
        <p:spPr>
          <a:xfrm>
            <a:off x="685530" y="1143000"/>
            <a:ext cx="548694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11" name="图片 10"/>
          <p:cNvPicPr>
            <a:picLocks noChangeAspect="1"/>
          </p:cNvPicPr>
          <p:nvPr userDrawn="1"/>
        </p:nvPicPr>
        <p:blipFill rotWithShape="1">
          <a:blip r:embed="rId2">
            <a:extLst>
              <a:ext uri="{BEBA8EAE-BF5A-486C-A8C5-ECC9F3942E4B}">
                <a14:imgProps xmlns:a14="http://schemas.microsoft.com/office/drawing/2010/main">
                  <a14:imgLayer r:embed="rId3">
                    <a14:imgEffect>
                      <a14:colorTemperature colorTemp="7200"/>
                    </a14:imgEffect>
                  </a14:imgLayer>
                </a14:imgProps>
              </a:ext>
              <a:ext uri="{28A0092B-C50C-407E-A947-70E740481C1C}">
                <a14:useLocalDpi xmlns:a14="http://schemas.microsoft.com/office/drawing/2010/main" val="0"/>
              </a:ext>
            </a:extLst>
          </a:blip>
          <a:srcRect t="15028" b="5267"/>
          <a:stretch>
            <a:fillRect/>
          </a:stretch>
        </p:blipFill>
        <p:spPr>
          <a:xfrm>
            <a:off x="-42490" y="-12703"/>
            <a:ext cx="12235691" cy="6872145"/>
          </a:xfrm>
          <a:prstGeom prst="rect">
            <a:avLst/>
          </a:prstGeom>
        </p:spPr>
      </p:pic>
      <p:sp>
        <p:nvSpPr>
          <p:cNvPr id="13" name="文本框 12"/>
          <p:cNvSpPr txBox="1"/>
          <p:nvPr userDrawn="1"/>
        </p:nvSpPr>
        <p:spPr>
          <a:xfrm>
            <a:off x="671195" y="2502535"/>
            <a:ext cx="6173742" cy="700961"/>
          </a:xfrm>
          <a:prstGeom prst="rect">
            <a:avLst/>
          </a:prstGeom>
          <a:noFill/>
        </p:spPr>
        <p:txBody>
          <a:bodyPr wrap="square" rtlCol="0">
            <a:spAutoFit/>
          </a:bodyPr>
          <a:lstStyle/>
          <a:p>
            <a:pPr algn="l"/>
            <a:r>
              <a:rPr lang="zh-CN" altLang="en-US" sz="3955" b="1" dirty="0">
                <a:solidFill>
                  <a:schemeClr val="bg1"/>
                </a:solidFill>
                <a:effectLst/>
                <a:latin typeface="微软雅黑" panose="020B0503020204020204" pitchFamily="34" charset="-122"/>
                <a:ea typeface="微软雅黑" panose="020B0503020204020204" pitchFamily="34" charset="-122"/>
              </a:rPr>
              <a:t>项目</a:t>
            </a:r>
            <a:r>
              <a:rPr lang="en-US" altLang="zh-CN" sz="3955" b="1" dirty="0">
                <a:solidFill>
                  <a:schemeClr val="bg1"/>
                </a:solidFill>
                <a:effectLst/>
                <a:latin typeface="微软雅黑" panose="020B0503020204020204" pitchFamily="34" charset="-122"/>
                <a:ea typeface="微软雅黑" panose="020B0503020204020204" pitchFamily="34" charset="-122"/>
              </a:rPr>
              <a:t>1 </a:t>
            </a:r>
            <a:r>
              <a:rPr lang="zh-CN" altLang="en-US" sz="3955" b="1" dirty="0">
                <a:solidFill>
                  <a:schemeClr val="bg1"/>
                </a:solidFill>
                <a:effectLst/>
                <a:latin typeface="微软雅黑" panose="020B0503020204020204" pitchFamily="34" charset="-122"/>
                <a:ea typeface="微软雅黑" panose="020B0503020204020204" pitchFamily="34" charset="-122"/>
              </a:rPr>
              <a:t>开启网络工程师之路</a:t>
            </a:r>
            <a:endParaRPr lang="en-US" altLang="zh-CN" sz="3955" b="1" dirty="0">
              <a:solidFill>
                <a:schemeClr val="bg1"/>
              </a:solidFill>
              <a:effectLst/>
              <a:latin typeface="微软雅黑" panose="020B0503020204020204" pitchFamily="34" charset="-122"/>
              <a:ea typeface="微软雅黑" panose="020B0503020204020204" pitchFamily="34" charset="-122"/>
            </a:endParaRPr>
          </a:p>
        </p:txBody>
      </p:sp>
      <p:cxnSp>
        <p:nvCxnSpPr>
          <p:cNvPr id="14" name="直接连接符 13"/>
          <p:cNvCxnSpPr/>
          <p:nvPr userDrawn="1"/>
        </p:nvCxnSpPr>
        <p:spPr>
          <a:xfrm>
            <a:off x="671099" y="3423027"/>
            <a:ext cx="1575530" cy="0"/>
          </a:xfrm>
          <a:prstGeom prst="line">
            <a:avLst/>
          </a:prstGeom>
          <a:noFill/>
          <a:ln w="6350" cap="flat" cmpd="sng" algn="ctr">
            <a:solidFill>
              <a:schemeClr val="bg1"/>
            </a:solidFill>
            <a:prstDash val="solid"/>
            <a:miter lim="800000"/>
          </a:ln>
          <a:effectLst/>
        </p:spPr>
      </p:cxnSp>
      <p:sp>
        <p:nvSpPr>
          <p:cNvPr id="17" name="矩形 16"/>
          <p:cNvSpPr/>
          <p:nvPr userDrawn="1"/>
        </p:nvSpPr>
        <p:spPr>
          <a:xfrm>
            <a:off x="671100" y="4934988"/>
            <a:ext cx="3682255" cy="61925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2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871" y="457296"/>
            <a:ext cx="3932624" cy="1600537"/>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698" y="987633"/>
            <a:ext cx="6172808" cy="4874650"/>
          </a:xfrm>
          <a:prstGeom prst="rect">
            <a:avLst/>
          </a:prstGeom>
        </p:spPr>
        <p:txBody>
          <a:bodyPr/>
          <a:lstStyle>
            <a:lvl1pPr marL="0" indent="0">
              <a:buNone/>
              <a:defRPr sz="3200"/>
            </a:lvl1pPr>
            <a:lvl2pPr marL="457835" indent="0">
              <a:buNone/>
              <a:defRPr sz="2800"/>
            </a:lvl2pPr>
            <a:lvl3pPr marL="914400" indent="0">
              <a:buNone/>
              <a:defRPr sz="2400"/>
            </a:lvl3pPr>
            <a:lvl4pPr marL="1372235" indent="0">
              <a:buNone/>
              <a:defRPr sz="2000"/>
            </a:lvl4pPr>
            <a:lvl5pPr marL="1828800" indent="0">
              <a:buNone/>
              <a:defRPr sz="2000"/>
            </a:lvl5pPr>
            <a:lvl6pPr marL="2286635" indent="0">
              <a:buNone/>
              <a:defRPr sz="2000"/>
            </a:lvl6pPr>
            <a:lvl7pPr marL="2743835" indent="0">
              <a:buNone/>
              <a:defRPr sz="2000"/>
            </a:lvl7pPr>
            <a:lvl8pPr marL="3201670" indent="0">
              <a:buNone/>
              <a:defRPr sz="2000"/>
            </a:lvl8pPr>
            <a:lvl9pPr marL="3658235" indent="0">
              <a:buNone/>
              <a:defRPr sz="2000"/>
            </a:lvl9pPr>
          </a:lstStyle>
          <a:p>
            <a:endParaRPr lang="zh-CN" altLang="en-US"/>
          </a:p>
        </p:txBody>
      </p:sp>
      <p:sp>
        <p:nvSpPr>
          <p:cNvPr id="4" name="文本占位符 3"/>
          <p:cNvSpPr>
            <a:spLocks noGrp="1"/>
          </p:cNvSpPr>
          <p:nvPr>
            <p:ph type="body" sz="half" idx="2" hasCustomPrompt="1"/>
          </p:nvPr>
        </p:nvSpPr>
        <p:spPr>
          <a:xfrm>
            <a:off x="839871" y="2057833"/>
            <a:ext cx="3932624" cy="3812390"/>
          </a:xfrm>
          <a:prstGeom prst="rect">
            <a:avLst/>
          </a:prstGeom>
        </p:spPr>
        <p:txBody>
          <a:bodyPr/>
          <a:lstStyle>
            <a:lvl1pPr marL="0" indent="0">
              <a:buNone/>
              <a:defRPr sz="1600"/>
            </a:lvl1pPr>
            <a:lvl2pPr marL="457835" indent="0">
              <a:buNone/>
              <a:defRPr sz="1400"/>
            </a:lvl2pPr>
            <a:lvl3pPr marL="914400" indent="0">
              <a:buNone/>
              <a:defRPr sz="1200"/>
            </a:lvl3pPr>
            <a:lvl4pPr marL="1372235" indent="0">
              <a:buNone/>
              <a:defRPr sz="1000"/>
            </a:lvl4pPr>
            <a:lvl5pPr marL="1828800" indent="0">
              <a:buNone/>
              <a:defRPr sz="1000"/>
            </a:lvl5pPr>
            <a:lvl6pPr marL="2286635" indent="0">
              <a:buNone/>
              <a:defRPr sz="1000"/>
            </a:lvl6pPr>
            <a:lvl7pPr marL="2743835" indent="0">
              <a:buNone/>
              <a:defRPr sz="1000"/>
            </a:lvl7pPr>
            <a:lvl8pPr marL="3201670" indent="0">
              <a:buNone/>
              <a:defRPr sz="1000"/>
            </a:lvl8pPr>
            <a:lvl9pPr marL="3658235" indent="0">
              <a:buNone/>
              <a:defRPr sz="1000"/>
            </a:lvl9pPr>
          </a:lstStyle>
          <a:p>
            <a:pPr lvl="0"/>
            <a:r>
              <a:rPr lang="zh-CN" altLang="en-US"/>
              <a:t>编辑母版文本样式</a:t>
            </a:r>
          </a:p>
        </p:txBody>
      </p:sp>
      <p:sp>
        <p:nvSpPr>
          <p:cNvPr id="5" name="日期占位符 4"/>
          <p:cNvSpPr>
            <a:spLocks noGrp="1"/>
          </p:cNvSpPr>
          <p:nvPr>
            <p:ph type="dt" sz="half" idx="10"/>
          </p:nvPr>
        </p:nvSpPr>
        <p:spPr>
          <a:xfrm>
            <a:off x="838283" y="6357687"/>
            <a:ext cx="2743470" cy="365202"/>
          </a:xfrm>
          <a:prstGeom prst="rect">
            <a:avLst/>
          </a:prstGeom>
        </p:spPr>
        <p:txBody>
          <a:bodyPr/>
          <a:lstStyle/>
          <a:p>
            <a:fld id="{DEFC6E09-CF93-424F-9D8E-34DAA948F968}" type="datetimeFigureOut">
              <a:rPr lang="zh-CN" altLang="en-US" smtClean="0"/>
              <a:t>2022/8/1</a:t>
            </a:fld>
            <a:endParaRPr lang="zh-CN" altLang="en-US"/>
          </a:p>
        </p:txBody>
      </p:sp>
      <p:sp>
        <p:nvSpPr>
          <p:cNvPr id="6" name="页脚占位符 5"/>
          <p:cNvSpPr>
            <a:spLocks noGrp="1"/>
          </p:cNvSpPr>
          <p:nvPr>
            <p:ph type="ftr" sz="quarter" idx="11"/>
          </p:nvPr>
        </p:nvSpPr>
        <p:spPr>
          <a:xfrm>
            <a:off x="4038998" y="6357687"/>
            <a:ext cx="4115205" cy="365202"/>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1448" y="6357687"/>
            <a:ext cx="2743470" cy="365202"/>
          </a:xfrm>
          <a:prstGeom prst="rect">
            <a:avLst/>
          </a:prstGeom>
        </p:spPr>
        <p:txBody>
          <a:bodyPr/>
          <a:lstStyle/>
          <a:p>
            <a:fld id="{31F8CEF4-CAD6-4B2A-9A58-D03AEC89E548}"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83" y="365202"/>
            <a:ext cx="10516635" cy="1325842"/>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a:xfrm>
            <a:off x="838283" y="1826009"/>
            <a:ext cx="10516635" cy="4352253"/>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83" y="6357687"/>
            <a:ext cx="2743470" cy="365202"/>
          </a:xfrm>
          <a:prstGeom prst="rect">
            <a:avLst/>
          </a:prstGeom>
        </p:spPr>
        <p:txBody>
          <a:bodyPr/>
          <a:lstStyle/>
          <a:p>
            <a:fld id="{DEFC6E09-CF93-424F-9D8E-34DAA948F968}" type="datetimeFigureOut">
              <a:rPr lang="zh-CN" altLang="en-US" smtClean="0"/>
              <a:t>2022/8/1</a:t>
            </a:fld>
            <a:endParaRPr lang="zh-CN" altLang="en-US"/>
          </a:p>
        </p:txBody>
      </p:sp>
      <p:sp>
        <p:nvSpPr>
          <p:cNvPr id="5" name="页脚占位符 4"/>
          <p:cNvSpPr>
            <a:spLocks noGrp="1"/>
          </p:cNvSpPr>
          <p:nvPr>
            <p:ph type="ftr" sz="quarter" idx="11"/>
          </p:nvPr>
        </p:nvSpPr>
        <p:spPr>
          <a:xfrm>
            <a:off x="4038998" y="6357687"/>
            <a:ext cx="4115205" cy="365202"/>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1448" y="6357687"/>
            <a:ext cx="2743470" cy="365202"/>
          </a:xfrm>
          <a:prstGeom prst="rect">
            <a:avLst/>
          </a:prstGeom>
        </p:spPr>
        <p:txBody>
          <a:bodyPr/>
          <a:lstStyle/>
          <a:p>
            <a:fld id="{31F8CEF4-CAD6-4B2A-9A58-D03AEC89E548}"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5759" y="365202"/>
            <a:ext cx="2629159" cy="5813061"/>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83" y="365202"/>
            <a:ext cx="7735062" cy="5813061"/>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83" y="6357687"/>
            <a:ext cx="2743470" cy="365202"/>
          </a:xfrm>
          <a:prstGeom prst="rect">
            <a:avLst/>
          </a:prstGeom>
        </p:spPr>
        <p:txBody>
          <a:bodyPr/>
          <a:lstStyle/>
          <a:p>
            <a:fld id="{DEFC6E09-CF93-424F-9D8E-34DAA948F968}" type="datetimeFigureOut">
              <a:rPr lang="zh-CN" altLang="en-US" smtClean="0"/>
              <a:t>2022/8/1</a:t>
            </a:fld>
            <a:endParaRPr lang="zh-CN" altLang="en-US"/>
          </a:p>
        </p:txBody>
      </p:sp>
      <p:sp>
        <p:nvSpPr>
          <p:cNvPr id="5" name="页脚占位符 4"/>
          <p:cNvSpPr>
            <a:spLocks noGrp="1"/>
          </p:cNvSpPr>
          <p:nvPr>
            <p:ph type="ftr" sz="quarter" idx="11"/>
          </p:nvPr>
        </p:nvSpPr>
        <p:spPr>
          <a:xfrm>
            <a:off x="4038998" y="6357687"/>
            <a:ext cx="4115205" cy="365202"/>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1448" y="6357687"/>
            <a:ext cx="2743470" cy="365202"/>
          </a:xfrm>
          <a:prstGeom prst="rect">
            <a:avLst/>
          </a:prstGeom>
        </p:spPr>
        <p:txBody>
          <a:bodyPr/>
          <a:lstStyle/>
          <a:p>
            <a:fld id="{31F8CEF4-CAD6-4B2A-9A58-D03AEC89E548}"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83" y="365202"/>
            <a:ext cx="10516635" cy="1325842"/>
          </a:xfrm>
          <a:prstGeom prst="rect">
            <a:avLst/>
          </a:prstGeom>
        </p:spPr>
        <p:txBody>
          <a:bodyPr/>
          <a:lstStyle/>
          <a:p>
            <a:r>
              <a:rPr lang="zh-CN" altLang="en-US"/>
              <a:t>单击此处编辑母版标题样式</a:t>
            </a:r>
          </a:p>
        </p:txBody>
      </p:sp>
      <p:sp>
        <p:nvSpPr>
          <p:cNvPr id="3" name="内容占位符 2"/>
          <p:cNvSpPr>
            <a:spLocks noGrp="1"/>
          </p:cNvSpPr>
          <p:nvPr>
            <p:ph idx="1" hasCustomPrompt="1"/>
          </p:nvPr>
        </p:nvSpPr>
        <p:spPr>
          <a:xfrm>
            <a:off x="838283" y="1826009"/>
            <a:ext cx="10516635" cy="4352253"/>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83" y="6357687"/>
            <a:ext cx="2743470" cy="365202"/>
          </a:xfrm>
          <a:prstGeom prst="rect">
            <a:avLst/>
          </a:prstGeom>
        </p:spPr>
        <p:txBody>
          <a:bodyPr/>
          <a:lstStyle/>
          <a:p>
            <a:fld id="{DEFC6E09-CF93-424F-9D8E-34DAA948F968}" type="datetimeFigureOut">
              <a:rPr lang="zh-CN" altLang="en-US" smtClean="0"/>
              <a:t>2022/8/1</a:t>
            </a:fld>
            <a:endParaRPr lang="zh-CN" altLang="en-US"/>
          </a:p>
        </p:txBody>
      </p:sp>
      <p:sp>
        <p:nvSpPr>
          <p:cNvPr id="5" name="页脚占位符 4"/>
          <p:cNvSpPr>
            <a:spLocks noGrp="1"/>
          </p:cNvSpPr>
          <p:nvPr>
            <p:ph type="ftr" sz="quarter" idx="11"/>
          </p:nvPr>
        </p:nvSpPr>
        <p:spPr>
          <a:xfrm>
            <a:off x="4038998" y="6357687"/>
            <a:ext cx="4115205" cy="365202"/>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1448" y="6357687"/>
            <a:ext cx="2743470" cy="365202"/>
          </a:xfrm>
          <a:prstGeom prst="rect">
            <a:avLst/>
          </a:prstGeom>
        </p:spPr>
        <p:txBody>
          <a:bodyPr/>
          <a:lstStyle/>
          <a:p>
            <a:fld id="{31F8CEF4-CAD6-4B2A-9A58-D03AEC89E548}"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7" name="Freeform 5"/>
          <p:cNvSpPr/>
          <p:nvPr userDrawn="1"/>
        </p:nvSpPr>
        <p:spPr bwMode="auto">
          <a:xfrm>
            <a:off x="2481727" y="1827994"/>
            <a:ext cx="9709297" cy="1411187"/>
          </a:xfrm>
          <a:custGeom>
            <a:avLst/>
            <a:gdLst>
              <a:gd name="T0" fmla="*/ 11567 w 11567"/>
              <a:gd name="T1" fmla="*/ 2441 h 2441"/>
              <a:gd name="T2" fmla="*/ 0 w 11567"/>
              <a:gd name="T3" fmla="*/ 2441 h 2441"/>
              <a:gd name="T4" fmla="*/ 1542 w 11567"/>
              <a:gd name="T5" fmla="*/ 0 h 2441"/>
              <a:gd name="T6" fmla="*/ 11567 w 11567"/>
              <a:gd name="T7" fmla="*/ 0 h 2441"/>
              <a:gd name="T8" fmla="*/ 11567 w 11567"/>
              <a:gd name="T9" fmla="*/ 2441 h 2441"/>
            </a:gdLst>
            <a:ahLst/>
            <a:cxnLst>
              <a:cxn ang="0">
                <a:pos x="T0" y="T1"/>
              </a:cxn>
              <a:cxn ang="0">
                <a:pos x="T2" y="T3"/>
              </a:cxn>
              <a:cxn ang="0">
                <a:pos x="T4" y="T5"/>
              </a:cxn>
              <a:cxn ang="0">
                <a:pos x="T6" y="T7"/>
              </a:cxn>
              <a:cxn ang="0">
                <a:pos x="T8" y="T9"/>
              </a:cxn>
            </a:cxnLst>
            <a:rect l="0" t="0" r="r" b="b"/>
            <a:pathLst>
              <a:path w="11567" h="2441">
                <a:moveTo>
                  <a:pt x="11567" y="2441"/>
                </a:moveTo>
                <a:lnTo>
                  <a:pt x="0" y="2441"/>
                </a:lnTo>
                <a:lnTo>
                  <a:pt x="1542" y="0"/>
                </a:lnTo>
                <a:lnTo>
                  <a:pt x="11567" y="0"/>
                </a:lnTo>
                <a:lnTo>
                  <a:pt x="11567" y="2441"/>
                </a:lnTo>
                <a:close/>
              </a:path>
            </a:pathLst>
          </a:custGeom>
          <a:solidFill>
            <a:schemeClr val="tx2"/>
          </a:solidFill>
          <a:ln>
            <a:noFill/>
          </a:ln>
        </p:spPr>
        <p:txBody>
          <a:bodyPr lIns="61652" tIns="30825" rIns="61652" bIns="30825"/>
          <a:lstStyle/>
          <a:p>
            <a:endParaRPr lang="zh-CN" altLang="en-US" sz="1620">
              <a:solidFill>
                <a:srgbClr val="000000"/>
              </a:solidFill>
              <a:latin typeface="Arial" panose="020B0604020202020204"/>
              <a:ea typeface="微软雅黑" panose="020B0503020204020204" pitchFamily="34" charset="-122"/>
            </a:endParaRPr>
          </a:p>
        </p:txBody>
      </p:sp>
      <p:sp>
        <p:nvSpPr>
          <p:cNvPr id="8" name="Freeform 6"/>
          <p:cNvSpPr/>
          <p:nvPr userDrawn="1"/>
        </p:nvSpPr>
        <p:spPr bwMode="auto">
          <a:xfrm>
            <a:off x="0" y="3838192"/>
            <a:ext cx="6223107" cy="1284954"/>
          </a:xfrm>
          <a:custGeom>
            <a:avLst/>
            <a:gdLst>
              <a:gd name="T0" fmla="*/ 0 w 7413"/>
              <a:gd name="T1" fmla="*/ 0 h 2222"/>
              <a:gd name="T2" fmla="*/ 7413 w 7413"/>
              <a:gd name="T3" fmla="*/ 0 h 2222"/>
              <a:gd name="T4" fmla="*/ 6010 w 7413"/>
              <a:gd name="T5" fmla="*/ 2222 h 2222"/>
              <a:gd name="T6" fmla="*/ 0 w 7413"/>
              <a:gd name="T7" fmla="*/ 2222 h 2222"/>
              <a:gd name="T8" fmla="*/ 0 w 7413"/>
              <a:gd name="T9" fmla="*/ 0 h 2222"/>
            </a:gdLst>
            <a:ahLst/>
            <a:cxnLst>
              <a:cxn ang="0">
                <a:pos x="T0" y="T1"/>
              </a:cxn>
              <a:cxn ang="0">
                <a:pos x="T2" y="T3"/>
              </a:cxn>
              <a:cxn ang="0">
                <a:pos x="T4" y="T5"/>
              </a:cxn>
              <a:cxn ang="0">
                <a:pos x="T6" y="T7"/>
              </a:cxn>
              <a:cxn ang="0">
                <a:pos x="T8" y="T9"/>
              </a:cxn>
            </a:cxnLst>
            <a:rect l="0" t="0" r="r" b="b"/>
            <a:pathLst>
              <a:path w="7413" h="2222">
                <a:moveTo>
                  <a:pt x="0" y="0"/>
                </a:moveTo>
                <a:lnTo>
                  <a:pt x="7413" y="0"/>
                </a:lnTo>
                <a:lnTo>
                  <a:pt x="6010" y="2222"/>
                </a:lnTo>
                <a:lnTo>
                  <a:pt x="0" y="2222"/>
                </a:lnTo>
                <a:lnTo>
                  <a:pt x="0" y="0"/>
                </a:lnTo>
                <a:close/>
              </a:path>
            </a:pathLst>
          </a:custGeom>
          <a:solidFill>
            <a:schemeClr val="tx2"/>
          </a:solidFill>
          <a:ln>
            <a:noFill/>
          </a:ln>
        </p:spPr>
        <p:txBody>
          <a:bodyPr lIns="61652" tIns="30825" rIns="61652" bIns="30825"/>
          <a:lstStyle/>
          <a:p>
            <a:endParaRPr lang="zh-CN" altLang="en-US" sz="1620">
              <a:solidFill>
                <a:srgbClr val="000000"/>
              </a:solidFill>
              <a:latin typeface="Arial" panose="020B0604020202020204"/>
              <a:ea typeface="微软雅黑" panose="020B0503020204020204" pitchFamily="34" charset="-122"/>
            </a:endParaRPr>
          </a:p>
        </p:txBody>
      </p:sp>
      <p:sp>
        <p:nvSpPr>
          <p:cNvPr id="9" name="Freeform 7"/>
          <p:cNvSpPr/>
          <p:nvPr userDrawn="1"/>
        </p:nvSpPr>
        <p:spPr bwMode="auto">
          <a:xfrm>
            <a:off x="0" y="2321018"/>
            <a:ext cx="10173702" cy="2236464"/>
          </a:xfrm>
          <a:custGeom>
            <a:avLst/>
            <a:gdLst>
              <a:gd name="T0" fmla="*/ 0 w 13970"/>
              <a:gd name="T1" fmla="*/ 0 h 3869"/>
              <a:gd name="T2" fmla="*/ 13970 w 13970"/>
              <a:gd name="T3" fmla="*/ 0 h 3869"/>
              <a:gd name="T4" fmla="*/ 11527 w 13970"/>
              <a:gd name="T5" fmla="*/ 3869 h 3869"/>
              <a:gd name="T6" fmla="*/ 0 w 13970"/>
              <a:gd name="T7" fmla="*/ 3869 h 3869"/>
              <a:gd name="T8" fmla="*/ 0 w 13970"/>
              <a:gd name="T9" fmla="*/ 0 h 3869"/>
            </a:gdLst>
            <a:ahLst/>
            <a:cxnLst>
              <a:cxn ang="0">
                <a:pos x="T0" y="T1"/>
              </a:cxn>
              <a:cxn ang="0">
                <a:pos x="T2" y="T3"/>
              </a:cxn>
              <a:cxn ang="0">
                <a:pos x="T4" y="T5"/>
              </a:cxn>
              <a:cxn ang="0">
                <a:pos x="T6" y="T7"/>
              </a:cxn>
              <a:cxn ang="0">
                <a:pos x="T8" y="T9"/>
              </a:cxn>
            </a:cxnLst>
            <a:rect l="0" t="0" r="r" b="b"/>
            <a:pathLst>
              <a:path w="13970" h="3869">
                <a:moveTo>
                  <a:pt x="0" y="0"/>
                </a:moveTo>
                <a:lnTo>
                  <a:pt x="13970" y="0"/>
                </a:lnTo>
                <a:lnTo>
                  <a:pt x="11527" y="3869"/>
                </a:lnTo>
                <a:lnTo>
                  <a:pt x="0" y="3869"/>
                </a:lnTo>
                <a:lnTo>
                  <a:pt x="0" y="0"/>
                </a:lnTo>
                <a:close/>
              </a:path>
            </a:pathLst>
          </a:custGeom>
          <a:solidFill>
            <a:srgbClr val="239BE5"/>
          </a:solidFill>
          <a:ln>
            <a:noFill/>
          </a:ln>
        </p:spPr>
        <p:txBody>
          <a:bodyPr lIns="61652" tIns="30825" rIns="61652" bIns="30825"/>
          <a:lstStyle/>
          <a:p>
            <a:endParaRPr lang="zh-CN" altLang="en-US" sz="1620">
              <a:solidFill>
                <a:srgbClr val="000000"/>
              </a:solidFill>
              <a:latin typeface="Arial" panose="020B0604020202020204"/>
              <a:ea typeface="微软雅黑" panose="020B0503020204020204" pitchFamily="34" charset="-122"/>
            </a:endParaRPr>
          </a:p>
        </p:txBody>
      </p:sp>
      <p:sp>
        <p:nvSpPr>
          <p:cNvPr id="10" name="Freeform 8"/>
          <p:cNvSpPr/>
          <p:nvPr userDrawn="1"/>
        </p:nvSpPr>
        <p:spPr bwMode="auto">
          <a:xfrm>
            <a:off x="10783645" y="2212647"/>
            <a:ext cx="417787" cy="675227"/>
          </a:xfrm>
          <a:custGeom>
            <a:avLst/>
            <a:gdLst>
              <a:gd name="T0" fmla="*/ 584 w 725"/>
              <a:gd name="T1" fmla="*/ 443 h 1169"/>
              <a:gd name="T2" fmla="*/ 725 w 725"/>
              <a:gd name="T3" fmla="*/ 585 h 1169"/>
              <a:gd name="T4" fmla="*/ 584 w 725"/>
              <a:gd name="T5" fmla="*/ 726 h 1169"/>
              <a:gd name="T6" fmla="*/ 141 w 725"/>
              <a:gd name="T7" fmla="*/ 1169 h 1169"/>
              <a:gd name="T8" fmla="*/ 0 w 725"/>
              <a:gd name="T9" fmla="*/ 1028 h 1169"/>
              <a:gd name="T10" fmla="*/ 443 w 725"/>
              <a:gd name="T11" fmla="*/ 585 h 1169"/>
              <a:gd name="T12" fmla="*/ 0 w 725"/>
              <a:gd name="T13" fmla="*/ 141 h 1169"/>
              <a:gd name="T14" fmla="*/ 141 w 725"/>
              <a:gd name="T15" fmla="*/ 0 h 1169"/>
              <a:gd name="T16" fmla="*/ 584 w 725"/>
              <a:gd name="T17" fmla="*/ 443 h 1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5" h="1169">
                <a:moveTo>
                  <a:pt x="584" y="443"/>
                </a:moveTo>
                <a:lnTo>
                  <a:pt x="725" y="585"/>
                </a:lnTo>
                <a:lnTo>
                  <a:pt x="584" y="726"/>
                </a:lnTo>
                <a:lnTo>
                  <a:pt x="141" y="1169"/>
                </a:lnTo>
                <a:lnTo>
                  <a:pt x="0" y="1028"/>
                </a:lnTo>
                <a:lnTo>
                  <a:pt x="443" y="585"/>
                </a:lnTo>
                <a:lnTo>
                  <a:pt x="0" y="141"/>
                </a:lnTo>
                <a:lnTo>
                  <a:pt x="141" y="0"/>
                </a:lnTo>
                <a:lnTo>
                  <a:pt x="584" y="443"/>
                </a:lnTo>
                <a:close/>
              </a:path>
            </a:pathLst>
          </a:custGeom>
          <a:solidFill>
            <a:srgbClr val="198DD4"/>
          </a:solidFill>
          <a:ln>
            <a:noFill/>
          </a:ln>
        </p:spPr>
        <p:txBody>
          <a:bodyPr lIns="61652" tIns="30825" rIns="61652" bIns="30825"/>
          <a:lstStyle/>
          <a:p>
            <a:endParaRPr lang="zh-CN" altLang="en-US" sz="1620">
              <a:solidFill>
                <a:srgbClr val="000000"/>
              </a:solidFill>
              <a:latin typeface="Arial" panose="020B0604020202020204"/>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right)">
                                      <p:cBhvr>
                                        <p:cTn id="10" dur="500"/>
                                        <p:tgtEl>
                                          <p:spTgt spid="7"/>
                                        </p:tgtEl>
                                      </p:cBhvr>
                                    </p:animEffect>
                                  </p:childTnLst>
                                </p:cTn>
                              </p:par>
                              <p:par>
                                <p:cTn id="11" presetID="2" presetClass="entr" presetSubtype="8" fill="hold" grpId="0" nodeType="withEffect">
                                  <p:stCondLst>
                                    <p:cond delay="25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0-#ppt_w/2"/>
                                          </p:val>
                                        </p:tav>
                                        <p:tav tm="100000">
                                          <p:val>
                                            <p:strVal val="#ppt_x"/>
                                          </p:val>
                                        </p:tav>
                                      </p:tavLst>
                                    </p:anim>
                                    <p:anim calcmode="lin" valueType="num">
                                      <p:cBhvr additive="base">
                                        <p:cTn id="14" dur="500" fill="hold"/>
                                        <p:tgtEl>
                                          <p:spTgt spid="9"/>
                                        </p:tgtEl>
                                        <p:attrNameLst>
                                          <p:attrName>ppt_y</p:attrName>
                                        </p:attrNameLst>
                                      </p:cBhvr>
                                      <p:tavLst>
                                        <p:tav tm="0">
                                          <p:val>
                                            <p:strVal val="#ppt_y"/>
                                          </p:val>
                                        </p:tav>
                                        <p:tav tm="100000">
                                          <p:val>
                                            <p:strVal val="#ppt_y"/>
                                          </p:val>
                                        </p:tav>
                                      </p:tavLst>
                                    </p:anim>
                                  </p:childTnLst>
                                </p:cTn>
                              </p:par>
                            </p:childTnLst>
                          </p:cTn>
                        </p:par>
                        <p:par>
                          <p:cTn id="15" fill="hold">
                            <p:stCondLst>
                              <p:cond delay="500"/>
                            </p:stCondLst>
                            <p:childTnLst>
                              <p:par>
                                <p:cTn id="16" presetID="31" presetClass="entr" presetSubtype="0"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p:cTn id="18" dur="300" fill="hold"/>
                                        <p:tgtEl>
                                          <p:spTgt spid="10"/>
                                        </p:tgtEl>
                                        <p:attrNameLst>
                                          <p:attrName>ppt_w</p:attrName>
                                        </p:attrNameLst>
                                      </p:cBhvr>
                                      <p:tavLst>
                                        <p:tav tm="0">
                                          <p:val>
                                            <p:fltVal val="0"/>
                                          </p:val>
                                        </p:tav>
                                        <p:tav tm="100000">
                                          <p:val>
                                            <p:strVal val="#ppt_w"/>
                                          </p:val>
                                        </p:tav>
                                      </p:tavLst>
                                    </p:anim>
                                    <p:anim calcmode="lin" valueType="num">
                                      <p:cBhvr>
                                        <p:cTn id="19" dur="300" fill="hold"/>
                                        <p:tgtEl>
                                          <p:spTgt spid="10"/>
                                        </p:tgtEl>
                                        <p:attrNameLst>
                                          <p:attrName>ppt_h</p:attrName>
                                        </p:attrNameLst>
                                      </p:cBhvr>
                                      <p:tavLst>
                                        <p:tav tm="0">
                                          <p:val>
                                            <p:fltVal val="0"/>
                                          </p:val>
                                        </p:tav>
                                        <p:tav tm="100000">
                                          <p:val>
                                            <p:strVal val="#ppt_h"/>
                                          </p:val>
                                        </p:tav>
                                      </p:tavLst>
                                    </p:anim>
                                    <p:anim calcmode="lin" valueType="num">
                                      <p:cBhvr>
                                        <p:cTn id="20" dur="300" fill="hold"/>
                                        <p:tgtEl>
                                          <p:spTgt spid="10"/>
                                        </p:tgtEl>
                                        <p:attrNameLst>
                                          <p:attrName>style.rotation</p:attrName>
                                        </p:attrNameLst>
                                      </p:cBhvr>
                                      <p:tavLst>
                                        <p:tav tm="0">
                                          <p:val>
                                            <p:fltVal val="90"/>
                                          </p:val>
                                        </p:tav>
                                        <p:tav tm="100000">
                                          <p:val>
                                            <p:fltVal val="0"/>
                                          </p:val>
                                        </p:tav>
                                      </p:tavLst>
                                    </p:anim>
                                    <p:animEffect transition="in" filter="fade">
                                      <p:cBhvr>
                                        <p:cTn id="21" dur="3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9" grpId="0" bldLvl="0" animBg="1"/>
      <p:bldP spid="10" grpId="0" bldLvl="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83" y="365203"/>
            <a:ext cx="4505769" cy="434253"/>
          </a:xfrm>
          <a:prstGeom prst="rect">
            <a:avLst/>
          </a:prstGeom>
        </p:spPr>
        <p:txBody>
          <a:bodyPr/>
          <a:lstStyle>
            <a:lvl1pPr>
              <a:defRPr sz="2800" b="1">
                <a:solidFill>
                  <a:schemeClr val="accent2"/>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
        <p:nvSpPr>
          <p:cNvPr id="3" name="日期占位符 2"/>
          <p:cNvSpPr>
            <a:spLocks noGrp="1"/>
          </p:cNvSpPr>
          <p:nvPr>
            <p:ph type="dt" sz="half" idx="10"/>
          </p:nvPr>
        </p:nvSpPr>
        <p:spPr>
          <a:xfrm>
            <a:off x="838283" y="6357687"/>
            <a:ext cx="2743470" cy="365202"/>
          </a:xfrm>
          <a:prstGeom prst="rect">
            <a:avLst/>
          </a:prstGeom>
        </p:spPr>
        <p:txBody>
          <a:bodyPr/>
          <a:lstStyle/>
          <a:p>
            <a:fld id="{DEFC6E09-CF93-424F-9D8E-34DAA948F968}" type="datetimeFigureOut">
              <a:rPr lang="zh-CN" altLang="en-US" smtClean="0"/>
              <a:t>2022/8/1</a:t>
            </a:fld>
            <a:endParaRPr lang="zh-CN" altLang="en-US"/>
          </a:p>
        </p:txBody>
      </p:sp>
      <p:sp>
        <p:nvSpPr>
          <p:cNvPr id="4" name="页脚占位符 3"/>
          <p:cNvSpPr>
            <a:spLocks noGrp="1"/>
          </p:cNvSpPr>
          <p:nvPr>
            <p:ph type="ftr" sz="quarter" idx="11"/>
          </p:nvPr>
        </p:nvSpPr>
        <p:spPr>
          <a:xfrm>
            <a:off x="4038998" y="6357687"/>
            <a:ext cx="4115205" cy="365202"/>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1448" y="6357687"/>
            <a:ext cx="2743470" cy="365202"/>
          </a:xfrm>
          <a:prstGeom prst="rect">
            <a:avLst/>
          </a:prstGeom>
        </p:spPr>
        <p:txBody>
          <a:bodyPr/>
          <a:lstStyle/>
          <a:p>
            <a:fld id="{31F8CEF4-CAD6-4B2A-9A58-D03AEC89E548}" type="slidenum">
              <a:rPr lang="zh-CN" altLang="en-US" smtClean="0"/>
              <a:t>‹#›</a:t>
            </a:fld>
            <a:endParaRPr lang="zh-CN" altLang="en-US"/>
          </a:p>
        </p:txBody>
      </p:sp>
      <p:sp>
        <p:nvSpPr>
          <p:cNvPr id="6" name="矩形 5"/>
          <p:cNvSpPr/>
          <p:nvPr userDrawn="1"/>
        </p:nvSpPr>
        <p:spPr>
          <a:xfrm>
            <a:off x="299292" y="365202"/>
            <a:ext cx="350376" cy="350416"/>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20"/>
          </a:p>
        </p:txBody>
      </p:sp>
      <p:sp>
        <p:nvSpPr>
          <p:cNvPr id="7" name="矩形 6"/>
          <p:cNvSpPr/>
          <p:nvPr userDrawn="1"/>
        </p:nvSpPr>
        <p:spPr>
          <a:xfrm>
            <a:off x="440187" y="487147"/>
            <a:ext cx="312273" cy="312308"/>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2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结尾">
    <p:spTree>
      <p:nvGrpSpPr>
        <p:cNvPr id="1" name=""/>
        <p:cNvGrpSpPr/>
        <p:nvPr/>
      </p:nvGrpSpPr>
      <p:grpSpPr>
        <a:xfrm>
          <a:off x="0" y="0"/>
          <a:ext cx="0" cy="0"/>
          <a:chOff x="0" y="0"/>
          <a:chExt cx="0" cy="0"/>
        </a:xfrm>
      </p:grpSpPr>
      <p:pic>
        <p:nvPicPr>
          <p:cNvPr id="11" name="图片 10"/>
          <p:cNvPicPr>
            <a:picLocks noChangeAspect="1"/>
          </p:cNvPicPr>
          <p:nvPr userDrawn="1"/>
        </p:nvPicPr>
        <p:blipFill rotWithShape="1">
          <a:blip r:embed="rId2">
            <a:extLst>
              <a:ext uri="{BEBA8EAE-BF5A-486C-A8C5-ECC9F3942E4B}">
                <a14:imgProps xmlns:a14="http://schemas.microsoft.com/office/drawing/2010/main">
                  <a14:imgLayer r:embed="rId3">
                    <a14:imgEffect>
                      <a14:colorTemperature colorTemp="7200"/>
                    </a14:imgEffect>
                  </a14:imgLayer>
                </a14:imgProps>
              </a:ext>
              <a:ext uri="{28A0092B-C50C-407E-A947-70E740481C1C}">
                <a14:useLocalDpi xmlns:a14="http://schemas.microsoft.com/office/drawing/2010/main" val="0"/>
              </a:ext>
            </a:extLst>
          </a:blip>
          <a:srcRect t="15028" b="5267"/>
          <a:stretch>
            <a:fillRect/>
          </a:stretch>
        </p:blipFill>
        <p:spPr>
          <a:xfrm>
            <a:off x="-42490" y="-12703"/>
            <a:ext cx="12235691" cy="6872145"/>
          </a:xfrm>
          <a:prstGeom prst="rect">
            <a:avLst/>
          </a:prstGeom>
        </p:spPr>
      </p:pic>
      <p:sp>
        <p:nvSpPr>
          <p:cNvPr id="13" name="文本框 12"/>
          <p:cNvSpPr txBox="1"/>
          <p:nvPr userDrawn="1"/>
        </p:nvSpPr>
        <p:spPr>
          <a:xfrm>
            <a:off x="700703" y="2711962"/>
            <a:ext cx="3947955" cy="1004570"/>
          </a:xfrm>
          <a:prstGeom prst="rect">
            <a:avLst/>
          </a:prstGeom>
          <a:noFill/>
        </p:spPr>
        <p:txBody>
          <a:bodyPr wrap="square" rtlCol="0">
            <a:spAutoFit/>
          </a:bodyPr>
          <a:lstStyle/>
          <a:p>
            <a:pPr algn="dist"/>
            <a:r>
              <a:rPr lang="zh-CN" altLang="en-US" sz="5935" b="1" dirty="0">
                <a:solidFill>
                  <a:schemeClr val="bg1"/>
                </a:solidFill>
                <a:effectLst/>
                <a:latin typeface="微软雅黑" panose="020B0503020204020204" pitchFamily="34" charset="-122"/>
                <a:ea typeface="微软雅黑" panose="020B0503020204020204" pitchFamily="34" charset="-122"/>
              </a:rPr>
              <a:t>谢谢大家</a:t>
            </a:r>
          </a:p>
        </p:txBody>
      </p:sp>
      <p:cxnSp>
        <p:nvCxnSpPr>
          <p:cNvPr id="14" name="直接连接符 13"/>
          <p:cNvCxnSpPr/>
          <p:nvPr userDrawn="1"/>
        </p:nvCxnSpPr>
        <p:spPr>
          <a:xfrm>
            <a:off x="736559" y="4094368"/>
            <a:ext cx="3912099" cy="0"/>
          </a:xfrm>
          <a:prstGeom prst="line">
            <a:avLst/>
          </a:prstGeom>
          <a:noFill/>
          <a:ln w="6350" cap="flat" cmpd="sng" algn="ctr">
            <a:solidFill>
              <a:schemeClr val="bg1"/>
            </a:solidFill>
            <a:prstDash val="solid"/>
            <a:miter lim="800000"/>
          </a:ln>
          <a:effectLst/>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83" y="365202"/>
            <a:ext cx="10516635" cy="1325842"/>
          </a:xfrm>
          <a:prstGeom prst="rect">
            <a:avLst/>
          </a:prstGeom>
        </p:spPr>
        <p:txBody>
          <a:bodyPr/>
          <a:lstStyle/>
          <a:p>
            <a:r>
              <a:rPr lang="zh-CN" altLang="en-US"/>
              <a:t>单击此处编辑母版标题样式</a:t>
            </a:r>
          </a:p>
        </p:txBody>
      </p:sp>
      <p:sp>
        <p:nvSpPr>
          <p:cNvPr id="3" name="内容占位符 2"/>
          <p:cNvSpPr>
            <a:spLocks noGrp="1"/>
          </p:cNvSpPr>
          <p:nvPr>
            <p:ph sz="half" idx="1" hasCustomPrompt="1"/>
          </p:nvPr>
        </p:nvSpPr>
        <p:spPr>
          <a:xfrm>
            <a:off x="838283" y="1826009"/>
            <a:ext cx="5182110" cy="4352253"/>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808" y="1826009"/>
            <a:ext cx="5182110" cy="4352253"/>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838283" y="6357687"/>
            <a:ext cx="2743470" cy="365202"/>
          </a:xfrm>
          <a:prstGeom prst="rect">
            <a:avLst/>
          </a:prstGeom>
        </p:spPr>
        <p:txBody>
          <a:bodyPr/>
          <a:lstStyle/>
          <a:p>
            <a:fld id="{DEFC6E09-CF93-424F-9D8E-34DAA948F968}" type="datetimeFigureOut">
              <a:rPr lang="zh-CN" altLang="en-US" smtClean="0"/>
              <a:t>2022/8/1</a:t>
            </a:fld>
            <a:endParaRPr lang="zh-CN" altLang="en-US"/>
          </a:p>
        </p:txBody>
      </p:sp>
      <p:sp>
        <p:nvSpPr>
          <p:cNvPr id="6" name="页脚占位符 5"/>
          <p:cNvSpPr>
            <a:spLocks noGrp="1"/>
          </p:cNvSpPr>
          <p:nvPr>
            <p:ph type="ftr" sz="quarter" idx="11"/>
          </p:nvPr>
        </p:nvSpPr>
        <p:spPr>
          <a:xfrm>
            <a:off x="4038998" y="6357687"/>
            <a:ext cx="4115205" cy="365202"/>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1448" y="6357687"/>
            <a:ext cx="2743470" cy="365202"/>
          </a:xfrm>
          <a:prstGeom prst="rect">
            <a:avLst/>
          </a:prstGeom>
        </p:spPr>
        <p:txBody>
          <a:bodyPr/>
          <a:lstStyle/>
          <a:p>
            <a:fld id="{31F8CEF4-CAD6-4B2A-9A58-D03AEC89E548}"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871" y="365202"/>
            <a:ext cx="10516635" cy="1325842"/>
          </a:xfrm>
          <a:prstGeom prst="rect">
            <a:avLst/>
          </a:prstGeo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871" y="1681517"/>
            <a:ext cx="5158295" cy="824085"/>
          </a:xfrm>
          <a:prstGeom prst="rect">
            <a:avLst/>
          </a:prstGeom>
        </p:spPr>
        <p:txBody>
          <a:bodyPr anchor="b"/>
          <a:lstStyle>
            <a:lvl1pPr marL="0" indent="0">
              <a:buNone/>
              <a:defRPr sz="2400" b="1"/>
            </a:lvl1pPr>
            <a:lvl2pPr marL="457835" indent="0">
              <a:buNone/>
              <a:defRPr sz="2000" b="1"/>
            </a:lvl2pPr>
            <a:lvl3pPr marL="914400" indent="0">
              <a:buNone/>
              <a:defRPr sz="1800" b="1"/>
            </a:lvl3pPr>
            <a:lvl4pPr marL="1372235" indent="0">
              <a:buNone/>
              <a:defRPr sz="1600" b="1"/>
            </a:lvl4pPr>
            <a:lvl5pPr marL="1828800" indent="0">
              <a:buNone/>
              <a:defRPr sz="1600" b="1"/>
            </a:lvl5pPr>
            <a:lvl6pPr marL="2286635" indent="0">
              <a:buNone/>
              <a:defRPr sz="1600" b="1"/>
            </a:lvl6pPr>
            <a:lvl7pPr marL="2743835" indent="0">
              <a:buNone/>
              <a:defRPr sz="1600" b="1"/>
            </a:lvl7pPr>
            <a:lvl8pPr marL="3201670" indent="0">
              <a:buNone/>
              <a:defRPr sz="1600" b="1"/>
            </a:lvl8pPr>
            <a:lvl9pPr marL="3658235"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871" y="2505602"/>
            <a:ext cx="5158295" cy="3685363"/>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808" y="1681517"/>
            <a:ext cx="5183698" cy="824085"/>
          </a:xfrm>
          <a:prstGeom prst="rect">
            <a:avLst/>
          </a:prstGeom>
        </p:spPr>
        <p:txBody>
          <a:bodyPr anchor="b"/>
          <a:lstStyle>
            <a:lvl1pPr marL="0" indent="0">
              <a:buNone/>
              <a:defRPr sz="2400" b="1"/>
            </a:lvl1pPr>
            <a:lvl2pPr marL="457835" indent="0">
              <a:buNone/>
              <a:defRPr sz="2000" b="1"/>
            </a:lvl2pPr>
            <a:lvl3pPr marL="914400" indent="0">
              <a:buNone/>
              <a:defRPr sz="1800" b="1"/>
            </a:lvl3pPr>
            <a:lvl4pPr marL="1372235" indent="0">
              <a:buNone/>
              <a:defRPr sz="1600" b="1"/>
            </a:lvl4pPr>
            <a:lvl5pPr marL="1828800" indent="0">
              <a:buNone/>
              <a:defRPr sz="1600" b="1"/>
            </a:lvl5pPr>
            <a:lvl6pPr marL="2286635" indent="0">
              <a:buNone/>
              <a:defRPr sz="1600" b="1"/>
            </a:lvl6pPr>
            <a:lvl7pPr marL="2743835" indent="0">
              <a:buNone/>
              <a:defRPr sz="1600" b="1"/>
            </a:lvl7pPr>
            <a:lvl8pPr marL="3201670" indent="0">
              <a:buNone/>
              <a:defRPr sz="1600" b="1"/>
            </a:lvl8pPr>
            <a:lvl9pPr marL="3658235"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808" y="2505602"/>
            <a:ext cx="5183698" cy="3685363"/>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838283" y="6357687"/>
            <a:ext cx="2743470" cy="365202"/>
          </a:xfrm>
          <a:prstGeom prst="rect">
            <a:avLst/>
          </a:prstGeom>
        </p:spPr>
        <p:txBody>
          <a:bodyPr/>
          <a:lstStyle/>
          <a:p>
            <a:fld id="{DEFC6E09-CF93-424F-9D8E-34DAA948F968}" type="datetimeFigureOut">
              <a:rPr lang="zh-CN" altLang="en-US" smtClean="0"/>
              <a:t>2022/8/1</a:t>
            </a:fld>
            <a:endParaRPr lang="zh-CN" altLang="en-US"/>
          </a:p>
        </p:txBody>
      </p:sp>
      <p:sp>
        <p:nvSpPr>
          <p:cNvPr id="8" name="页脚占位符 7"/>
          <p:cNvSpPr>
            <a:spLocks noGrp="1"/>
          </p:cNvSpPr>
          <p:nvPr>
            <p:ph type="ftr" sz="quarter" idx="11"/>
          </p:nvPr>
        </p:nvSpPr>
        <p:spPr>
          <a:xfrm>
            <a:off x="4038998" y="6357687"/>
            <a:ext cx="4115205" cy="365202"/>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1448" y="6357687"/>
            <a:ext cx="2743470" cy="365202"/>
          </a:xfrm>
          <a:prstGeom prst="rect">
            <a:avLst/>
          </a:prstGeom>
        </p:spPr>
        <p:txBody>
          <a:bodyPr/>
          <a:lstStyle/>
          <a:p>
            <a:fld id="{31F8CEF4-CAD6-4B2A-9A58-D03AEC89E548}"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83" y="6357687"/>
            <a:ext cx="2743470" cy="365202"/>
          </a:xfrm>
          <a:prstGeom prst="rect">
            <a:avLst/>
          </a:prstGeom>
        </p:spPr>
        <p:txBody>
          <a:bodyPr/>
          <a:lstStyle/>
          <a:p>
            <a:fld id="{DEFC6E09-CF93-424F-9D8E-34DAA948F968}" type="datetimeFigureOut">
              <a:rPr lang="zh-CN" altLang="en-US" smtClean="0"/>
              <a:t>2022/8/1</a:t>
            </a:fld>
            <a:endParaRPr lang="zh-CN" altLang="en-US"/>
          </a:p>
        </p:txBody>
      </p:sp>
      <p:sp>
        <p:nvSpPr>
          <p:cNvPr id="3" name="页脚占位符 2"/>
          <p:cNvSpPr>
            <a:spLocks noGrp="1"/>
          </p:cNvSpPr>
          <p:nvPr>
            <p:ph type="ftr" sz="quarter" idx="11"/>
          </p:nvPr>
        </p:nvSpPr>
        <p:spPr>
          <a:xfrm>
            <a:off x="4038998" y="6357687"/>
            <a:ext cx="4115205" cy="365202"/>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1448" y="6357687"/>
            <a:ext cx="2743470" cy="365202"/>
          </a:xfrm>
          <a:prstGeom prst="rect">
            <a:avLst/>
          </a:prstGeom>
        </p:spPr>
        <p:txBody>
          <a:bodyPr/>
          <a:lstStyle/>
          <a:p>
            <a:fld id="{31F8CEF4-CAD6-4B2A-9A58-D03AEC89E548}"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871" y="457296"/>
            <a:ext cx="3932624" cy="1600537"/>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698" y="987633"/>
            <a:ext cx="6172808" cy="4874650"/>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871" y="2057833"/>
            <a:ext cx="3932624" cy="3812390"/>
          </a:xfrm>
          <a:prstGeom prst="rect">
            <a:avLst/>
          </a:prstGeom>
        </p:spPr>
        <p:txBody>
          <a:bodyPr/>
          <a:lstStyle>
            <a:lvl1pPr marL="0" indent="0">
              <a:buNone/>
              <a:defRPr sz="1600"/>
            </a:lvl1pPr>
            <a:lvl2pPr marL="457835" indent="0">
              <a:buNone/>
              <a:defRPr sz="1400"/>
            </a:lvl2pPr>
            <a:lvl3pPr marL="914400" indent="0">
              <a:buNone/>
              <a:defRPr sz="1200"/>
            </a:lvl3pPr>
            <a:lvl4pPr marL="1372235" indent="0">
              <a:buNone/>
              <a:defRPr sz="1000"/>
            </a:lvl4pPr>
            <a:lvl5pPr marL="1828800" indent="0">
              <a:buNone/>
              <a:defRPr sz="1000"/>
            </a:lvl5pPr>
            <a:lvl6pPr marL="2286635" indent="0">
              <a:buNone/>
              <a:defRPr sz="1000"/>
            </a:lvl6pPr>
            <a:lvl7pPr marL="2743835" indent="0">
              <a:buNone/>
              <a:defRPr sz="1000"/>
            </a:lvl7pPr>
            <a:lvl8pPr marL="3201670" indent="0">
              <a:buNone/>
              <a:defRPr sz="1000"/>
            </a:lvl8pPr>
            <a:lvl9pPr marL="3658235" indent="0">
              <a:buNone/>
              <a:defRPr sz="1000"/>
            </a:lvl9pPr>
          </a:lstStyle>
          <a:p>
            <a:pPr lvl="0"/>
            <a:r>
              <a:rPr lang="zh-CN" altLang="en-US"/>
              <a:t>编辑母版文本样式</a:t>
            </a:r>
          </a:p>
        </p:txBody>
      </p:sp>
      <p:sp>
        <p:nvSpPr>
          <p:cNvPr id="5" name="日期占位符 4"/>
          <p:cNvSpPr>
            <a:spLocks noGrp="1"/>
          </p:cNvSpPr>
          <p:nvPr>
            <p:ph type="dt" sz="half" idx="10"/>
          </p:nvPr>
        </p:nvSpPr>
        <p:spPr>
          <a:xfrm>
            <a:off x="838283" y="6357687"/>
            <a:ext cx="2743470" cy="365202"/>
          </a:xfrm>
          <a:prstGeom prst="rect">
            <a:avLst/>
          </a:prstGeom>
        </p:spPr>
        <p:txBody>
          <a:bodyPr/>
          <a:lstStyle/>
          <a:p>
            <a:fld id="{DEFC6E09-CF93-424F-9D8E-34DAA948F968}" type="datetimeFigureOut">
              <a:rPr lang="zh-CN" altLang="en-US" smtClean="0"/>
              <a:t>2022/8/1</a:t>
            </a:fld>
            <a:endParaRPr lang="zh-CN" altLang="en-US"/>
          </a:p>
        </p:txBody>
      </p:sp>
      <p:sp>
        <p:nvSpPr>
          <p:cNvPr id="6" name="页脚占位符 5"/>
          <p:cNvSpPr>
            <a:spLocks noGrp="1"/>
          </p:cNvSpPr>
          <p:nvPr>
            <p:ph type="ftr" sz="quarter" idx="11"/>
          </p:nvPr>
        </p:nvSpPr>
        <p:spPr>
          <a:xfrm>
            <a:off x="4038998" y="6357687"/>
            <a:ext cx="4115205" cy="365202"/>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1448" y="6357687"/>
            <a:ext cx="2743470" cy="365202"/>
          </a:xfrm>
          <a:prstGeom prst="rect">
            <a:avLst/>
          </a:prstGeom>
        </p:spPr>
        <p:txBody>
          <a:bodyPr/>
          <a:lstStyle/>
          <a:p>
            <a:fld id="{31F8CEF4-CAD6-4B2A-9A58-D03AEC89E548}"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ct val="20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80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52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307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3027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747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835"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2235"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635" algn="l" defTabSz="914400" rtl="0" eaLnBrk="1" latinLnBrk="0" hangingPunct="1">
        <a:defRPr sz="1800" kern="1200">
          <a:solidFill>
            <a:schemeClr val="tx1"/>
          </a:solidFill>
          <a:latin typeface="+mn-lt"/>
          <a:ea typeface="+mn-ea"/>
          <a:cs typeface="+mn-cs"/>
        </a:defRPr>
      </a:lvl6pPr>
      <a:lvl7pPr marL="2743835" algn="l" defTabSz="914400" rtl="0" eaLnBrk="1" latinLnBrk="0" hangingPunct="1">
        <a:defRPr sz="1800" kern="1200">
          <a:solidFill>
            <a:schemeClr val="tx1"/>
          </a:solidFill>
          <a:latin typeface="+mn-lt"/>
          <a:ea typeface="+mn-ea"/>
          <a:cs typeface="+mn-cs"/>
        </a:defRPr>
      </a:lvl7pPr>
      <a:lvl8pPr marL="3201670" algn="l" defTabSz="914400" rtl="0" eaLnBrk="1" latinLnBrk="0" hangingPunct="1">
        <a:defRPr sz="1800" kern="1200">
          <a:solidFill>
            <a:schemeClr val="tx1"/>
          </a:solidFill>
          <a:latin typeface="+mn-lt"/>
          <a:ea typeface="+mn-ea"/>
          <a:cs typeface="+mn-cs"/>
        </a:defRPr>
      </a:lvl8pPr>
      <a:lvl9pPr marL="3658235"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png"/><Relationship Id="rId1" Type="http://schemas.openxmlformats.org/officeDocument/2006/relationships/slideLayout" Target="../slideLayouts/slideLayout4.xml"/><Relationship Id="rId4" Type="http://schemas.openxmlformats.org/officeDocument/2006/relationships/image" Target="../media/image17.png"/></Relationships>
</file>

<file path=ppt/slides/_rels/slide3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png"/><Relationship Id="rId1" Type="http://schemas.openxmlformats.org/officeDocument/2006/relationships/slideLayout" Target="../slideLayouts/slideLayout4.xml"/><Relationship Id="rId4" Type="http://schemas.openxmlformats.org/officeDocument/2006/relationships/image" Target="../media/image21.png"/></Relationships>
</file>

<file path=ppt/slides/_rels/slide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5.png"/><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27.png"/></Relationships>
</file>

<file path=ppt/slides/_rels/slide4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4.xml"/><Relationship Id="rId5" Type="http://schemas.openxmlformats.org/officeDocument/2006/relationships/image" Target="../media/image34.png"/><Relationship Id="rId4" Type="http://schemas.openxmlformats.org/officeDocument/2006/relationships/image" Target="../media/image33.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1730857" y="5083225"/>
            <a:ext cx="830837" cy="339725"/>
          </a:xfrm>
          <a:prstGeom prst="rect">
            <a:avLst/>
          </a:prstGeom>
          <a:noFill/>
        </p:spPr>
        <p:txBody>
          <a:bodyPr wrap="square" rtlCol="0">
            <a:spAutoFit/>
          </a:bodyPr>
          <a:lstStyle/>
          <a:p>
            <a:r>
              <a:rPr lang="zh-CN" altLang="en-US" sz="1620" b="1" dirty="0">
                <a:solidFill>
                  <a:srgbClr val="1890D6"/>
                </a:solidFill>
                <a:latin typeface="微软雅黑" panose="020B0503020204020204" pitchFamily="34" charset="-122"/>
                <a:ea typeface="微软雅黑" panose="020B0503020204020204" pitchFamily="34" charset="-122"/>
              </a:rPr>
              <a:t>负责人：</a:t>
            </a:r>
          </a:p>
        </p:txBody>
      </p:sp>
      <p:sp>
        <p:nvSpPr>
          <p:cNvPr id="11" name="文本框 10"/>
          <p:cNvSpPr txBox="1"/>
          <p:nvPr/>
        </p:nvSpPr>
        <p:spPr>
          <a:xfrm>
            <a:off x="2484223" y="5083225"/>
            <a:ext cx="847967" cy="339725"/>
          </a:xfrm>
          <a:prstGeom prst="rect">
            <a:avLst/>
          </a:prstGeom>
          <a:noFill/>
        </p:spPr>
        <p:txBody>
          <a:bodyPr wrap="square" rtlCol="0">
            <a:spAutoFit/>
          </a:bodyPr>
          <a:lstStyle/>
          <a:p>
            <a:pPr algn="r"/>
            <a:r>
              <a:rPr lang="zh-CN" altLang="en-US" sz="1620" b="1" dirty="0">
                <a:solidFill>
                  <a:srgbClr val="1890D6"/>
                </a:solidFill>
                <a:latin typeface="微软雅黑" panose="020B0503020204020204" pitchFamily="34" charset="-122"/>
                <a:ea typeface="微软雅黑" panose="020B0503020204020204" pitchFamily="34" charset="-122"/>
              </a:rPr>
              <a:t>李 昕</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altLang="zh-CN" dirty="0"/>
              <a:t>1.1.1</a:t>
            </a:r>
            <a:r>
              <a:rPr lang="zh-CN" altLang="en-US" dirty="0"/>
              <a:t>网络的演变与发展</a:t>
            </a:r>
          </a:p>
        </p:txBody>
      </p:sp>
      <p:sp>
        <p:nvSpPr>
          <p:cNvPr id="2" name="文本框 1"/>
          <p:cNvSpPr txBox="1"/>
          <p:nvPr/>
        </p:nvSpPr>
        <p:spPr>
          <a:xfrm>
            <a:off x="2153694" y="1728682"/>
            <a:ext cx="7885241" cy="499110"/>
          </a:xfrm>
          <a:prstGeom prst="rect">
            <a:avLst/>
          </a:prstGeom>
          <a:noFill/>
        </p:spPr>
        <p:txBody>
          <a:bodyPr wrap="square" tIns="42254" bIns="42254" rtlCol="0">
            <a:spAutoFit/>
          </a:bodyPr>
          <a:lstStyle/>
          <a:p>
            <a:pPr algn="ctr"/>
            <a:r>
              <a:rPr lang="zh-CN" altLang="en-US" sz="2700" b="1" dirty="0">
                <a:solidFill>
                  <a:schemeClr val="accent1"/>
                </a:solidFill>
                <a:latin typeface="微软雅黑" panose="020B0503020204020204" pitchFamily="34" charset="-122"/>
                <a:ea typeface="微软雅黑" panose="020B0503020204020204" pitchFamily="34" charset="-122"/>
              </a:rPr>
              <a:t>第</a:t>
            </a:r>
            <a:r>
              <a:rPr lang="en-US" altLang="zh-CN" sz="2700" b="1" dirty="0">
                <a:solidFill>
                  <a:schemeClr val="accent1"/>
                </a:solidFill>
                <a:latin typeface="微软雅黑" panose="020B0503020204020204" pitchFamily="34" charset="-122"/>
                <a:ea typeface="微软雅黑" panose="020B0503020204020204" pitchFamily="34" charset="-122"/>
              </a:rPr>
              <a:t>4</a:t>
            </a:r>
            <a:r>
              <a:rPr lang="zh-CN" altLang="en-US" sz="2700" b="1" dirty="0">
                <a:solidFill>
                  <a:schemeClr val="accent1"/>
                </a:solidFill>
                <a:latin typeface="微软雅黑" panose="020B0503020204020204" pitchFamily="34" charset="-122"/>
                <a:ea typeface="微软雅黑" panose="020B0503020204020204" pitchFamily="34" charset="-122"/>
              </a:rPr>
              <a:t>代 新一代综合性</a:t>
            </a:r>
            <a:r>
              <a:rPr lang="zh-CN" altLang="zh-CN" sz="2700" b="1" dirty="0">
                <a:solidFill>
                  <a:schemeClr val="accent1"/>
                </a:solidFill>
                <a:latin typeface="微软雅黑" panose="020B0503020204020204" pitchFamily="34" charset="-122"/>
                <a:ea typeface="微软雅黑" panose="020B0503020204020204" pitchFamily="34" charset="-122"/>
              </a:rPr>
              <a:t>、</a:t>
            </a:r>
            <a:r>
              <a:rPr lang="zh-CN" altLang="en-US" sz="2700" b="1" dirty="0">
                <a:solidFill>
                  <a:schemeClr val="accent1"/>
                </a:solidFill>
                <a:latin typeface="微软雅黑" panose="020B0503020204020204" pitchFamily="34" charset="-122"/>
                <a:ea typeface="微软雅黑" panose="020B0503020204020204" pitchFamily="34" charset="-122"/>
              </a:rPr>
              <a:t>智能化</a:t>
            </a:r>
            <a:r>
              <a:rPr lang="zh-CN" altLang="zh-CN" sz="2700" b="1" dirty="0">
                <a:solidFill>
                  <a:schemeClr val="accent1"/>
                </a:solidFill>
                <a:latin typeface="微软雅黑" panose="020B0503020204020204" pitchFamily="34" charset="-122"/>
                <a:ea typeface="微软雅黑" panose="020B0503020204020204" pitchFamily="34" charset="-122"/>
              </a:rPr>
              <a:t>、</a:t>
            </a:r>
            <a:r>
              <a:rPr lang="zh-CN" altLang="en-US" sz="2700" b="1" dirty="0">
                <a:solidFill>
                  <a:schemeClr val="accent1"/>
                </a:solidFill>
                <a:latin typeface="微软雅黑" panose="020B0503020204020204" pitchFamily="34" charset="-122"/>
                <a:ea typeface="微软雅黑" panose="020B0503020204020204" pitchFamily="34" charset="-122"/>
              </a:rPr>
              <a:t>宽带高速网络</a:t>
            </a:r>
          </a:p>
        </p:txBody>
      </p:sp>
      <p:sp>
        <p:nvSpPr>
          <p:cNvPr id="331" name="Rectangle 330"/>
          <p:cNvSpPr/>
          <p:nvPr/>
        </p:nvSpPr>
        <p:spPr>
          <a:xfrm>
            <a:off x="1696720" y="2455545"/>
            <a:ext cx="8799830" cy="943913"/>
          </a:xfrm>
          <a:prstGeom prst="rect">
            <a:avLst/>
          </a:prstGeom>
        </p:spPr>
        <p:txBody>
          <a:bodyPr wrap="square">
            <a:spAutoFit/>
          </a:bodyPr>
          <a:lstStyle/>
          <a:p>
            <a:pPr marL="0" marR="0" lvl="0" indent="0" algn="l" defTabSz="685165" rtl="0" fontAlgn="auto">
              <a:lnSpc>
                <a:spcPct val="120000"/>
              </a:lnSpc>
              <a:spcBef>
                <a:spcPts val="0"/>
              </a:spcBef>
              <a:spcAft>
                <a:spcPts val="0"/>
              </a:spcAft>
              <a:buClrTx/>
              <a:buSzTx/>
              <a:buFontTx/>
              <a:buNone/>
              <a:defRPr/>
            </a:pPr>
            <a:r>
              <a:rPr lang="zh-CN" altLang="zh-CN" sz="2400" dirty="0">
                <a:effectLst/>
                <a:ea typeface="宋体" panose="02010600030101010101" pitchFamily="2" charset="-122"/>
                <a:cs typeface="Times New Roman" panose="02020603050405020304" pitchFamily="18" charset="0"/>
              </a:rPr>
              <a:t>在</a:t>
            </a:r>
            <a:r>
              <a:rPr lang="en-US" altLang="zh-CN" sz="2400" dirty="0">
                <a:effectLst/>
                <a:ea typeface="宋体" panose="02010600030101010101" pitchFamily="2" charset="-122"/>
                <a:cs typeface="Times New Roman" panose="02020603050405020304" pitchFamily="18" charset="0"/>
              </a:rPr>
              <a:t>20</a:t>
            </a:r>
            <a:r>
              <a:rPr lang="zh-CN" altLang="zh-CN" sz="2400" dirty="0">
                <a:effectLst/>
                <a:ea typeface="宋体" panose="02010600030101010101" pitchFamily="2" charset="-122"/>
                <a:cs typeface="Times New Roman" panose="02020603050405020304" pitchFamily="18" charset="0"/>
              </a:rPr>
              <a:t>世纪</a:t>
            </a:r>
            <a:r>
              <a:rPr lang="en-US" altLang="zh-CN" sz="2400" dirty="0">
                <a:effectLst/>
                <a:ea typeface="宋体" panose="02010600030101010101" pitchFamily="2" charset="-122"/>
                <a:cs typeface="Times New Roman" panose="02020603050405020304" pitchFamily="18" charset="0"/>
              </a:rPr>
              <a:t>90</a:t>
            </a:r>
            <a:r>
              <a:rPr lang="zh-CN" altLang="zh-CN" sz="2400" dirty="0">
                <a:effectLst/>
                <a:ea typeface="宋体" panose="02010600030101010101" pitchFamily="2" charset="-122"/>
                <a:cs typeface="Times New Roman" panose="02020603050405020304" pitchFamily="18" charset="0"/>
              </a:rPr>
              <a:t>年代初期，计算机网络与</a:t>
            </a:r>
            <a:r>
              <a:rPr lang="en-US" altLang="zh-CN" sz="2400" dirty="0">
                <a:effectLst/>
                <a:ea typeface="宋体" panose="02010600030101010101" pitchFamily="2" charset="-122"/>
                <a:cs typeface="Times New Roman" panose="02020603050405020304" pitchFamily="18" charset="0"/>
              </a:rPr>
              <a:t>Internet (</a:t>
            </a:r>
            <a:r>
              <a:rPr lang="zh-CN" altLang="zh-CN" sz="2400" dirty="0">
                <a:effectLst/>
                <a:ea typeface="宋体" panose="02010600030101010101" pitchFamily="2" charset="-122"/>
                <a:cs typeface="Times New Roman" panose="02020603050405020304" pitchFamily="18" charset="0"/>
              </a:rPr>
              <a:t>即因特网</a:t>
            </a:r>
            <a:r>
              <a:rPr lang="en-US" altLang="zh-CN" sz="2400" dirty="0">
                <a:effectLst/>
                <a:ea typeface="宋体" panose="02010600030101010101" pitchFamily="2" charset="-122"/>
                <a:cs typeface="Times New Roman" panose="02020603050405020304" pitchFamily="18" charset="0"/>
              </a:rPr>
              <a:t>)</a:t>
            </a:r>
            <a:r>
              <a:rPr lang="zh-CN" altLang="zh-CN" sz="2400" dirty="0">
                <a:effectLst/>
                <a:ea typeface="宋体" panose="02010600030101010101" pitchFamily="2" charset="-122"/>
                <a:cs typeface="Times New Roman" panose="02020603050405020304" pitchFamily="18" charset="0"/>
              </a:rPr>
              <a:t>向着全面互联、高速和智能化发展，</a:t>
            </a:r>
            <a:r>
              <a:rPr lang="en-US" altLang="zh-CN" sz="2400" dirty="0">
                <a:effectLst/>
                <a:ea typeface="宋体" panose="02010600030101010101" pitchFamily="2" charset="-122"/>
                <a:cs typeface="Times New Roman" panose="02020603050405020304" pitchFamily="18" charset="0"/>
              </a:rPr>
              <a:t> </a:t>
            </a:r>
            <a:r>
              <a:rPr lang="zh-CN" altLang="zh-CN" sz="2400" dirty="0">
                <a:effectLst/>
                <a:ea typeface="宋体" panose="02010600030101010101" pitchFamily="2" charset="-122"/>
                <a:cs typeface="Times New Roman" panose="02020603050405020304" pitchFamily="18" charset="0"/>
              </a:rPr>
              <a:t>并得到了广泛的应用。</a:t>
            </a:r>
            <a:endParaRPr lang="zh-CN" altLang="en-US" sz="2400" dirty="0">
              <a:solidFill>
                <a:schemeClr val="tx1">
                  <a:lumMod val="85000"/>
                  <a:lumOff val="15000"/>
                </a:schemeClr>
              </a:solidFill>
              <a:latin typeface="宋体" panose="02010600030101010101" pitchFamily="2" charset="-122"/>
              <a:ea typeface="宋体" panose="02010600030101010101" pitchFamily="2" charset="-122"/>
              <a:cs typeface="Open Sans" pitchFamily="34" charset="0"/>
              <a:sym typeface="+mn-ea"/>
            </a:endParaRPr>
          </a:p>
        </p:txBody>
      </p:sp>
      <p:grpSp>
        <p:nvGrpSpPr>
          <p:cNvPr id="31752" name="Group 332"/>
          <p:cNvGrpSpPr/>
          <p:nvPr/>
        </p:nvGrpSpPr>
        <p:grpSpPr>
          <a:xfrm>
            <a:off x="1085022" y="2589975"/>
            <a:ext cx="259244" cy="259815"/>
            <a:chOff x="4643438" y="2786064"/>
            <a:chExt cx="288476" cy="288476"/>
          </a:xfrm>
        </p:grpSpPr>
        <p:sp>
          <p:nvSpPr>
            <p:cNvPr id="327" name="Oval 326"/>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338" name="Freeform 26"/>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grpSp>
        <p:nvGrpSpPr>
          <p:cNvPr id="4097" name="组合 3"/>
          <p:cNvGrpSpPr/>
          <p:nvPr/>
        </p:nvGrpSpPr>
        <p:grpSpPr>
          <a:xfrm>
            <a:off x="874395" y="179070"/>
            <a:ext cx="6696075" cy="933450"/>
            <a:chOff x="1076" y="1431"/>
            <a:chExt cx="10544" cy="1470"/>
          </a:xfrm>
        </p:grpSpPr>
        <p:cxnSp>
          <p:nvCxnSpPr>
            <p:cNvPr id="52" name="Line0"/>
            <p:cNvCxnSpPr/>
            <p:nvPr/>
          </p:nvCxnSpPr>
          <p:spPr>
            <a:xfrm flipV="1">
              <a:off x="1076" y="2565"/>
              <a:ext cx="9879" cy="5"/>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pic>
          <p:nvPicPr>
            <p:cNvPr id="4099" name="图片 34"/>
            <p:cNvPicPr>
              <a:picLocks noChangeAspect="1"/>
            </p:cNvPicPr>
            <p:nvPr/>
          </p:nvPicPr>
          <p:blipFill>
            <a:blip r:embed="rId2"/>
            <a:stretch>
              <a:fillRect/>
            </a:stretch>
          </p:blipFill>
          <p:spPr>
            <a:xfrm>
              <a:off x="10262" y="1431"/>
              <a:ext cx="1357" cy="1470"/>
            </a:xfrm>
            <a:prstGeom prst="rect">
              <a:avLst/>
            </a:prstGeom>
            <a:noFill/>
            <a:ln w="9525">
              <a:noFill/>
            </a:ln>
          </p:spPr>
        </p:pic>
      </p:grpSp>
      <p:sp>
        <p:nvSpPr>
          <p:cNvPr id="12" name="Rectangle 330">
            <a:extLst>
              <a:ext uri="{FF2B5EF4-FFF2-40B4-BE49-F238E27FC236}">
                <a16:creationId xmlns:a16="http://schemas.microsoft.com/office/drawing/2014/main" id="{3BE6BAC6-6FB8-2059-D2F7-BDF0EF08DA20}"/>
              </a:ext>
            </a:extLst>
          </p:cNvPr>
          <p:cNvSpPr/>
          <p:nvPr/>
        </p:nvSpPr>
        <p:spPr>
          <a:xfrm>
            <a:off x="1696085" y="3454108"/>
            <a:ext cx="8799830" cy="1387111"/>
          </a:xfrm>
          <a:prstGeom prst="rect">
            <a:avLst/>
          </a:prstGeom>
        </p:spPr>
        <p:txBody>
          <a:bodyPr wrap="square">
            <a:spAutoFit/>
          </a:bodyPr>
          <a:lstStyle/>
          <a:p>
            <a:pPr marL="0" marR="0" lvl="0" indent="0" algn="l" defTabSz="685165" rtl="0" fontAlgn="auto">
              <a:lnSpc>
                <a:spcPct val="120000"/>
              </a:lnSpc>
              <a:spcBef>
                <a:spcPts val="0"/>
              </a:spcBef>
              <a:spcAft>
                <a:spcPts val="0"/>
              </a:spcAft>
              <a:buClrTx/>
              <a:buSzTx/>
              <a:buFontTx/>
              <a:buNone/>
              <a:defRPr/>
            </a:pPr>
            <a:r>
              <a:rPr lang="zh-CN" altLang="zh-CN" sz="2400" dirty="0">
                <a:effectLst/>
                <a:ea typeface="宋体" panose="02010600030101010101" pitchFamily="2" charset="-122"/>
                <a:cs typeface="Times New Roman" panose="02020603050405020304" pitchFamily="18" charset="0"/>
              </a:rPr>
              <a:t>网络面临的带宽限制问题更加突出，网络安全问题日益增加，多媒体信息</a:t>
            </a:r>
            <a:r>
              <a:rPr lang="en-US" altLang="zh-CN" sz="2400" dirty="0">
                <a:effectLst/>
                <a:ea typeface="宋体" panose="02010600030101010101" pitchFamily="2" charset="-122"/>
                <a:cs typeface="Times New Roman" panose="02020603050405020304" pitchFamily="18" charset="0"/>
              </a:rPr>
              <a:t>(</a:t>
            </a:r>
            <a:r>
              <a:rPr lang="zh-CN" altLang="zh-CN" sz="2400" dirty="0">
                <a:effectLst/>
                <a:ea typeface="宋体" panose="02010600030101010101" pitchFamily="2" charset="-122"/>
                <a:cs typeface="Times New Roman" panose="02020603050405020304" pitchFamily="18" charset="0"/>
              </a:rPr>
              <a:t>尤其是视频信息</a:t>
            </a:r>
            <a:r>
              <a:rPr lang="en-US" altLang="zh-CN" sz="2400" dirty="0">
                <a:effectLst/>
                <a:ea typeface="宋体" panose="02010600030101010101" pitchFamily="2" charset="-122"/>
                <a:cs typeface="Times New Roman" panose="02020603050405020304" pitchFamily="18" charset="0"/>
              </a:rPr>
              <a:t>)</a:t>
            </a:r>
            <a:r>
              <a:rPr lang="zh-CN" altLang="zh-CN" sz="2400" dirty="0">
                <a:effectLst/>
                <a:ea typeface="宋体" panose="02010600030101010101" pitchFamily="2" charset="-122"/>
                <a:cs typeface="Times New Roman" panose="02020603050405020304" pitchFamily="18" charset="0"/>
              </a:rPr>
              <a:t>传输的实用化和因特网上</a:t>
            </a:r>
            <a:r>
              <a:rPr lang="en-US" altLang="zh-CN" sz="2400" dirty="0">
                <a:effectLst/>
                <a:ea typeface="宋体" panose="02010600030101010101" pitchFamily="2" charset="-122"/>
                <a:cs typeface="Times New Roman" panose="02020603050405020304" pitchFamily="18" charset="0"/>
              </a:rPr>
              <a:t>IP</a:t>
            </a:r>
            <a:r>
              <a:rPr lang="zh-CN" altLang="zh-CN" sz="2400" dirty="0">
                <a:effectLst/>
                <a:ea typeface="宋体" panose="02010600030101010101" pitchFamily="2" charset="-122"/>
                <a:cs typeface="Times New Roman" panose="02020603050405020304" pitchFamily="18" charset="0"/>
              </a:rPr>
              <a:t>地址紧缺等困难逐步显现</a:t>
            </a:r>
            <a:r>
              <a:rPr lang="zh-CN" altLang="en-US" sz="2400" dirty="0">
                <a:effectLst/>
                <a:ea typeface="宋体" panose="02010600030101010101" pitchFamily="2" charset="-122"/>
                <a:cs typeface="Times New Roman" panose="02020603050405020304" pitchFamily="18" charset="0"/>
              </a:rPr>
              <a:t>。</a:t>
            </a:r>
            <a:endParaRPr kumimoji="0" lang="zh-CN" altLang="en-US" sz="2400" b="0" i="0" u="none" strike="noStrike" kern="1200" cap="none" spc="0" normalizeH="0" baseline="0" noProof="0" dirty="0">
              <a:ln>
                <a:noFill/>
              </a:ln>
              <a:solidFill>
                <a:schemeClr val="tx1">
                  <a:lumMod val="85000"/>
                  <a:lumOff val="15000"/>
                </a:schemeClr>
              </a:solidFill>
              <a:effectLst/>
              <a:uLnTx/>
              <a:uFillTx/>
              <a:latin typeface="宋体" panose="02010600030101010101" pitchFamily="2" charset="-122"/>
              <a:ea typeface="宋体" panose="02010600030101010101" pitchFamily="2" charset="-122"/>
              <a:cs typeface="Open Sans" pitchFamily="34" charset="0"/>
              <a:sym typeface="+mn-ea"/>
            </a:endParaRPr>
          </a:p>
        </p:txBody>
      </p:sp>
      <p:grpSp>
        <p:nvGrpSpPr>
          <p:cNvPr id="14" name="Group 332">
            <a:extLst>
              <a:ext uri="{FF2B5EF4-FFF2-40B4-BE49-F238E27FC236}">
                <a16:creationId xmlns:a16="http://schemas.microsoft.com/office/drawing/2014/main" id="{2C386C20-AA81-BDF7-F04E-54501F49DC70}"/>
              </a:ext>
            </a:extLst>
          </p:cNvPr>
          <p:cNvGrpSpPr/>
          <p:nvPr/>
        </p:nvGrpSpPr>
        <p:grpSpPr>
          <a:xfrm>
            <a:off x="1067926" y="4894850"/>
            <a:ext cx="259244" cy="259815"/>
            <a:chOff x="4643438" y="2786064"/>
            <a:chExt cx="288476" cy="288476"/>
          </a:xfrm>
        </p:grpSpPr>
        <p:sp>
          <p:nvSpPr>
            <p:cNvPr id="15" name="Oval 326">
              <a:extLst>
                <a:ext uri="{FF2B5EF4-FFF2-40B4-BE49-F238E27FC236}">
                  <a16:creationId xmlns:a16="http://schemas.microsoft.com/office/drawing/2014/main" id="{DE0C4BD4-9D1E-B9B9-0DD9-D0F2EB6F17D5}"/>
                </a:ext>
              </a:extLst>
            </p:cNvPr>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16" name="Freeform 26">
              <a:extLst>
                <a:ext uri="{FF2B5EF4-FFF2-40B4-BE49-F238E27FC236}">
                  <a16:creationId xmlns:a16="http://schemas.microsoft.com/office/drawing/2014/main" id="{2B19B964-1CED-4062-DEC3-77D2D0035AC5}"/>
                </a:ext>
              </a:extLst>
            </p:cNvPr>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grpSp>
        <p:nvGrpSpPr>
          <p:cNvPr id="17" name="Group 332">
            <a:extLst>
              <a:ext uri="{FF2B5EF4-FFF2-40B4-BE49-F238E27FC236}">
                <a16:creationId xmlns:a16="http://schemas.microsoft.com/office/drawing/2014/main" id="{EDD284CE-EF0E-85C2-A9D3-A33C7410ED8A}"/>
              </a:ext>
            </a:extLst>
          </p:cNvPr>
          <p:cNvGrpSpPr/>
          <p:nvPr/>
        </p:nvGrpSpPr>
        <p:grpSpPr>
          <a:xfrm>
            <a:off x="1067926" y="3574652"/>
            <a:ext cx="259244" cy="259815"/>
            <a:chOff x="4643438" y="2786064"/>
            <a:chExt cx="288476" cy="288476"/>
          </a:xfrm>
        </p:grpSpPr>
        <p:sp>
          <p:nvSpPr>
            <p:cNvPr id="18" name="Oval 326">
              <a:extLst>
                <a:ext uri="{FF2B5EF4-FFF2-40B4-BE49-F238E27FC236}">
                  <a16:creationId xmlns:a16="http://schemas.microsoft.com/office/drawing/2014/main" id="{BC1E1EEA-05D6-6E44-DF09-0D12D79F53A4}"/>
                </a:ext>
              </a:extLst>
            </p:cNvPr>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19" name="Freeform 26">
              <a:extLst>
                <a:ext uri="{FF2B5EF4-FFF2-40B4-BE49-F238E27FC236}">
                  <a16:creationId xmlns:a16="http://schemas.microsoft.com/office/drawing/2014/main" id="{7E411F58-8843-88CC-DFD0-D1ACE44363A1}"/>
                </a:ext>
              </a:extLst>
            </p:cNvPr>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sp>
        <p:nvSpPr>
          <p:cNvPr id="23" name="Rectangle 330">
            <a:extLst>
              <a:ext uri="{FF2B5EF4-FFF2-40B4-BE49-F238E27FC236}">
                <a16:creationId xmlns:a16="http://schemas.microsoft.com/office/drawing/2014/main" id="{1E4E0C27-6585-2786-3535-B6264294B1A8}"/>
              </a:ext>
            </a:extLst>
          </p:cNvPr>
          <p:cNvSpPr/>
          <p:nvPr/>
        </p:nvSpPr>
        <p:spPr>
          <a:xfrm>
            <a:off x="1696085" y="4872666"/>
            <a:ext cx="8799830" cy="1806264"/>
          </a:xfrm>
          <a:prstGeom prst="rect">
            <a:avLst/>
          </a:prstGeom>
        </p:spPr>
        <p:txBody>
          <a:bodyPr wrap="square">
            <a:spAutoFit/>
          </a:bodyPr>
          <a:lstStyle/>
          <a:p>
            <a:pPr marL="0" marR="0" lvl="0" indent="0" algn="l" defTabSz="685165" rtl="0" fontAlgn="auto">
              <a:lnSpc>
                <a:spcPct val="120000"/>
              </a:lnSpc>
              <a:spcBef>
                <a:spcPts val="0"/>
              </a:spcBef>
              <a:spcAft>
                <a:spcPts val="0"/>
              </a:spcAft>
              <a:buClrTx/>
              <a:buSzTx/>
              <a:buFontTx/>
              <a:buNone/>
              <a:defRPr/>
            </a:pPr>
            <a:r>
              <a:rPr lang="zh-CN" altLang="zh-CN" sz="2400" dirty="0">
                <a:effectLst/>
                <a:ea typeface="宋体" panose="02010600030101010101" pitchFamily="2" charset="-122"/>
                <a:cs typeface="Times New Roman" panose="02020603050405020304" pitchFamily="18" charset="0"/>
              </a:rPr>
              <a:t>第</a:t>
            </a:r>
            <a:r>
              <a:rPr lang="en-US" altLang="zh-CN" sz="2400" dirty="0">
                <a:effectLst/>
                <a:ea typeface="宋体" panose="02010600030101010101" pitchFamily="2" charset="-122"/>
                <a:cs typeface="Times New Roman" panose="02020603050405020304" pitchFamily="18" charset="0"/>
              </a:rPr>
              <a:t>4</a:t>
            </a:r>
            <a:r>
              <a:rPr lang="zh-CN" altLang="zh-CN" sz="2400" dirty="0">
                <a:effectLst/>
                <a:ea typeface="宋体" panose="02010600030101010101" pitchFamily="2" charset="-122"/>
                <a:cs typeface="Times New Roman" panose="02020603050405020304" pitchFamily="18" charset="0"/>
              </a:rPr>
              <a:t>代计算机网络是以千兆交换式以太网技术、</a:t>
            </a:r>
            <a:r>
              <a:rPr lang="en-US" altLang="zh-CN" sz="2400" dirty="0">
                <a:effectLst/>
                <a:ea typeface="宋体" panose="02010600030101010101" pitchFamily="2" charset="-122"/>
                <a:cs typeface="Times New Roman" panose="02020603050405020304" pitchFamily="18" charset="0"/>
              </a:rPr>
              <a:t>ATM</a:t>
            </a:r>
            <a:r>
              <a:rPr lang="zh-CN" altLang="zh-CN" sz="2400" dirty="0">
                <a:effectLst/>
                <a:ea typeface="宋体" panose="02010600030101010101" pitchFamily="2" charset="-122"/>
                <a:cs typeface="Times New Roman" panose="02020603050405020304" pitchFamily="18" charset="0"/>
              </a:rPr>
              <a:t>技术、帧中继技术、波分多路复用等技术为基础的宽带综合业务数字化网络为核心来建立的，其中的</a:t>
            </a:r>
            <a:r>
              <a:rPr lang="en-US" altLang="zh-CN" sz="2400" dirty="0">
                <a:effectLst/>
                <a:ea typeface="宋体" panose="02010600030101010101" pitchFamily="2" charset="-122"/>
                <a:cs typeface="Times New Roman" panose="02020603050405020304" pitchFamily="18" charset="0"/>
              </a:rPr>
              <a:t>ATM</a:t>
            </a:r>
            <a:r>
              <a:rPr lang="zh-CN" altLang="zh-CN" sz="2400" dirty="0">
                <a:effectLst/>
                <a:ea typeface="宋体" panose="02010600030101010101" pitchFamily="2" charset="-122"/>
                <a:cs typeface="Times New Roman" panose="02020603050405020304" pitchFamily="18" charset="0"/>
              </a:rPr>
              <a:t>技术已经成为</a:t>
            </a:r>
            <a:r>
              <a:rPr lang="en-US" altLang="zh-CN" sz="2400" dirty="0">
                <a:effectLst/>
                <a:ea typeface="宋体" panose="02010600030101010101" pitchFamily="2" charset="-122"/>
                <a:cs typeface="Times New Roman" panose="02020603050405020304" pitchFamily="18" charset="0"/>
              </a:rPr>
              <a:t>21</a:t>
            </a:r>
            <a:r>
              <a:rPr lang="zh-CN" altLang="zh-CN" sz="2400" dirty="0">
                <a:effectLst/>
                <a:ea typeface="宋体" panose="02010600030101010101" pitchFamily="2" charset="-122"/>
                <a:cs typeface="Times New Roman" panose="02020603050405020304" pitchFamily="18" charset="0"/>
              </a:rPr>
              <a:t>世纪通信子网中的关键技术。</a:t>
            </a:r>
            <a:endParaRPr kumimoji="0" lang="zh-CN" altLang="en-US" sz="2400" b="0" i="0" u="none" strike="noStrike" kern="1200" cap="none" spc="0" normalizeH="0" baseline="0" noProof="0" dirty="0">
              <a:ln>
                <a:noFill/>
              </a:ln>
              <a:solidFill>
                <a:schemeClr val="tx1">
                  <a:lumMod val="85000"/>
                  <a:lumOff val="15000"/>
                </a:schemeClr>
              </a:solidFill>
              <a:effectLst/>
              <a:uLnTx/>
              <a:uFillTx/>
              <a:latin typeface="宋体" panose="02010600030101010101" pitchFamily="2" charset="-122"/>
              <a:ea typeface="宋体" panose="02010600030101010101" pitchFamily="2" charset="-122"/>
              <a:cs typeface="Open Sans" pitchFamily="34" charset="0"/>
              <a:sym typeface="+mn-ea"/>
            </a:endParaRPr>
          </a:p>
        </p:txBody>
      </p:sp>
    </p:spTree>
    <p:extLst>
      <p:ext uri="{BB962C8B-B14F-4D97-AF65-F5344CB8AC3E}">
        <p14:creationId xmlns:p14="http://schemas.microsoft.com/office/powerpoint/2010/main" val="24182192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altLang="zh-CN" dirty="0"/>
              <a:t>1.1.2</a:t>
            </a:r>
            <a:r>
              <a:rPr lang="zh-CN" altLang="en-US" dirty="0"/>
              <a:t>网络的组成</a:t>
            </a:r>
          </a:p>
        </p:txBody>
      </p:sp>
      <p:sp>
        <p:nvSpPr>
          <p:cNvPr id="2" name="文本框 1"/>
          <p:cNvSpPr txBox="1"/>
          <p:nvPr/>
        </p:nvSpPr>
        <p:spPr>
          <a:xfrm>
            <a:off x="2153694" y="1728682"/>
            <a:ext cx="7885241" cy="499110"/>
          </a:xfrm>
          <a:prstGeom prst="rect">
            <a:avLst/>
          </a:prstGeom>
          <a:noFill/>
        </p:spPr>
        <p:txBody>
          <a:bodyPr wrap="square" tIns="42254" bIns="42254" rtlCol="0">
            <a:spAutoFit/>
          </a:bodyPr>
          <a:lstStyle/>
          <a:p>
            <a:pPr algn="ctr"/>
            <a:r>
              <a:rPr lang="zh-CN" altLang="en-US" sz="2700" b="1" dirty="0">
                <a:solidFill>
                  <a:schemeClr val="accent1"/>
                </a:solidFill>
                <a:latin typeface="微软雅黑" panose="020B0503020204020204" pitchFamily="34" charset="-122"/>
                <a:ea typeface="微软雅黑" panose="020B0503020204020204" pitchFamily="34" charset="-122"/>
              </a:rPr>
              <a:t>从组成部分来看</a:t>
            </a:r>
          </a:p>
        </p:txBody>
      </p:sp>
      <p:grpSp>
        <p:nvGrpSpPr>
          <p:cNvPr id="4097" name="组合 3"/>
          <p:cNvGrpSpPr/>
          <p:nvPr/>
        </p:nvGrpSpPr>
        <p:grpSpPr>
          <a:xfrm>
            <a:off x="874395" y="179070"/>
            <a:ext cx="6696075" cy="933450"/>
            <a:chOff x="1076" y="1431"/>
            <a:chExt cx="10544" cy="1470"/>
          </a:xfrm>
        </p:grpSpPr>
        <p:cxnSp>
          <p:nvCxnSpPr>
            <p:cNvPr id="52" name="Line0"/>
            <p:cNvCxnSpPr/>
            <p:nvPr/>
          </p:nvCxnSpPr>
          <p:spPr>
            <a:xfrm flipV="1">
              <a:off x="1076" y="2565"/>
              <a:ext cx="9879" cy="5"/>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pic>
          <p:nvPicPr>
            <p:cNvPr id="4099" name="图片 34"/>
            <p:cNvPicPr>
              <a:picLocks noChangeAspect="1"/>
            </p:cNvPicPr>
            <p:nvPr/>
          </p:nvPicPr>
          <p:blipFill>
            <a:blip r:embed="rId2"/>
            <a:stretch>
              <a:fillRect/>
            </a:stretch>
          </p:blipFill>
          <p:spPr>
            <a:xfrm>
              <a:off x="10262" y="1431"/>
              <a:ext cx="1357" cy="1470"/>
            </a:xfrm>
            <a:prstGeom prst="rect">
              <a:avLst/>
            </a:prstGeom>
            <a:noFill/>
            <a:ln w="9525">
              <a:noFill/>
            </a:ln>
          </p:spPr>
        </p:pic>
      </p:grpSp>
      <p:sp>
        <p:nvSpPr>
          <p:cNvPr id="12" name="Rectangle 330">
            <a:extLst>
              <a:ext uri="{FF2B5EF4-FFF2-40B4-BE49-F238E27FC236}">
                <a16:creationId xmlns:a16="http://schemas.microsoft.com/office/drawing/2014/main" id="{B3375ED5-BC9D-56CC-E8F4-D698877A2476}"/>
              </a:ext>
            </a:extLst>
          </p:cNvPr>
          <p:cNvSpPr/>
          <p:nvPr/>
        </p:nvSpPr>
        <p:spPr>
          <a:xfrm>
            <a:off x="1696720" y="2455545"/>
            <a:ext cx="8799830" cy="830997"/>
          </a:xfrm>
          <a:prstGeom prst="rect">
            <a:avLst/>
          </a:prstGeom>
        </p:spPr>
        <p:txBody>
          <a:bodyPr wrap="square">
            <a:spAutoFit/>
          </a:bodyPr>
          <a:lstStyle/>
          <a:p>
            <a:pPr indent="609600"/>
            <a:r>
              <a:rPr lang="zh-CN" altLang="zh-CN" sz="2400" kern="100" dirty="0">
                <a:effectLst/>
                <a:latin typeface="等线" panose="02010600030101010101" pitchFamily="2" charset="-122"/>
                <a:ea typeface="宋体" panose="02010600030101010101" pitchFamily="2" charset="-122"/>
                <a:cs typeface="Times New Roman" panose="02020603050405020304" pitchFamily="18" charset="0"/>
              </a:rPr>
              <a:t>一个完整的计算机网络主要由硬件、软件和协议三大部分组成，缺一不可。</a:t>
            </a:r>
            <a:endParaRPr lang="zh-CN" altLang="zh-CN" sz="1050" kern="100" dirty="0">
              <a:effectLst/>
              <a:latin typeface="等线" panose="02010600030101010101" pitchFamily="2" charset="-122"/>
              <a:ea typeface="等线" panose="02010600030101010101" pitchFamily="2" charset="-122"/>
              <a:cs typeface="Times New Roman" panose="02020603050405020304" pitchFamily="18" charset="0"/>
            </a:endParaRPr>
          </a:p>
        </p:txBody>
      </p:sp>
      <p:grpSp>
        <p:nvGrpSpPr>
          <p:cNvPr id="13" name="Group 332">
            <a:extLst>
              <a:ext uri="{FF2B5EF4-FFF2-40B4-BE49-F238E27FC236}">
                <a16:creationId xmlns:a16="http://schemas.microsoft.com/office/drawing/2014/main" id="{AEB76F6E-FA57-A8A0-BB67-239CA38045CD}"/>
              </a:ext>
            </a:extLst>
          </p:cNvPr>
          <p:cNvGrpSpPr/>
          <p:nvPr/>
        </p:nvGrpSpPr>
        <p:grpSpPr>
          <a:xfrm>
            <a:off x="1085022" y="2589975"/>
            <a:ext cx="259244" cy="259815"/>
            <a:chOff x="4643438" y="2786064"/>
            <a:chExt cx="288476" cy="288476"/>
          </a:xfrm>
        </p:grpSpPr>
        <p:sp>
          <p:nvSpPr>
            <p:cNvPr id="14" name="Oval 326">
              <a:extLst>
                <a:ext uri="{FF2B5EF4-FFF2-40B4-BE49-F238E27FC236}">
                  <a16:creationId xmlns:a16="http://schemas.microsoft.com/office/drawing/2014/main" id="{F680FA25-98A9-76E6-A7F3-8E54DD31891F}"/>
                </a:ext>
              </a:extLst>
            </p:cNvPr>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15" name="Freeform 26">
              <a:extLst>
                <a:ext uri="{FF2B5EF4-FFF2-40B4-BE49-F238E27FC236}">
                  <a16:creationId xmlns:a16="http://schemas.microsoft.com/office/drawing/2014/main" id="{0FA6AB63-D329-5DF1-B72F-4F9C1F3CB0DA}"/>
                </a:ext>
              </a:extLst>
            </p:cNvPr>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sp>
        <p:nvSpPr>
          <p:cNvPr id="16" name="Rectangle 330">
            <a:extLst>
              <a:ext uri="{FF2B5EF4-FFF2-40B4-BE49-F238E27FC236}">
                <a16:creationId xmlns:a16="http://schemas.microsoft.com/office/drawing/2014/main" id="{F4155159-6A1F-B918-AF4C-B97139C20B00}"/>
              </a:ext>
            </a:extLst>
          </p:cNvPr>
          <p:cNvSpPr/>
          <p:nvPr/>
        </p:nvSpPr>
        <p:spPr>
          <a:xfrm>
            <a:off x="1696085" y="3236265"/>
            <a:ext cx="8799830" cy="461665"/>
          </a:xfrm>
          <a:prstGeom prst="rect">
            <a:avLst/>
          </a:prstGeom>
        </p:spPr>
        <p:txBody>
          <a:bodyPr wrap="square">
            <a:spAutoFit/>
          </a:bodyPr>
          <a:lstStyle/>
          <a:p>
            <a:pPr indent="609600" algn="just"/>
            <a:r>
              <a:rPr lang="zh-CN" altLang="zh-CN" sz="2400" kern="100" dirty="0">
                <a:effectLst/>
                <a:latin typeface="等线" panose="02010600030101010101" pitchFamily="2" charset="-122"/>
                <a:ea typeface="宋体" panose="02010600030101010101" pitchFamily="2" charset="-122"/>
                <a:cs typeface="Times New Roman" panose="02020603050405020304" pitchFamily="18" charset="0"/>
              </a:rPr>
              <a:t>硬件主要由主机，通信链路、交换设备和通信处理机等组成</a:t>
            </a:r>
            <a:r>
              <a:rPr lang="zh-CN" altLang="en-US" sz="2400" kern="100" dirty="0">
                <a:effectLst/>
                <a:latin typeface="等线" panose="02010600030101010101" pitchFamily="2" charset="-122"/>
                <a:ea typeface="宋体" panose="02010600030101010101" pitchFamily="2" charset="-122"/>
                <a:cs typeface="Times New Roman" panose="02020603050405020304" pitchFamily="18" charset="0"/>
              </a:rPr>
              <a:t>。</a:t>
            </a:r>
            <a:endParaRPr lang="zh-CN" altLang="zh-CN" sz="105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17" name="Rectangle 330">
            <a:extLst>
              <a:ext uri="{FF2B5EF4-FFF2-40B4-BE49-F238E27FC236}">
                <a16:creationId xmlns:a16="http://schemas.microsoft.com/office/drawing/2014/main" id="{C36F790C-6B88-A451-25E2-CC52053326BF}"/>
              </a:ext>
            </a:extLst>
          </p:cNvPr>
          <p:cNvSpPr/>
          <p:nvPr/>
        </p:nvSpPr>
        <p:spPr>
          <a:xfrm>
            <a:off x="1696085" y="3925787"/>
            <a:ext cx="8799830" cy="919867"/>
          </a:xfrm>
          <a:prstGeom prst="rect">
            <a:avLst/>
          </a:prstGeom>
        </p:spPr>
        <p:txBody>
          <a:bodyPr wrap="square">
            <a:spAutoFit/>
          </a:bodyPr>
          <a:lstStyle/>
          <a:p>
            <a:pPr marL="0" marR="0" lvl="0" indent="0" algn="l" defTabSz="685165" rtl="0" fontAlgn="auto">
              <a:lnSpc>
                <a:spcPct val="120000"/>
              </a:lnSpc>
              <a:spcBef>
                <a:spcPts val="0"/>
              </a:spcBef>
              <a:spcAft>
                <a:spcPts val="0"/>
              </a:spcAft>
              <a:buClrTx/>
              <a:buSzTx/>
              <a:buFontTx/>
              <a:buNone/>
              <a:defRPr/>
            </a:pPr>
            <a:r>
              <a:rPr lang="en-US" altLang="zh-CN" sz="2400" dirty="0">
                <a:effectLst/>
                <a:ea typeface="宋体" panose="02010600030101010101" pitchFamily="2" charset="-122"/>
                <a:cs typeface="Times New Roman" panose="02020603050405020304" pitchFamily="18" charset="0"/>
              </a:rPr>
              <a:t>      </a:t>
            </a:r>
            <a:r>
              <a:rPr lang="zh-CN" altLang="zh-CN" sz="2400" dirty="0">
                <a:effectLst/>
                <a:ea typeface="宋体" panose="02010600030101010101" pitchFamily="2" charset="-122"/>
                <a:cs typeface="Times New Roman" panose="02020603050405020304" pitchFamily="18" charset="0"/>
              </a:rPr>
              <a:t>软件主要包括各种实现资源共享的软件和方便用户使用的各种工具软件</a:t>
            </a:r>
            <a:r>
              <a:rPr lang="zh-CN" altLang="en-US" sz="2400" dirty="0">
                <a:effectLst/>
                <a:ea typeface="宋体" panose="02010600030101010101" pitchFamily="2" charset="-122"/>
                <a:cs typeface="Times New Roman" panose="02020603050405020304" pitchFamily="18" charset="0"/>
              </a:rPr>
              <a:t>。</a:t>
            </a:r>
            <a:endParaRPr kumimoji="0" lang="zh-CN" altLang="en-US" sz="2400" b="0" i="0" u="none" strike="noStrike" kern="1200" cap="none" spc="0" normalizeH="0" baseline="0" noProof="0" dirty="0">
              <a:ln>
                <a:noFill/>
              </a:ln>
              <a:solidFill>
                <a:schemeClr val="tx1">
                  <a:lumMod val="85000"/>
                  <a:lumOff val="15000"/>
                </a:schemeClr>
              </a:solidFill>
              <a:effectLst/>
              <a:uLnTx/>
              <a:uFillTx/>
              <a:latin typeface="宋体" panose="02010600030101010101" pitchFamily="2" charset="-122"/>
              <a:ea typeface="宋体" panose="02010600030101010101" pitchFamily="2" charset="-122"/>
              <a:cs typeface="Open Sans" pitchFamily="34" charset="0"/>
              <a:sym typeface="+mn-ea"/>
            </a:endParaRPr>
          </a:p>
        </p:txBody>
      </p:sp>
      <p:grpSp>
        <p:nvGrpSpPr>
          <p:cNvPr id="18" name="Group 332">
            <a:extLst>
              <a:ext uri="{FF2B5EF4-FFF2-40B4-BE49-F238E27FC236}">
                <a16:creationId xmlns:a16="http://schemas.microsoft.com/office/drawing/2014/main" id="{8F381EB0-E856-9595-94E4-655DB6ED0CB6}"/>
              </a:ext>
            </a:extLst>
          </p:cNvPr>
          <p:cNvGrpSpPr/>
          <p:nvPr/>
        </p:nvGrpSpPr>
        <p:grpSpPr>
          <a:xfrm>
            <a:off x="1085022" y="3981120"/>
            <a:ext cx="259244" cy="259815"/>
            <a:chOff x="4643438" y="2786064"/>
            <a:chExt cx="288476" cy="288476"/>
          </a:xfrm>
        </p:grpSpPr>
        <p:sp>
          <p:nvSpPr>
            <p:cNvPr id="19" name="Oval 326">
              <a:extLst>
                <a:ext uri="{FF2B5EF4-FFF2-40B4-BE49-F238E27FC236}">
                  <a16:creationId xmlns:a16="http://schemas.microsoft.com/office/drawing/2014/main" id="{CD7DFEA1-3FF0-50B9-A064-2273D26E85A3}"/>
                </a:ext>
              </a:extLst>
            </p:cNvPr>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20" name="Freeform 26">
              <a:extLst>
                <a:ext uri="{FF2B5EF4-FFF2-40B4-BE49-F238E27FC236}">
                  <a16:creationId xmlns:a16="http://schemas.microsoft.com/office/drawing/2014/main" id="{AB7992C9-5B03-7004-97F3-7E964B6CFDDD}"/>
                </a:ext>
              </a:extLst>
            </p:cNvPr>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grpSp>
        <p:nvGrpSpPr>
          <p:cNvPr id="21" name="Group 332">
            <a:extLst>
              <a:ext uri="{FF2B5EF4-FFF2-40B4-BE49-F238E27FC236}">
                <a16:creationId xmlns:a16="http://schemas.microsoft.com/office/drawing/2014/main" id="{5410A673-4F3A-1003-F95D-970EAB5B4B73}"/>
              </a:ext>
            </a:extLst>
          </p:cNvPr>
          <p:cNvGrpSpPr/>
          <p:nvPr/>
        </p:nvGrpSpPr>
        <p:grpSpPr>
          <a:xfrm>
            <a:off x="1085022" y="3376821"/>
            <a:ext cx="259244" cy="259815"/>
            <a:chOff x="4643438" y="2786064"/>
            <a:chExt cx="288476" cy="288476"/>
          </a:xfrm>
        </p:grpSpPr>
        <p:sp>
          <p:nvSpPr>
            <p:cNvPr id="22" name="Oval 326">
              <a:extLst>
                <a:ext uri="{FF2B5EF4-FFF2-40B4-BE49-F238E27FC236}">
                  <a16:creationId xmlns:a16="http://schemas.microsoft.com/office/drawing/2014/main" id="{6EDECE53-8ACA-8340-5B85-DDD5CB76CE71}"/>
                </a:ext>
              </a:extLst>
            </p:cNvPr>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23" name="Freeform 26">
              <a:extLst>
                <a:ext uri="{FF2B5EF4-FFF2-40B4-BE49-F238E27FC236}">
                  <a16:creationId xmlns:a16="http://schemas.microsoft.com/office/drawing/2014/main" id="{8B5A9A25-EA0F-E2F1-7D25-930B855C9BC0}"/>
                </a:ext>
              </a:extLst>
            </p:cNvPr>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sp>
        <p:nvSpPr>
          <p:cNvPr id="24" name="Rectangle 330">
            <a:extLst>
              <a:ext uri="{FF2B5EF4-FFF2-40B4-BE49-F238E27FC236}">
                <a16:creationId xmlns:a16="http://schemas.microsoft.com/office/drawing/2014/main" id="{F94FFF8A-BF2C-447C-6A4A-428BB3224BD3}"/>
              </a:ext>
            </a:extLst>
          </p:cNvPr>
          <p:cNvSpPr/>
          <p:nvPr/>
        </p:nvSpPr>
        <p:spPr>
          <a:xfrm>
            <a:off x="1696085" y="4974401"/>
            <a:ext cx="8799830" cy="919867"/>
          </a:xfrm>
          <a:prstGeom prst="rect">
            <a:avLst/>
          </a:prstGeom>
        </p:spPr>
        <p:txBody>
          <a:bodyPr wrap="square">
            <a:spAutoFit/>
          </a:bodyPr>
          <a:lstStyle/>
          <a:p>
            <a:pPr marL="0" marR="0" lvl="0" indent="0" algn="l" defTabSz="685165" rtl="0" fontAlgn="auto">
              <a:lnSpc>
                <a:spcPct val="120000"/>
              </a:lnSpc>
              <a:spcBef>
                <a:spcPts val="0"/>
              </a:spcBef>
              <a:spcAft>
                <a:spcPts val="0"/>
              </a:spcAft>
              <a:buClrTx/>
              <a:buSzTx/>
              <a:buFontTx/>
              <a:buNone/>
              <a:defRPr/>
            </a:pPr>
            <a:r>
              <a:rPr lang="en-US" altLang="zh-CN" sz="2400" dirty="0">
                <a:effectLst/>
                <a:ea typeface="宋体" panose="02010600030101010101" pitchFamily="2" charset="-122"/>
                <a:cs typeface="Times New Roman" panose="02020603050405020304" pitchFamily="18" charset="0"/>
              </a:rPr>
              <a:t>      </a:t>
            </a:r>
            <a:r>
              <a:rPr lang="zh-CN" altLang="zh-CN" sz="2400" dirty="0">
                <a:effectLst/>
                <a:ea typeface="宋体" panose="02010600030101010101" pitchFamily="2" charset="-122"/>
                <a:cs typeface="Times New Roman" panose="02020603050405020304" pitchFamily="18" charset="0"/>
              </a:rPr>
              <a:t>协议是计算机网络的核心，协议规定了网络传输数据时所遵循的规范。</a:t>
            </a:r>
            <a:endParaRPr kumimoji="0" lang="zh-CN" altLang="en-US" sz="2400" b="0" i="0" u="none" strike="noStrike" kern="1200" cap="none" spc="0" normalizeH="0" baseline="0" noProof="0" dirty="0">
              <a:ln>
                <a:noFill/>
              </a:ln>
              <a:solidFill>
                <a:schemeClr val="tx1">
                  <a:lumMod val="85000"/>
                  <a:lumOff val="15000"/>
                </a:schemeClr>
              </a:solidFill>
              <a:effectLst/>
              <a:uLnTx/>
              <a:uFillTx/>
              <a:latin typeface="宋体" panose="02010600030101010101" pitchFamily="2" charset="-122"/>
              <a:ea typeface="宋体" panose="02010600030101010101" pitchFamily="2" charset="-122"/>
              <a:cs typeface="Open Sans" pitchFamily="34" charset="0"/>
              <a:sym typeface="+mn-ea"/>
            </a:endParaRPr>
          </a:p>
        </p:txBody>
      </p:sp>
      <p:grpSp>
        <p:nvGrpSpPr>
          <p:cNvPr id="25" name="Group 332">
            <a:extLst>
              <a:ext uri="{FF2B5EF4-FFF2-40B4-BE49-F238E27FC236}">
                <a16:creationId xmlns:a16="http://schemas.microsoft.com/office/drawing/2014/main" id="{BF6CE1EE-0E66-95CA-2972-61E5B03CF179}"/>
              </a:ext>
            </a:extLst>
          </p:cNvPr>
          <p:cNvGrpSpPr/>
          <p:nvPr/>
        </p:nvGrpSpPr>
        <p:grpSpPr>
          <a:xfrm>
            <a:off x="1085022" y="5029734"/>
            <a:ext cx="259244" cy="259815"/>
            <a:chOff x="4643438" y="2786064"/>
            <a:chExt cx="288476" cy="288476"/>
          </a:xfrm>
        </p:grpSpPr>
        <p:sp>
          <p:nvSpPr>
            <p:cNvPr id="26" name="Oval 326">
              <a:extLst>
                <a:ext uri="{FF2B5EF4-FFF2-40B4-BE49-F238E27FC236}">
                  <a16:creationId xmlns:a16="http://schemas.microsoft.com/office/drawing/2014/main" id="{38556195-E3B5-98A8-23A2-C72B569A6F70}"/>
                </a:ext>
              </a:extLst>
            </p:cNvPr>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27" name="Freeform 26">
              <a:extLst>
                <a:ext uri="{FF2B5EF4-FFF2-40B4-BE49-F238E27FC236}">
                  <a16:creationId xmlns:a16="http://schemas.microsoft.com/office/drawing/2014/main" id="{5DF28389-CD11-F7B2-59B2-DF6D6FAF711F}"/>
                </a:ext>
              </a:extLst>
            </p:cNvPr>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spTree>
    <p:extLst>
      <p:ext uri="{BB962C8B-B14F-4D97-AF65-F5344CB8AC3E}">
        <p14:creationId xmlns:p14="http://schemas.microsoft.com/office/powerpoint/2010/main" val="6316447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altLang="zh-CN" dirty="0"/>
              <a:t>1.1.2</a:t>
            </a:r>
            <a:r>
              <a:rPr lang="zh-CN" altLang="en-US" dirty="0"/>
              <a:t>网络的组成</a:t>
            </a:r>
          </a:p>
        </p:txBody>
      </p:sp>
      <p:sp>
        <p:nvSpPr>
          <p:cNvPr id="2" name="文本框 1"/>
          <p:cNvSpPr txBox="1"/>
          <p:nvPr/>
        </p:nvSpPr>
        <p:spPr>
          <a:xfrm>
            <a:off x="2153694" y="1728682"/>
            <a:ext cx="7885241" cy="499110"/>
          </a:xfrm>
          <a:prstGeom prst="rect">
            <a:avLst/>
          </a:prstGeom>
          <a:noFill/>
        </p:spPr>
        <p:txBody>
          <a:bodyPr wrap="square" tIns="42254" bIns="42254" rtlCol="0">
            <a:spAutoFit/>
          </a:bodyPr>
          <a:lstStyle/>
          <a:p>
            <a:pPr algn="ctr"/>
            <a:r>
              <a:rPr lang="zh-CN" altLang="en-US" sz="2700" b="1" dirty="0">
                <a:solidFill>
                  <a:schemeClr val="accent1"/>
                </a:solidFill>
                <a:latin typeface="微软雅黑" panose="020B0503020204020204" pitchFamily="34" charset="-122"/>
                <a:ea typeface="微软雅黑" panose="020B0503020204020204" pitchFamily="34" charset="-122"/>
              </a:rPr>
              <a:t>从工作方式来看</a:t>
            </a:r>
          </a:p>
        </p:txBody>
      </p:sp>
      <p:grpSp>
        <p:nvGrpSpPr>
          <p:cNvPr id="4097" name="组合 3"/>
          <p:cNvGrpSpPr/>
          <p:nvPr/>
        </p:nvGrpSpPr>
        <p:grpSpPr>
          <a:xfrm>
            <a:off x="874395" y="179070"/>
            <a:ext cx="6696075" cy="933450"/>
            <a:chOff x="1076" y="1431"/>
            <a:chExt cx="10544" cy="1470"/>
          </a:xfrm>
        </p:grpSpPr>
        <p:cxnSp>
          <p:nvCxnSpPr>
            <p:cNvPr id="52" name="Line0"/>
            <p:cNvCxnSpPr/>
            <p:nvPr/>
          </p:nvCxnSpPr>
          <p:spPr>
            <a:xfrm flipV="1">
              <a:off x="1076" y="2565"/>
              <a:ext cx="9879" cy="5"/>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pic>
          <p:nvPicPr>
            <p:cNvPr id="4099" name="图片 34"/>
            <p:cNvPicPr>
              <a:picLocks noChangeAspect="1"/>
            </p:cNvPicPr>
            <p:nvPr/>
          </p:nvPicPr>
          <p:blipFill>
            <a:blip r:embed="rId2"/>
            <a:stretch>
              <a:fillRect/>
            </a:stretch>
          </p:blipFill>
          <p:spPr>
            <a:xfrm>
              <a:off x="10262" y="1431"/>
              <a:ext cx="1357" cy="1470"/>
            </a:xfrm>
            <a:prstGeom prst="rect">
              <a:avLst/>
            </a:prstGeom>
            <a:noFill/>
            <a:ln w="9525">
              <a:noFill/>
            </a:ln>
          </p:spPr>
        </p:pic>
      </p:grpSp>
      <p:sp>
        <p:nvSpPr>
          <p:cNvPr id="12" name="Rectangle 330">
            <a:extLst>
              <a:ext uri="{FF2B5EF4-FFF2-40B4-BE49-F238E27FC236}">
                <a16:creationId xmlns:a16="http://schemas.microsoft.com/office/drawing/2014/main" id="{B3375ED5-BC9D-56CC-E8F4-D698877A2476}"/>
              </a:ext>
            </a:extLst>
          </p:cNvPr>
          <p:cNvSpPr/>
          <p:nvPr/>
        </p:nvSpPr>
        <p:spPr>
          <a:xfrm>
            <a:off x="1696720" y="2455545"/>
            <a:ext cx="8799830" cy="461665"/>
          </a:xfrm>
          <a:prstGeom prst="rect">
            <a:avLst/>
          </a:prstGeom>
        </p:spPr>
        <p:txBody>
          <a:bodyPr wrap="square">
            <a:spAutoFit/>
          </a:bodyPr>
          <a:lstStyle/>
          <a:p>
            <a:pPr indent="609600" algn="just"/>
            <a:r>
              <a:rPr lang="zh-CN" altLang="zh-CN" sz="2400" kern="100" dirty="0">
                <a:effectLst/>
                <a:latin typeface="等线" panose="02010600030101010101" pitchFamily="2" charset="-122"/>
                <a:ea typeface="宋体" panose="02010600030101010101" pitchFamily="2" charset="-122"/>
                <a:cs typeface="Times New Roman" panose="02020603050405020304" pitchFamily="18" charset="0"/>
              </a:rPr>
              <a:t>计算机网络</a:t>
            </a:r>
            <a:r>
              <a:rPr lang="en-US" altLang="zh-CN" sz="2400" kern="100" dirty="0">
                <a:effectLst/>
                <a:latin typeface="等线" panose="02010600030101010101" pitchFamily="2" charset="-122"/>
                <a:ea typeface="宋体" panose="02010600030101010101" pitchFamily="2" charset="-122"/>
                <a:cs typeface="Times New Roman" panose="02020603050405020304" pitchFamily="18" charset="0"/>
              </a:rPr>
              <a:t>(</a:t>
            </a:r>
            <a:r>
              <a:rPr lang="zh-CN" altLang="zh-CN" sz="2400" kern="100" dirty="0">
                <a:effectLst/>
                <a:latin typeface="等线" panose="02010600030101010101" pitchFamily="2" charset="-122"/>
                <a:ea typeface="宋体" panose="02010600030101010101" pitchFamily="2" charset="-122"/>
                <a:cs typeface="Times New Roman" panose="02020603050405020304" pitchFamily="18" charset="0"/>
              </a:rPr>
              <a:t>主要指</a:t>
            </a:r>
            <a:r>
              <a:rPr lang="en-US" altLang="zh-CN" sz="2400" kern="100" dirty="0">
                <a:effectLst/>
                <a:latin typeface="等线" panose="02010600030101010101" pitchFamily="2" charset="-122"/>
                <a:ea typeface="宋体" panose="02010600030101010101" pitchFamily="2" charset="-122"/>
                <a:cs typeface="Times New Roman" panose="02020603050405020304" pitchFamily="18" charset="0"/>
              </a:rPr>
              <a:t>Internet)</a:t>
            </a:r>
            <a:r>
              <a:rPr lang="zh-CN" altLang="zh-CN" sz="2400" kern="100" dirty="0">
                <a:effectLst/>
                <a:latin typeface="等线" panose="02010600030101010101" pitchFamily="2" charset="-122"/>
                <a:ea typeface="宋体" panose="02010600030101010101" pitchFamily="2" charset="-122"/>
                <a:cs typeface="Times New Roman" panose="02020603050405020304" pitchFamily="18" charset="0"/>
              </a:rPr>
              <a:t>可分为边缘部分和核心部分。</a:t>
            </a:r>
            <a:endParaRPr lang="zh-CN" altLang="zh-CN" sz="1050" kern="100" dirty="0">
              <a:effectLst/>
              <a:latin typeface="等线" panose="02010600030101010101" pitchFamily="2" charset="-122"/>
              <a:ea typeface="等线" panose="02010600030101010101" pitchFamily="2" charset="-122"/>
              <a:cs typeface="Times New Roman" panose="02020603050405020304" pitchFamily="18" charset="0"/>
            </a:endParaRPr>
          </a:p>
        </p:txBody>
      </p:sp>
      <p:grpSp>
        <p:nvGrpSpPr>
          <p:cNvPr id="13" name="Group 332">
            <a:extLst>
              <a:ext uri="{FF2B5EF4-FFF2-40B4-BE49-F238E27FC236}">
                <a16:creationId xmlns:a16="http://schemas.microsoft.com/office/drawing/2014/main" id="{AEB76F6E-FA57-A8A0-BB67-239CA38045CD}"/>
              </a:ext>
            </a:extLst>
          </p:cNvPr>
          <p:cNvGrpSpPr/>
          <p:nvPr/>
        </p:nvGrpSpPr>
        <p:grpSpPr>
          <a:xfrm>
            <a:off x="1085022" y="2589975"/>
            <a:ext cx="259244" cy="259815"/>
            <a:chOff x="4643438" y="2786064"/>
            <a:chExt cx="288476" cy="288476"/>
          </a:xfrm>
        </p:grpSpPr>
        <p:sp>
          <p:nvSpPr>
            <p:cNvPr id="14" name="Oval 326">
              <a:extLst>
                <a:ext uri="{FF2B5EF4-FFF2-40B4-BE49-F238E27FC236}">
                  <a16:creationId xmlns:a16="http://schemas.microsoft.com/office/drawing/2014/main" id="{F680FA25-98A9-76E6-A7F3-8E54DD31891F}"/>
                </a:ext>
              </a:extLst>
            </p:cNvPr>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15" name="Freeform 26">
              <a:extLst>
                <a:ext uri="{FF2B5EF4-FFF2-40B4-BE49-F238E27FC236}">
                  <a16:creationId xmlns:a16="http://schemas.microsoft.com/office/drawing/2014/main" id="{0FA6AB63-D329-5DF1-B72F-4F9C1F3CB0DA}"/>
                </a:ext>
              </a:extLst>
            </p:cNvPr>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sp>
        <p:nvSpPr>
          <p:cNvPr id="16" name="Rectangle 330">
            <a:extLst>
              <a:ext uri="{FF2B5EF4-FFF2-40B4-BE49-F238E27FC236}">
                <a16:creationId xmlns:a16="http://schemas.microsoft.com/office/drawing/2014/main" id="{F4155159-6A1F-B918-AF4C-B97139C20B00}"/>
              </a:ext>
            </a:extLst>
          </p:cNvPr>
          <p:cNvSpPr/>
          <p:nvPr/>
        </p:nvSpPr>
        <p:spPr>
          <a:xfrm>
            <a:off x="1696085" y="3236265"/>
            <a:ext cx="8799830" cy="992579"/>
          </a:xfrm>
          <a:prstGeom prst="rect">
            <a:avLst/>
          </a:prstGeom>
        </p:spPr>
        <p:txBody>
          <a:bodyPr wrap="square">
            <a:spAutoFit/>
          </a:bodyPr>
          <a:lstStyle/>
          <a:p>
            <a:pPr indent="609600" algn="just"/>
            <a:r>
              <a:rPr lang="zh-CN" altLang="zh-CN" sz="2400" kern="100" dirty="0">
                <a:effectLst/>
                <a:latin typeface="等线" panose="02010600030101010101" pitchFamily="2" charset="-122"/>
                <a:ea typeface="宋体" panose="02010600030101010101" pitchFamily="2" charset="-122"/>
                <a:cs typeface="Times New Roman" panose="02020603050405020304" pitchFamily="18" charset="0"/>
              </a:rPr>
              <a:t>边缘部分由所有连接到因特网上、供用户直接使用的主机组成，用来进行通信</a:t>
            </a:r>
            <a:r>
              <a:rPr lang="en-US" altLang="zh-CN" sz="2400" kern="100" dirty="0">
                <a:effectLst/>
                <a:latin typeface="等线" panose="02010600030101010101" pitchFamily="2" charset="-122"/>
                <a:ea typeface="宋体" panose="02010600030101010101" pitchFamily="2" charset="-122"/>
                <a:cs typeface="Times New Roman" panose="02020603050405020304" pitchFamily="18" charset="0"/>
              </a:rPr>
              <a:t>(</a:t>
            </a:r>
            <a:r>
              <a:rPr lang="zh-CN" altLang="zh-CN" sz="2400" kern="100" dirty="0">
                <a:effectLst/>
                <a:latin typeface="等线" panose="02010600030101010101" pitchFamily="2" charset="-122"/>
                <a:ea typeface="宋体" panose="02010600030101010101" pitchFamily="2" charset="-122"/>
                <a:cs typeface="Times New Roman" panose="02020603050405020304" pitchFamily="18" charset="0"/>
              </a:rPr>
              <a:t>如传输数据、音频或视频</a:t>
            </a:r>
            <a:r>
              <a:rPr lang="en-US" altLang="zh-CN" sz="2400" kern="100" dirty="0">
                <a:effectLst/>
                <a:latin typeface="等线" panose="02010600030101010101" pitchFamily="2" charset="-122"/>
                <a:ea typeface="宋体" panose="02010600030101010101" pitchFamily="2" charset="-122"/>
                <a:cs typeface="Times New Roman" panose="02020603050405020304" pitchFamily="18" charset="0"/>
              </a:rPr>
              <a:t>)</a:t>
            </a:r>
            <a:r>
              <a:rPr lang="zh-CN" altLang="zh-CN" sz="2400" kern="100" dirty="0">
                <a:effectLst/>
                <a:latin typeface="等线" panose="02010600030101010101" pitchFamily="2" charset="-122"/>
                <a:ea typeface="宋体" panose="02010600030101010101" pitchFamily="2" charset="-122"/>
                <a:cs typeface="Times New Roman" panose="02020603050405020304" pitchFamily="18" charset="0"/>
              </a:rPr>
              <a:t>和资源共享。</a:t>
            </a:r>
            <a:endParaRPr lang="zh-CN" altLang="zh-CN" sz="1050" kern="100" dirty="0">
              <a:effectLst/>
              <a:latin typeface="等线" panose="02010600030101010101" pitchFamily="2" charset="-122"/>
              <a:ea typeface="等线" panose="02010600030101010101" pitchFamily="2" charset="-122"/>
              <a:cs typeface="Times New Roman" panose="02020603050405020304" pitchFamily="18" charset="0"/>
            </a:endParaRPr>
          </a:p>
          <a:p>
            <a:pPr indent="609600" algn="just"/>
            <a:endParaRPr lang="zh-CN" altLang="zh-CN" sz="1050" kern="100" dirty="0">
              <a:effectLst/>
              <a:latin typeface="等线" panose="02010600030101010101" pitchFamily="2" charset="-122"/>
              <a:ea typeface="等线" panose="02010600030101010101" pitchFamily="2" charset="-122"/>
              <a:cs typeface="Times New Roman" panose="02020603050405020304" pitchFamily="18" charset="0"/>
            </a:endParaRPr>
          </a:p>
        </p:txBody>
      </p:sp>
      <p:grpSp>
        <p:nvGrpSpPr>
          <p:cNvPr id="21" name="Group 332">
            <a:extLst>
              <a:ext uri="{FF2B5EF4-FFF2-40B4-BE49-F238E27FC236}">
                <a16:creationId xmlns:a16="http://schemas.microsoft.com/office/drawing/2014/main" id="{5410A673-4F3A-1003-F95D-970EAB5B4B73}"/>
              </a:ext>
            </a:extLst>
          </p:cNvPr>
          <p:cNvGrpSpPr/>
          <p:nvPr/>
        </p:nvGrpSpPr>
        <p:grpSpPr>
          <a:xfrm>
            <a:off x="1085022" y="3376821"/>
            <a:ext cx="259244" cy="259815"/>
            <a:chOff x="4643438" y="2786064"/>
            <a:chExt cx="288476" cy="288476"/>
          </a:xfrm>
        </p:grpSpPr>
        <p:sp>
          <p:nvSpPr>
            <p:cNvPr id="22" name="Oval 326">
              <a:extLst>
                <a:ext uri="{FF2B5EF4-FFF2-40B4-BE49-F238E27FC236}">
                  <a16:creationId xmlns:a16="http://schemas.microsoft.com/office/drawing/2014/main" id="{6EDECE53-8ACA-8340-5B85-DDD5CB76CE71}"/>
                </a:ext>
              </a:extLst>
            </p:cNvPr>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23" name="Freeform 26">
              <a:extLst>
                <a:ext uri="{FF2B5EF4-FFF2-40B4-BE49-F238E27FC236}">
                  <a16:creationId xmlns:a16="http://schemas.microsoft.com/office/drawing/2014/main" id="{8B5A9A25-EA0F-E2F1-7D25-930B855C9BC0}"/>
                </a:ext>
              </a:extLst>
            </p:cNvPr>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sp>
        <p:nvSpPr>
          <p:cNvPr id="24" name="Rectangle 330">
            <a:extLst>
              <a:ext uri="{FF2B5EF4-FFF2-40B4-BE49-F238E27FC236}">
                <a16:creationId xmlns:a16="http://schemas.microsoft.com/office/drawing/2014/main" id="{F94FFF8A-BF2C-447C-6A4A-428BB3224BD3}"/>
              </a:ext>
            </a:extLst>
          </p:cNvPr>
          <p:cNvSpPr/>
          <p:nvPr/>
        </p:nvSpPr>
        <p:spPr>
          <a:xfrm>
            <a:off x="1696085" y="4470420"/>
            <a:ext cx="8799830" cy="830997"/>
          </a:xfrm>
          <a:prstGeom prst="rect">
            <a:avLst/>
          </a:prstGeom>
        </p:spPr>
        <p:txBody>
          <a:bodyPr wrap="square">
            <a:spAutoFit/>
          </a:bodyPr>
          <a:lstStyle/>
          <a:p>
            <a:pPr indent="609600" algn="just"/>
            <a:r>
              <a:rPr lang="zh-CN" altLang="zh-CN" sz="2400" kern="100" dirty="0">
                <a:effectLst/>
                <a:latin typeface="等线" panose="02010600030101010101" pitchFamily="2" charset="-122"/>
                <a:ea typeface="宋体" panose="02010600030101010101" pitchFamily="2" charset="-122"/>
                <a:cs typeface="Times New Roman" panose="02020603050405020304" pitchFamily="18" charset="0"/>
              </a:rPr>
              <a:t>核心部分由大量的网络和连接这些网络的路由器组成，它为边缘部分提供连通性和交换服务。</a:t>
            </a:r>
            <a:endParaRPr lang="zh-CN" altLang="zh-CN" sz="1050" kern="100" dirty="0">
              <a:effectLst/>
              <a:latin typeface="等线" panose="02010600030101010101" pitchFamily="2" charset="-122"/>
              <a:ea typeface="等线" panose="02010600030101010101" pitchFamily="2" charset="-122"/>
              <a:cs typeface="Times New Roman" panose="02020603050405020304" pitchFamily="18" charset="0"/>
            </a:endParaRPr>
          </a:p>
        </p:txBody>
      </p:sp>
      <p:grpSp>
        <p:nvGrpSpPr>
          <p:cNvPr id="25" name="Group 332">
            <a:extLst>
              <a:ext uri="{FF2B5EF4-FFF2-40B4-BE49-F238E27FC236}">
                <a16:creationId xmlns:a16="http://schemas.microsoft.com/office/drawing/2014/main" id="{BF6CE1EE-0E66-95CA-2972-61E5B03CF179}"/>
              </a:ext>
            </a:extLst>
          </p:cNvPr>
          <p:cNvGrpSpPr/>
          <p:nvPr/>
        </p:nvGrpSpPr>
        <p:grpSpPr>
          <a:xfrm>
            <a:off x="1081830" y="4500752"/>
            <a:ext cx="259244" cy="259815"/>
            <a:chOff x="4643438" y="2786064"/>
            <a:chExt cx="288476" cy="288476"/>
          </a:xfrm>
        </p:grpSpPr>
        <p:sp>
          <p:nvSpPr>
            <p:cNvPr id="26" name="Oval 326">
              <a:extLst>
                <a:ext uri="{FF2B5EF4-FFF2-40B4-BE49-F238E27FC236}">
                  <a16:creationId xmlns:a16="http://schemas.microsoft.com/office/drawing/2014/main" id="{38556195-E3B5-98A8-23A2-C72B569A6F70}"/>
                </a:ext>
              </a:extLst>
            </p:cNvPr>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27" name="Freeform 26">
              <a:extLst>
                <a:ext uri="{FF2B5EF4-FFF2-40B4-BE49-F238E27FC236}">
                  <a16:creationId xmlns:a16="http://schemas.microsoft.com/office/drawing/2014/main" id="{5DF28389-CD11-F7B2-59B2-DF6D6FAF711F}"/>
                </a:ext>
              </a:extLst>
            </p:cNvPr>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spTree>
    <p:extLst>
      <p:ext uri="{BB962C8B-B14F-4D97-AF65-F5344CB8AC3E}">
        <p14:creationId xmlns:p14="http://schemas.microsoft.com/office/powerpoint/2010/main" val="47436839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altLang="zh-CN" dirty="0"/>
              <a:t>1.1.2</a:t>
            </a:r>
            <a:r>
              <a:rPr lang="zh-CN" altLang="en-US" dirty="0"/>
              <a:t>网络的组成</a:t>
            </a:r>
          </a:p>
        </p:txBody>
      </p:sp>
      <p:sp>
        <p:nvSpPr>
          <p:cNvPr id="2" name="文本框 1"/>
          <p:cNvSpPr txBox="1"/>
          <p:nvPr/>
        </p:nvSpPr>
        <p:spPr>
          <a:xfrm>
            <a:off x="2153694" y="1479127"/>
            <a:ext cx="7885241" cy="499110"/>
          </a:xfrm>
          <a:prstGeom prst="rect">
            <a:avLst/>
          </a:prstGeom>
          <a:noFill/>
        </p:spPr>
        <p:txBody>
          <a:bodyPr wrap="square" tIns="42254" bIns="42254" rtlCol="0">
            <a:spAutoFit/>
          </a:bodyPr>
          <a:lstStyle/>
          <a:p>
            <a:pPr algn="ctr"/>
            <a:r>
              <a:rPr lang="zh-CN" altLang="en-US" sz="2700" b="1" dirty="0">
                <a:solidFill>
                  <a:schemeClr val="accent1"/>
                </a:solidFill>
                <a:latin typeface="微软雅黑" panose="020B0503020204020204" pitchFamily="34" charset="-122"/>
                <a:ea typeface="微软雅黑" panose="020B0503020204020204" pitchFamily="34" charset="-122"/>
              </a:rPr>
              <a:t>从功能组成来看</a:t>
            </a:r>
          </a:p>
        </p:txBody>
      </p:sp>
      <p:sp>
        <p:nvSpPr>
          <p:cNvPr id="331" name="Rectangle 330"/>
          <p:cNvSpPr/>
          <p:nvPr/>
        </p:nvSpPr>
        <p:spPr>
          <a:xfrm>
            <a:off x="2405380" y="2162810"/>
            <a:ext cx="3707765" cy="3636010"/>
          </a:xfrm>
          <a:prstGeom prst="rect">
            <a:avLst/>
          </a:prstGeom>
        </p:spPr>
        <p:txBody>
          <a:bodyPr wrap="square">
            <a:spAutoFit/>
          </a:bodyPr>
          <a:lstStyle/>
          <a:p>
            <a:pPr marL="0" marR="0" lvl="0" indent="0" algn="l" defTabSz="685165" rtl="0" fontAlgn="auto">
              <a:lnSpc>
                <a:spcPct val="12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tx1">
                    <a:lumMod val="85000"/>
                    <a:lumOff val="1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一个计算机网络是由</a:t>
            </a:r>
            <a:r>
              <a:rPr kumimoji="0" lang="zh-CN" altLang="en-US" sz="2400" b="0"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宋体" panose="02010600030101010101" pitchFamily="2" charset="-122"/>
                <a:sym typeface="+mn-ea"/>
              </a:rPr>
              <a:t>资源子网</a:t>
            </a:r>
            <a:r>
              <a:rPr kumimoji="0" lang="zh-CN" altLang="en-US" sz="2400" b="0" i="0" u="none" strike="noStrike" kern="1200" cap="none" spc="0" normalizeH="0" baseline="0" noProof="0" dirty="0">
                <a:ln>
                  <a:noFill/>
                </a:ln>
                <a:solidFill>
                  <a:schemeClr val="tx1">
                    <a:lumMod val="85000"/>
                    <a:lumOff val="1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和</a:t>
            </a:r>
            <a:r>
              <a:rPr kumimoji="0" lang="zh-CN" altLang="en-US" sz="2400" b="0"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宋体" panose="02010600030101010101" pitchFamily="2" charset="-122"/>
                <a:sym typeface="+mn-ea"/>
              </a:rPr>
              <a:t>通信子网</a:t>
            </a:r>
            <a:r>
              <a:rPr kumimoji="0" lang="zh-CN" altLang="en-US" sz="2400" b="0" i="0" u="none" strike="noStrike" kern="1200" cap="none" spc="0" normalizeH="0" baseline="0" noProof="0" dirty="0">
                <a:ln>
                  <a:noFill/>
                </a:ln>
                <a:solidFill>
                  <a:schemeClr val="tx1">
                    <a:lumMod val="85000"/>
                    <a:lumOff val="1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构成的。</a:t>
            </a:r>
          </a:p>
          <a:p>
            <a:pPr marL="0" marR="0" lvl="0" indent="0" algn="l" defTabSz="685165" rtl="0" fontAlgn="auto">
              <a:lnSpc>
                <a:spcPct val="12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schemeClr val="tx1">
                  <a:lumMod val="85000"/>
                  <a:lumOff val="1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a:p>
            <a:pPr marL="0" marR="0" lvl="0" indent="0" algn="l" defTabSz="685165" rtl="0" fontAlgn="auto">
              <a:lnSpc>
                <a:spcPct val="12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schemeClr val="tx1">
                  <a:lumMod val="85000"/>
                  <a:lumOff val="1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a:p>
            <a:pPr marL="0" marR="0" lvl="0" indent="0" algn="l" defTabSz="685165" rtl="0" fontAlgn="auto">
              <a:lnSpc>
                <a:spcPct val="12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schemeClr val="tx1">
                  <a:lumMod val="85000"/>
                  <a:lumOff val="1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a:p>
            <a:pPr marL="0" marR="0" lvl="0" indent="0" algn="l" defTabSz="685165" rtl="0" fontAlgn="auto">
              <a:lnSpc>
                <a:spcPct val="12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tx1">
                    <a:lumMod val="85000"/>
                    <a:lumOff val="1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资源子网负责信息处理,通信子网负责全网中的信息传递</a:t>
            </a:r>
            <a:r>
              <a:rPr kumimoji="0" lang="zh-CN" altLang="en-US" sz="2250" b="0"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Open Sans" pitchFamily="34" charset="0"/>
                <a:sym typeface="+mn-ea"/>
              </a:rPr>
              <a:t>。</a:t>
            </a:r>
          </a:p>
        </p:txBody>
      </p:sp>
      <p:grpSp>
        <p:nvGrpSpPr>
          <p:cNvPr id="31752" name="Group 332"/>
          <p:cNvGrpSpPr/>
          <p:nvPr/>
        </p:nvGrpSpPr>
        <p:grpSpPr>
          <a:xfrm>
            <a:off x="2071000" y="2414299"/>
            <a:ext cx="259244" cy="259815"/>
            <a:chOff x="4643438" y="2786064"/>
            <a:chExt cx="288476" cy="288476"/>
          </a:xfrm>
        </p:grpSpPr>
        <p:sp>
          <p:nvSpPr>
            <p:cNvPr id="327" name="Oval 326"/>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338" name="Freeform 26"/>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pic>
        <p:nvPicPr>
          <p:cNvPr id="4" name="图片 2" descr="计算机网络的组成"/>
          <p:cNvPicPr>
            <a:picLocks noChangeAspect="1"/>
          </p:cNvPicPr>
          <p:nvPr/>
        </p:nvPicPr>
        <p:blipFill>
          <a:blip r:embed="rId2"/>
          <a:stretch>
            <a:fillRect/>
          </a:stretch>
        </p:blipFill>
        <p:spPr>
          <a:xfrm>
            <a:off x="6552565" y="2162810"/>
            <a:ext cx="5400040" cy="4418965"/>
          </a:xfrm>
          <a:prstGeom prst="rect">
            <a:avLst/>
          </a:prstGeom>
        </p:spPr>
      </p:pic>
      <p:grpSp>
        <p:nvGrpSpPr>
          <p:cNvPr id="6" name="Group 332"/>
          <p:cNvGrpSpPr/>
          <p:nvPr/>
        </p:nvGrpSpPr>
        <p:grpSpPr>
          <a:xfrm>
            <a:off x="2065920" y="4946044"/>
            <a:ext cx="259244" cy="259815"/>
            <a:chOff x="4643438" y="2786064"/>
            <a:chExt cx="288476" cy="288476"/>
          </a:xfrm>
        </p:grpSpPr>
        <p:sp>
          <p:nvSpPr>
            <p:cNvPr id="7" name="Oval 326"/>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8" name="Freeform 26"/>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grpSp>
        <p:nvGrpSpPr>
          <p:cNvPr id="4097" name="组合 3"/>
          <p:cNvGrpSpPr/>
          <p:nvPr/>
        </p:nvGrpSpPr>
        <p:grpSpPr>
          <a:xfrm>
            <a:off x="902970" y="218440"/>
            <a:ext cx="6696075" cy="933450"/>
            <a:chOff x="1076" y="1431"/>
            <a:chExt cx="10544" cy="1470"/>
          </a:xfrm>
        </p:grpSpPr>
        <p:cxnSp>
          <p:nvCxnSpPr>
            <p:cNvPr id="52" name="Line0"/>
            <p:cNvCxnSpPr/>
            <p:nvPr/>
          </p:nvCxnSpPr>
          <p:spPr>
            <a:xfrm flipV="1">
              <a:off x="1076" y="2565"/>
              <a:ext cx="9879" cy="5"/>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pic>
          <p:nvPicPr>
            <p:cNvPr id="4099" name="图片 34"/>
            <p:cNvPicPr>
              <a:picLocks noChangeAspect="1"/>
            </p:cNvPicPr>
            <p:nvPr/>
          </p:nvPicPr>
          <p:blipFill>
            <a:blip r:embed="rId3"/>
            <a:stretch>
              <a:fillRect/>
            </a:stretch>
          </p:blipFill>
          <p:spPr>
            <a:xfrm>
              <a:off x="10262" y="1431"/>
              <a:ext cx="1357" cy="1470"/>
            </a:xfrm>
            <a:prstGeom prst="rect">
              <a:avLst/>
            </a:prstGeom>
            <a:noFill/>
            <a:ln w="9525">
              <a:noFill/>
            </a:ln>
          </p:spPr>
        </p:pic>
      </p:grpSp>
    </p:spTree>
    <p:extLst>
      <p:ext uri="{BB962C8B-B14F-4D97-AF65-F5344CB8AC3E}">
        <p14:creationId xmlns:p14="http://schemas.microsoft.com/office/powerpoint/2010/main" val="19918232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altLang="zh-CN" dirty="0"/>
              <a:t>1.1.3</a:t>
            </a:r>
            <a:r>
              <a:rPr lang="zh-CN" altLang="en-US" dirty="0"/>
              <a:t>网络的分类</a:t>
            </a:r>
          </a:p>
        </p:txBody>
      </p:sp>
      <p:sp>
        <p:nvSpPr>
          <p:cNvPr id="2" name="文本框 1"/>
          <p:cNvSpPr txBox="1"/>
          <p:nvPr/>
        </p:nvSpPr>
        <p:spPr>
          <a:xfrm>
            <a:off x="2153694" y="1728682"/>
            <a:ext cx="7885241" cy="499110"/>
          </a:xfrm>
          <a:prstGeom prst="rect">
            <a:avLst/>
          </a:prstGeom>
          <a:noFill/>
        </p:spPr>
        <p:txBody>
          <a:bodyPr wrap="square" tIns="42254" bIns="42254" rtlCol="0">
            <a:spAutoFit/>
          </a:bodyPr>
          <a:lstStyle/>
          <a:p>
            <a:pPr algn="ctr"/>
            <a:r>
              <a:rPr lang="zh-CN" altLang="en-US" sz="2700" b="1" dirty="0">
                <a:solidFill>
                  <a:schemeClr val="accent1"/>
                </a:solidFill>
                <a:latin typeface="微软雅黑" panose="020B0503020204020204" pitchFamily="34" charset="-122"/>
                <a:ea typeface="微软雅黑" panose="020B0503020204020204" pitchFamily="34" charset="-122"/>
              </a:rPr>
              <a:t>按网络所覆盖的地理范围分类</a:t>
            </a:r>
          </a:p>
        </p:txBody>
      </p:sp>
      <p:grpSp>
        <p:nvGrpSpPr>
          <p:cNvPr id="4097" name="组合 3"/>
          <p:cNvGrpSpPr/>
          <p:nvPr/>
        </p:nvGrpSpPr>
        <p:grpSpPr>
          <a:xfrm>
            <a:off x="874395" y="179070"/>
            <a:ext cx="6696075" cy="933450"/>
            <a:chOff x="1076" y="1431"/>
            <a:chExt cx="10544" cy="1470"/>
          </a:xfrm>
        </p:grpSpPr>
        <p:cxnSp>
          <p:nvCxnSpPr>
            <p:cNvPr id="52" name="Line0"/>
            <p:cNvCxnSpPr/>
            <p:nvPr/>
          </p:nvCxnSpPr>
          <p:spPr>
            <a:xfrm flipV="1">
              <a:off x="1076" y="2565"/>
              <a:ext cx="9879" cy="5"/>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pic>
          <p:nvPicPr>
            <p:cNvPr id="4099" name="图片 34"/>
            <p:cNvPicPr>
              <a:picLocks noChangeAspect="1"/>
            </p:cNvPicPr>
            <p:nvPr/>
          </p:nvPicPr>
          <p:blipFill>
            <a:blip r:embed="rId2"/>
            <a:stretch>
              <a:fillRect/>
            </a:stretch>
          </p:blipFill>
          <p:spPr>
            <a:xfrm>
              <a:off x="10262" y="1431"/>
              <a:ext cx="1357" cy="1470"/>
            </a:xfrm>
            <a:prstGeom prst="rect">
              <a:avLst/>
            </a:prstGeom>
            <a:noFill/>
            <a:ln w="9525">
              <a:noFill/>
            </a:ln>
          </p:spPr>
        </p:pic>
      </p:grpSp>
      <p:sp>
        <p:nvSpPr>
          <p:cNvPr id="12" name="Rectangle 330">
            <a:extLst>
              <a:ext uri="{FF2B5EF4-FFF2-40B4-BE49-F238E27FC236}">
                <a16:creationId xmlns:a16="http://schemas.microsoft.com/office/drawing/2014/main" id="{B3375ED5-BC9D-56CC-E8F4-D698877A2476}"/>
              </a:ext>
            </a:extLst>
          </p:cNvPr>
          <p:cNvSpPr/>
          <p:nvPr/>
        </p:nvSpPr>
        <p:spPr>
          <a:xfrm>
            <a:off x="1696720" y="2455545"/>
            <a:ext cx="8799830" cy="830997"/>
          </a:xfrm>
          <a:prstGeom prst="rect">
            <a:avLst/>
          </a:prstGeom>
        </p:spPr>
        <p:txBody>
          <a:bodyPr wrap="square">
            <a:spAutoFit/>
          </a:bodyPr>
          <a:lstStyle/>
          <a:p>
            <a:pPr indent="609600"/>
            <a:r>
              <a:rPr lang="zh-CN" altLang="zh-CN" sz="2400" dirty="0">
                <a:effectLst/>
                <a:ea typeface="宋体" panose="02010600030101010101" pitchFamily="2" charset="-122"/>
                <a:cs typeface="Times New Roman" panose="02020603050405020304" pitchFamily="18" charset="0"/>
              </a:rPr>
              <a:t>广域网（</a:t>
            </a:r>
            <a:r>
              <a:rPr lang="en-US" altLang="zh-CN" sz="2400" dirty="0">
                <a:effectLst/>
                <a:ea typeface="宋体" panose="02010600030101010101" pitchFamily="2" charset="-122"/>
                <a:cs typeface="Times New Roman" panose="02020603050405020304" pitchFamily="18" charset="0"/>
              </a:rPr>
              <a:t>Wide Area </a:t>
            </a:r>
            <a:r>
              <a:rPr lang="en-US" altLang="zh-CN" sz="2400" dirty="0" err="1">
                <a:effectLst/>
                <a:ea typeface="宋体" panose="02010600030101010101" pitchFamily="2" charset="-122"/>
                <a:cs typeface="Times New Roman" panose="02020603050405020304" pitchFamily="18" charset="0"/>
              </a:rPr>
              <a:t>Network,WAN</a:t>
            </a:r>
            <a:r>
              <a:rPr lang="zh-CN" altLang="zh-CN" sz="2400" dirty="0">
                <a:effectLst/>
                <a:ea typeface="宋体" panose="02010600030101010101" pitchFamily="2" charset="-122"/>
                <a:cs typeface="Times New Roman" panose="02020603050405020304" pitchFamily="18" charset="0"/>
              </a:rPr>
              <a:t>）</a:t>
            </a:r>
            <a:r>
              <a:rPr lang="zh-CN" altLang="en-US" sz="2400" dirty="0">
                <a:effectLst/>
                <a:ea typeface="宋体" panose="02010600030101010101" pitchFamily="2" charset="-122"/>
                <a:cs typeface="Times New Roman" panose="02020603050405020304" pitchFamily="18" charset="0"/>
              </a:rPr>
              <a:t>，</a:t>
            </a:r>
            <a:r>
              <a:rPr lang="zh-CN" altLang="zh-CN" sz="2400" dirty="0">
                <a:effectLst/>
                <a:ea typeface="宋体" panose="02010600030101010101" pitchFamily="2" charset="-122"/>
                <a:cs typeface="Times New Roman" panose="02020603050405020304" pitchFamily="18" charset="0"/>
              </a:rPr>
              <a:t>也称远程网。通常是几十千米到几千千米的区域</a:t>
            </a:r>
            <a:endParaRPr lang="zh-CN" altLang="zh-CN" sz="1050" kern="100" dirty="0">
              <a:effectLst/>
              <a:latin typeface="等线" panose="02010600030101010101" pitchFamily="2" charset="-122"/>
              <a:ea typeface="等线" panose="02010600030101010101" pitchFamily="2" charset="-122"/>
              <a:cs typeface="Times New Roman" panose="02020603050405020304" pitchFamily="18" charset="0"/>
            </a:endParaRPr>
          </a:p>
        </p:txBody>
      </p:sp>
      <p:grpSp>
        <p:nvGrpSpPr>
          <p:cNvPr id="13" name="Group 332">
            <a:extLst>
              <a:ext uri="{FF2B5EF4-FFF2-40B4-BE49-F238E27FC236}">
                <a16:creationId xmlns:a16="http://schemas.microsoft.com/office/drawing/2014/main" id="{AEB76F6E-FA57-A8A0-BB67-239CA38045CD}"/>
              </a:ext>
            </a:extLst>
          </p:cNvPr>
          <p:cNvGrpSpPr/>
          <p:nvPr/>
        </p:nvGrpSpPr>
        <p:grpSpPr>
          <a:xfrm>
            <a:off x="1085022" y="2589975"/>
            <a:ext cx="259244" cy="259815"/>
            <a:chOff x="4643438" y="2786064"/>
            <a:chExt cx="288476" cy="288476"/>
          </a:xfrm>
        </p:grpSpPr>
        <p:sp>
          <p:nvSpPr>
            <p:cNvPr id="14" name="Oval 326">
              <a:extLst>
                <a:ext uri="{FF2B5EF4-FFF2-40B4-BE49-F238E27FC236}">
                  <a16:creationId xmlns:a16="http://schemas.microsoft.com/office/drawing/2014/main" id="{F680FA25-98A9-76E6-A7F3-8E54DD31891F}"/>
                </a:ext>
              </a:extLst>
            </p:cNvPr>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15" name="Freeform 26">
              <a:extLst>
                <a:ext uri="{FF2B5EF4-FFF2-40B4-BE49-F238E27FC236}">
                  <a16:creationId xmlns:a16="http://schemas.microsoft.com/office/drawing/2014/main" id="{0FA6AB63-D329-5DF1-B72F-4F9C1F3CB0DA}"/>
                </a:ext>
              </a:extLst>
            </p:cNvPr>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sp>
        <p:nvSpPr>
          <p:cNvPr id="16" name="Rectangle 330">
            <a:extLst>
              <a:ext uri="{FF2B5EF4-FFF2-40B4-BE49-F238E27FC236}">
                <a16:creationId xmlns:a16="http://schemas.microsoft.com/office/drawing/2014/main" id="{F4155159-6A1F-B918-AF4C-B97139C20B00}"/>
              </a:ext>
            </a:extLst>
          </p:cNvPr>
          <p:cNvSpPr/>
          <p:nvPr/>
        </p:nvSpPr>
        <p:spPr>
          <a:xfrm>
            <a:off x="1696085" y="3236265"/>
            <a:ext cx="8799830" cy="830997"/>
          </a:xfrm>
          <a:prstGeom prst="rect">
            <a:avLst/>
          </a:prstGeom>
        </p:spPr>
        <p:txBody>
          <a:bodyPr wrap="square">
            <a:spAutoFit/>
          </a:bodyPr>
          <a:lstStyle/>
          <a:p>
            <a:pPr indent="609600" algn="just"/>
            <a:r>
              <a:rPr lang="zh-CN" altLang="zh-CN" sz="2400" kern="100" dirty="0">
                <a:effectLst/>
                <a:latin typeface="等线" panose="02010600030101010101" pitchFamily="2" charset="-122"/>
                <a:ea typeface="宋体" panose="02010600030101010101" pitchFamily="2" charset="-122"/>
                <a:cs typeface="Times New Roman" panose="02020603050405020304" pitchFamily="18" charset="0"/>
              </a:rPr>
              <a:t>城域网（</a:t>
            </a:r>
            <a:r>
              <a:rPr lang="en-US" altLang="zh-CN" sz="2400" kern="100" dirty="0">
                <a:effectLst/>
                <a:latin typeface="等线" panose="02010600030101010101" pitchFamily="2" charset="-122"/>
                <a:ea typeface="宋体" panose="02010600030101010101" pitchFamily="2" charset="-122"/>
                <a:cs typeface="Times New Roman" panose="02020603050405020304" pitchFamily="18" charset="0"/>
              </a:rPr>
              <a:t>Metropolitan Area </a:t>
            </a:r>
            <a:r>
              <a:rPr lang="en-US" altLang="zh-CN" sz="2400" kern="100" dirty="0" err="1">
                <a:effectLst/>
                <a:latin typeface="等线" panose="02010600030101010101" pitchFamily="2" charset="-122"/>
                <a:ea typeface="宋体" panose="02010600030101010101" pitchFamily="2" charset="-122"/>
                <a:cs typeface="Times New Roman" panose="02020603050405020304" pitchFamily="18" charset="0"/>
              </a:rPr>
              <a:t>Network,MAN</a:t>
            </a:r>
            <a:r>
              <a:rPr lang="zh-CN" altLang="zh-CN" sz="2400" kern="100" dirty="0">
                <a:effectLst/>
                <a:latin typeface="等线" panose="02010600030101010101" pitchFamily="2" charset="-122"/>
                <a:ea typeface="宋体" panose="02010600030101010101" pitchFamily="2" charset="-122"/>
                <a:cs typeface="Times New Roman" panose="02020603050405020304" pitchFamily="18" charset="0"/>
              </a:rPr>
              <a:t>）。覆盖范围跨越几个街区甚至整个城市，覆盖范围约</a:t>
            </a:r>
            <a:r>
              <a:rPr lang="en-US" altLang="zh-CN" sz="2400" kern="100" dirty="0">
                <a:effectLst/>
                <a:latin typeface="等线" panose="02010600030101010101" pitchFamily="2" charset="-122"/>
                <a:ea typeface="宋体" panose="02010600030101010101" pitchFamily="2" charset="-122"/>
                <a:cs typeface="Times New Roman" panose="02020603050405020304" pitchFamily="18" charset="0"/>
              </a:rPr>
              <a:t>5~50km</a:t>
            </a:r>
            <a:r>
              <a:rPr lang="zh-CN" altLang="zh-CN" sz="2400" kern="100" dirty="0">
                <a:effectLst/>
                <a:latin typeface="等线" panose="02010600030101010101" pitchFamily="2" charset="-122"/>
                <a:ea typeface="宋体" panose="02010600030101010101" pitchFamily="2" charset="-122"/>
                <a:cs typeface="Times New Roman" panose="02020603050405020304" pitchFamily="18" charset="0"/>
              </a:rPr>
              <a:t>。</a:t>
            </a:r>
            <a:endParaRPr lang="zh-CN" altLang="zh-CN" sz="105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17" name="Rectangle 330">
            <a:extLst>
              <a:ext uri="{FF2B5EF4-FFF2-40B4-BE49-F238E27FC236}">
                <a16:creationId xmlns:a16="http://schemas.microsoft.com/office/drawing/2014/main" id="{C36F790C-6B88-A451-25E2-CC52053326BF}"/>
              </a:ext>
            </a:extLst>
          </p:cNvPr>
          <p:cNvSpPr/>
          <p:nvPr/>
        </p:nvSpPr>
        <p:spPr>
          <a:xfrm>
            <a:off x="1696085" y="4203982"/>
            <a:ext cx="8799830" cy="919867"/>
          </a:xfrm>
          <a:prstGeom prst="rect">
            <a:avLst/>
          </a:prstGeom>
        </p:spPr>
        <p:txBody>
          <a:bodyPr wrap="square">
            <a:spAutoFit/>
          </a:bodyPr>
          <a:lstStyle/>
          <a:p>
            <a:pPr marL="0" marR="0" lvl="0" indent="0" algn="l" defTabSz="685165" rtl="0" fontAlgn="auto">
              <a:lnSpc>
                <a:spcPct val="120000"/>
              </a:lnSpc>
              <a:spcBef>
                <a:spcPts val="0"/>
              </a:spcBef>
              <a:spcAft>
                <a:spcPts val="0"/>
              </a:spcAft>
              <a:buClrTx/>
              <a:buSzTx/>
              <a:buFontTx/>
              <a:buNone/>
              <a:defRPr/>
            </a:pPr>
            <a:r>
              <a:rPr lang="en-US" altLang="zh-CN" sz="2400" dirty="0">
                <a:effectLst/>
                <a:ea typeface="宋体" panose="02010600030101010101" pitchFamily="2" charset="-122"/>
                <a:cs typeface="Times New Roman" panose="02020603050405020304" pitchFamily="18" charset="0"/>
              </a:rPr>
              <a:t>     </a:t>
            </a:r>
            <a:r>
              <a:rPr lang="zh-CN" altLang="zh-CN" sz="2400" dirty="0">
                <a:effectLst/>
                <a:ea typeface="宋体" panose="02010600030101010101" pitchFamily="2" charset="-122"/>
                <a:cs typeface="Times New Roman" panose="02020603050405020304" pitchFamily="18" charset="0"/>
              </a:rPr>
              <a:t>局域网（</a:t>
            </a:r>
            <a:r>
              <a:rPr lang="en-US" altLang="zh-CN" sz="2400" dirty="0">
                <a:effectLst/>
                <a:ea typeface="宋体" panose="02010600030101010101" pitchFamily="2" charset="-122"/>
                <a:cs typeface="Times New Roman" panose="02020603050405020304" pitchFamily="18" charset="0"/>
              </a:rPr>
              <a:t>Local Area </a:t>
            </a:r>
            <a:r>
              <a:rPr lang="en-US" altLang="zh-CN" sz="2400" dirty="0" err="1">
                <a:effectLst/>
                <a:ea typeface="宋体" panose="02010600030101010101" pitchFamily="2" charset="-122"/>
                <a:cs typeface="Times New Roman" panose="02020603050405020304" pitchFamily="18" charset="0"/>
              </a:rPr>
              <a:t>Network,LAN</a:t>
            </a:r>
            <a:r>
              <a:rPr lang="zh-CN" altLang="zh-CN" sz="2400" dirty="0">
                <a:effectLst/>
                <a:ea typeface="宋体" panose="02010600030101010101" pitchFamily="2" charset="-122"/>
                <a:cs typeface="Times New Roman" panose="02020603050405020304" pitchFamily="18" charset="0"/>
              </a:rPr>
              <a:t>）。范围几十米到几千米的区域。</a:t>
            </a:r>
            <a:endParaRPr kumimoji="0" lang="zh-CN" altLang="en-US" sz="2400" b="0" i="0" u="none" strike="noStrike" kern="1200" cap="none" spc="0" normalizeH="0" baseline="0" noProof="0" dirty="0">
              <a:ln>
                <a:noFill/>
              </a:ln>
              <a:solidFill>
                <a:schemeClr val="tx1">
                  <a:lumMod val="85000"/>
                  <a:lumOff val="15000"/>
                </a:schemeClr>
              </a:solidFill>
              <a:effectLst/>
              <a:uLnTx/>
              <a:uFillTx/>
              <a:latin typeface="宋体" panose="02010600030101010101" pitchFamily="2" charset="-122"/>
              <a:ea typeface="宋体" panose="02010600030101010101" pitchFamily="2" charset="-122"/>
              <a:cs typeface="Open Sans" pitchFamily="34" charset="0"/>
              <a:sym typeface="+mn-ea"/>
            </a:endParaRPr>
          </a:p>
        </p:txBody>
      </p:sp>
      <p:grpSp>
        <p:nvGrpSpPr>
          <p:cNvPr id="18" name="Group 332">
            <a:extLst>
              <a:ext uri="{FF2B5EF4-FFF2-40B4-BE49-F238E27FC236}">
                <a16:creationId xmlns:a16="http://schemas.microsoft.com/office/drawing/2014/main" id="{8F381EB0-E856-9595-94E4-655DB6ED0CB6}"/>
              </a:ext>
            </a:extLst>
          </p:cNvPr>
          <p:cNvGrpSpPr/>
          <p:nvPr/>
        </p:nvGrpSpPr>
        <p:grpSpPr>
          <a:xfrm>
            <a:off x="1085022" y="3981120"/>
            <a:ext cx="259244" cy="259815"/>
            <a:chOff x="4643438" y="2786064"/>
            <a:chExt cx="288476" cy="288476"/>
          </a:xfrm>
        </p:grpSpPr>
        <p:sp>
          <p:nvSpPr>
            <p:cNvPr id="19" name="Oval 326">
              <a:extLst>
                <a:ext uri="{FF2B5EF4-FFF2-40B4-BE49-F238E27FC236}">
                  <a16:creationId xmlns:a16="http://schemas.microsoft.com/office/drawing/2014/main" id="{CD7DFEA1-3FF0-50B9-A064-2273D26E85A3}"/>
                </a:ext>
              </a:extLst>
            </p:cNvPr>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20" name="Freeform 26">
              <a:extLst>
                <a:ext uri="{FF2B5EF4-FFF2-40B4-BE49-F238E27FC236}">
                  <a16:creationId xmlns:a16="http://schemas.microsoft.com/office/drawing/2014/main" id="{AB7992C9-5B03-7004-97F3-7E964B6CFDDD}"/>
                </a:ext>
              </a:extLst>
            </p:cNvPr>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grpSp>
        <p:nvGrpSpPr>
          <p:cNvPr id="21" name="Group 332">
            <a:extLst>
              <a:ext uri="{FF2B5EF4-FFF2-40B4-BE49-F238E27FC236}">
                <a16:creationId xmlns:a16="http://schemas.microsoft.com/office/drawing/2014/main" id="{5410A673-4F3A-1003-F95D-970EAB5B4B73}"/>
              </a:ext>
            </a:extLst>
          </p:cNvPr>
          <p:cNvGrpSpPr/>
          <p:nvPr/>
        </p:nvGrpSpPr>
        <p:grpSpPr>
          <a:xfrm>
            <a:off x="1085022" y="3376821"/>
            <a:ext cx="259244" cy="259815"/>
            <a:chOff x="4643438" y="2786064"/>
            <a:chExt cx="288476" cy="288476"/>
          </a:xfrm>
        </p:grpSpPr>
        <p:sp>
          <p:nvSpPr>
            <p:cNvPr id="22" name="Oval 326">
              <a:extLst>
                <a:ext uri="{FF2B5EF4-FFF2-40B4-BE49-F238E27FC236}">
                  <a16:creationId xmlns:a16="http://schemas.microsoft.com/office/drawing/2014/main" id="{6EDECE53-8ACA-8340-5B85-DDD5CB76CE71}"/>
                </a:ext>
              </a:extLst>
            </p:cNvPr>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23" name="Freeform 26">
              <a:extLst>
                <a:ext uri="{FF2B5EF4-FFF2-40B4-BE49-F238E27FC236}">
                  <a16:creationId xmlns:a16="http://schemas.microsoft.com/office/drawing/2014/main" id="{8B5A9A25-EA0F-E2F1-7D25-930B855C9BC0}"/>
                </a:ext>
              </a:extLst>
            </p:cNvPr>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sp>
        <p:nvSpPr>
          <p:cNvPr id="24" name="Rectangle 330">
            <a:extLst>
              <a:ext uri="{FF2B5EF4-FFF2-40B4-BE49-F238E27FC236}">
                <a16:creationId xmlns:a16="http://schemas.microsoft.com/office/drawing/2014/main" id="{F94FFF8A-BF2C-447C-6A4A-428BB3224BD3}"/>
              </a:ext>
            </a:extLst>
          </p:cNvPr>
          <p:cNvSpPr/>
          <p:nvPr/>
        </p:nvSpPr>
        <p:spPr>
          <a:xfrm>
            <a:off x="1621919" y="5106822"/>
            <a:ext cx="8799830" cy="1387111"/>
          </a:xfrm>
          <a:prstGeom prst="rect">
            <a:avLst/>
          </a:prstGeom>
        </p:spPr>
        <p:txBody>
          <a:bodyPr wrap="square">
            <a:spAutoFit/>
          </a:bodyPr>
          <a:lstStyle/>
          <a:p>
            <a:pPr marL="0" marR="0" lvl="0" indent="0" algn="l" defTabSz="685165" rtl="0" fontAlgn="auto">
              <a:lnSpc>
                <a:spcPct val="120000"/>
              </a:lnSpc>
              <a:spcBef>
                <a:spcPts val="0"/>
              </a:spcBef>
              <a:spcAft>
                <a:spcPts val="0"/>
              </a:spcAft>
              <a:buClrTx/>
              <a:buSzTx/>
              <a:buFontTx/>
              <a:buNone/>
              <a:defRPr/>
            </a:pPr>
            <a:r>
              <a:rPr lang="en-US" altLang="zh-CN" sz="2400" dirty="0">
                <a:effectLst/>
                <a:ea typeface="宋体" panose="02010600030101010101" pitchFamily="2" charset="-122"/>
                <a:cs typeface="Times New Roman" panose="02020603050405020304" pitchFamily="18" charset="0"/>
              </a:rPr>
              <a:t>      </a:t>
            </a:r>
            <a:r>
              <a:rPr lang="zh-CN" altLang="zh-CN" sz="2400" dirty="0">
                <a:effectLst/>
                <a:ea typeface="宋体" panose="02010600030101010101" pitchFamily="2" charset="-122"/>
                <a:cs typeface="Times New Roman" panose="02020603050405020304" pitchFamily="18" charset="0"/>
              </a:rPr>
              <a:t>个人区域网</a:t>
            </a:r>
            <a:r>
              <a:rPr lang="en-US" altLang="zh-CN" sz="2400" dirty="0">
                <a:effectLst/>
                <a:ea typeface="宋体" panose="02010600030101010101" pitchFamily="2" charset="-122"/>
                <a:cs typeface="Times New Roman" panose="02020603050405020304" pitchFamily="18" charset="0"/>
              </a:rPr>
              <a:t> (Personal Area Network, PAN)</a:t>
            </a:r>
            <a:r>
              <a:rPr lang="zh-CN" altLang="en-US" sz="2400" dirty="0">
                <a:effectLst/>
                <a:ea typeface="宋体" panose="02010600030101010101" pitchFamily="2" charset="-122"/>
                <a:cs typeface="Times New Roman" panose="02020603050405020304" pitchFamily="18" charset="0"/>
              </a:rPr>
              <a:t>，</a:t>
            </a:r>
            <a:r>
              <a:rPr lang="zh-CN" altLang="zh-CN" sz="2400" dirty="0">
                <a:effectLst/>
                <a:ea typeface="宋体" panose="02010600030101010101" pitchFamily="2" charset="-122"/>
                <a:cs typeface="Times New Roman" panose="02020603050405020304" pitchFamily="18" charset="0"/>
              </a:rPr>
              <a:t>就是在个人工作的地方把属于个人使用的电子设备</a:t>
            </a:r>
            <a:r>
              <a:rPr lang="en-US" altLang="zh-CN" sz="2400" dirty="0">
                <a:effectLst/>
                <a:ea typeface="宋体" panose="02010600030101010101" pitchFamily="2" charset="-122"/>
                <a:cs typeface="Times New Roman" panose="02020603050405020304" pitchFamily="18" charset="0"/>
              </a:rPr>
              <a:t>( </a:t>
            </a:r>
            <a:r>
              <a:rPr lang="zh-CN" altLang="zh-CN" sz="2400" dirty="0">
                <a:effectLst/>
                <a:ea typeface="宋体" panose="02010600030101010101" pitchFamily="2" charset="-122"/>
                <a:cs typeface="Times New Roman" panose="02020603050405020304" pitchFamily="18" charset="0"/>
              </a:rPr>
              <a:t>如便携式电脑等</a:t>
            </a:r>
            <a:r>
              <a:rPr lang="en-US" altLang="zh-CN" sz="2400" dirty="0">
                <a:effectLst/>
                <a:ea typeface="宋体" panose="02010600030101010101" pitchFamily="2" charset="-122"/>
                <a:cs typeface="Times New Roman" panose="02020603050405020304" pitchFamily="18" charset="0"/>
              </a:rPr>
              <a:t>)</a:t>
            </a:r>
            <a:r>
              <a:rPr lang="zh-CN" altLang="zh-CN" sz="2400" dirty="0">
                <a:effectLst/>
                <a:ea typeface="宋体" panose="02010600030101010101" pitchFamily="2" charset="-122"/>
                <a:cs typeface="Times New Roman" panose="02020603050405020304" pitchFamily="18" charset="0"/>
              </a:rPr>
              <a:t>用无线技术连接起来的网络</a:t>
            </a:r>
            <a:r>
              <a:rPr lang="zh-CN" altLang="en-US" sz="2400" dirty="0">
                <a:effectLst/>
                <a:ea typeface="宋体" panose="02010600030101010101" pitchFamily="2" charset="-122"/>
                <a:cs typeface="Times New Roman" panose="02020603050405020304" pitchFamily="18" charset="0"/>
              </a:rPr>
              <a:t>，</a:t>
            </a:r>
            <a:r>
              <a:rPr lang="zh-CN" altLang="zh-CN" sz="2400" dirty="0">
                <a:effectLst/>
                <a:ea typeface="宋体" panose="02010600030101010101" pitchFamily="2" charset="-122"/>
                <a:cs typeface="Times New Roman" panose="02020603050405020304" pitchFamily="18" charset="0"/>
              </a:rPr>
              <a:t>其范围很小，大约在</a:t>
            </a:r>
            <a:r>
              <a:rPr lang="en-US" altLang="zh-CN" sz="2400" dirty="0">
                <a:effectLst/>
                <a:ea typeface="宋体" panose="02010600030101010101" pitchFamily="2" charset="-122"/>
                <a:cs typeface="Times New Roman" panose="02020603050405020304" pitchFamily="18" charset="0"/>
              </a:rPr>
              <a:t>10 m</a:t>
            </a:r>
            <a:r>
              <a:rPr lang="zh-CN" altLang="zh-CN" sz="2400" dirty="0">
                <a:effectLst/>
                <a:ea typeface="宋体" panose="02010600030101010101" pitchFamily="2" charset="-122"/>
                <a:cs typeface="Times New Roman" panose="02020603050405020304" pitchFamily="18" charset="0"/>
              </a:rPr>
              <a:t>左右。</a:t>
            </a:r>
            <a:endParaRPr kumimoji="0" lang="zh-CN" altLang="en-US" sz="2400" b="0" i="0" u="none" strike="noStrike" kern="1200" cap="none" spc="0" normalizeH="0" baseline="0" noProof="0" dirty="0">
              <a:ln>
                <a:noFill/>
              </a:ln>
              <a:solidFill>
                <a:schemeClr val="tx1">
                  <a:lumMod val="85000"/>
                  <a:lumOff val="15000"/>
                </a:schemeClr>
              </a:solidFill>
              <a:effectLst/>
              <a:uLnTx/>
              <a:uFillTx/>
              <a:latin typeface="宋体" panose="02010600030101010101" pitchFamily="2" charset="-122"/>
              <a:ea typeface="宋体" panose="02010600030101010101" pitchFamily="2" charset="-122"/>
              <a:cs typeface="Open Sans" pitchFamily="34" charset="0"/>
              <a:sym typeface="+mn-ea"/>
            </a:endParaRPr>
          </a:p>
        </p:txBody>
      </p:sp>
      <p:grpSp>
        <p:nvGrpSpPr>
          <p:cNvPr id="25" name="Group 332">
            <a:extLst>
              <a:ext uri="{FF2B5EF4-FFF2-40B4-BE49-F238E27FC236}">
                <a16:creationId xmlns:a16="http://schemas.microsoft.com/office/drawing/2014/main" id="{BF6CE1EE-0E66-95CA-2972-61E5B03CF179}"/>
              </a:ext>
            </a:extLst>
          </p:cNvPr>
          <p:cNvGrpSpPr/>
          <p:nvPr/>
        </p:nvGrpSpPr>
        <p:grpSpPr>
          <a:xfrm>
            <a:off x="1085022" y="5029734"/>
            <a:ext cx="259244" cy="259815"/>
            <a:chOff x="4643438" y="2786064"/>
            <a:chExt cx="288476" cy="288476"/>
          </a:xfrm>
        </p:grpSpPr>
        <p:sp>
          <p:nvSpPr>
            <p:cNvPr id="26" name="Oval 326">
              <a:extLst>
                <a:ext uri="{FF2B5EF4-FFF2-40B4-BE49-F238E27FC236}">
                  <a16:creationId xmlns:a16="http://schemas.microsoft.com/office/drawing/2014/main" id="{38556195-E3B5-98A8-23A2-C72B569A6F70}"/>
                </a:ext>
              </a:extLst>
            </p:cNvPr>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27" name="Freeform 26">
              <a:extLst>
                <a:ext uri="{FF2B5EF4-FFF2-40B4-BE49-F238E27FC236}">
                  <a16:creationId xmlns:a16="http://schemas.microsoft.com/office/drawing/2014/main" id="{5DF28389-CD11-F7B2-59B2-DF6D6FAF711F}"/>
                </a:ext>
              </a:extLst>
            </p:cNvPr>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spTree>
    <p:extLst>
      <p:ext uri="{BB962C8B-B14F-4D97-AF65-F5344CB8AC3E}">
        <p14:creationId xmlns:p14="http://schemas.microsoft.com/office/powerpoint/2010/main" val="7690585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altLang="zh-CN" dirty="0"/>
              <a:t>1.1.3</a:t>
            </a:r>
            <a:r>
              <a:rPr lang="zh-CN" altLang="en-US" dirty="0"/>
              <a:t>网络的分类</a:t>
            </a:r>
          </a:p>
        </p:txBody>
      </p:sp>
      <p:sp>
        <p:nvSpPr>
          <p:cNvPr id="2" name="文本框 1"/>
          <p:cNvSpPr txBox="1"/>
          <p:nvPr/>
        </p:nvSpPr>
        <p:spPr>
          <a:xfrm>
            <a:off x="2153694" y="1728682"/>
            <a:ext cx="7885241" cy="499110"/>
          </a:xfrm>
          <a:prstGeom prst="rect">
            <a:avLst/>
          </a:prstGeom>
          <a:noFill/>
        </p:spPr>
        <p:txBody>
          <a:bodyPr wrap="square" tIns="42254" bIns="42254" rtlCol="0">
            <a:spAutoFit/>
          </a:bodyPr>
          <a:lstStyle/>
          <a:p>
            <a:pPr algn="ctr"/>
            <a:r>
              <a:rPr lang="zh-CN" altLang="en-US" sz="2700" b="1" dirty="0">
                <a:solidFill>
                  <a:schemeClr val="accent1"/>
                </a:solidFill>
                <a:latin typeface="微软雅黑" panose="020B0503020204020204" pitchFamily="34" charset="-122"/>
                <a:ea typeface="微软雅黑" panose="020B0503020204020204" pitchFamily="34" charset="-122"/>
              </a:rPr>
              <a:t>按传输技术分类</a:t>
            </a:r>
          </a:p>
        </p:txBody>
      </p:sp>
      <p:grpSp>
        <p:nvGrpSpPr>
          <p:cNvPr id="4097" name="组合 3"/>
          <p:cNvGrpSpPr/>
          <p:nvPr/>
        </p:nvGrpSpPr>
        <p:grpSpPr>
          <a:xfrm>
            <a:off x="874395" y="179070"/>
            <a:ext cx="6696075" cy="933450"/>
            <a:chOff x="1076" y="1431"/>
            <a:chExt cx="10544" cy="1470"/>
          </a:xfrm>
        </p:grpSpPr>
        <p:cxnSp>
          <p:nvCxnSpPr>
            <p:cNvPr id="52" name="Line0"/>
            <p:cNvCxnSpPr/>
            <p:nvPr/>
          </p:nvCxnSpPr>
          <p:spPr>
            <a:xfrm flipV="1">
              <a:off x="1076" y="2565"/>
              <a:ext cx="9879" cy="5"/>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pic>
          <p:nvPicPr>
            <p:cNvPr id="4099" name="图片 34"/>
            <p:cNvPicPr>
              <a:picLocks noChangeAspect="1"/>
            </p:cNvPicPr>
            <p:nvPr/>
          </p:nvPicPr>
          <p:blipFill>
            <a:blip r:embed="rId2"/>
            <a:stretch>
              <a:fillRect/>
            </a:stretch>
          </p:blipFill>
          <p:spPr>
            <a:xfrm>
              <a:off x="10262" y="1431"/>
              <a:ext cx="1357" cy="1470"/>
            </a:xfrm>
            <a:prstGeom prst="rect">
              <a:avLst/>
            </a:prstGeom>
            <a:noFill/>
            <a:ln w="9525">
              <a:noFill/>
            </a:ln>
          </p:spPr>
        </p:pic>
      </p:grpSp>
      <p:sp>
        <p:nvSpPr>
          <p:cNvPr id="12" name="Rectangle 330">
            <a:extLst>
              <a:ext uri="{FF2B5EF4-FFF2-40B4-BE49-F238E27FC236}">
                <a16:creationId xmlns:a16="http://schemas.microsoft.com/office/drawing/2014/main" id="{B3375ED5-BC9D-56CC-E8F4-D698877A2476}"/>
              </a:ext>
            </a:extLst>
          </p:cNvPr>
          <p:cNvSpPr/>
          <p:nvPr/>
        </p:nvSpPr>
        <p:spPr>
          <a:xfrm>
            <a:off x="1696720" y="2455545"/>
            <a:ext cx="8799830" cy="830997"/>
          </a:xfrm>
          <a:prstGeom prst="rect">
            <a:avLst/>
          </a:prstGeom>
        </p:spPr>
        <p:txBody>
          <a:bodyPr wrap="square">
            <a:spAutoFit/>
          </a:bodyPr>
          <a:lstStyle/>
          <a:p>
            <a:pPr indent="609600"/>
            <a:r>
              <a:rPr lang="zh-CN" altLang="zh-CN" sz="2400" dirty="0">
                <a:effectLst/>
                <a:ea typeface="宋体" panose="02010600030101010101" pitchFamily="2" charset="-122"/>
                <a:cs typeface="Times New Roman" panose="02020603050405020304" pitchFamily="18" charset="0"/>
              </a:rPr>
              <a:t>根据数据传输方式的不同，计算机网络可以分为“广播式网络”和“点对点网络”两个大类</a:t>
            </a:r>
            <a:endParaRPr lang="zh-CN" altLang="zh-CN" sz="1050" kern="100" dirty="0">
              <a:effectLst/>
              <a:latin typeface="等线" panose="02010600030101010101" pitchFamily="2" charset="-122"/>
              <a:ea typeface="等线" panose="02010600030101010101" pitchFamily="2" charset="-122"/>
              <a:cs typeface="Times New Roman" panose="02020603050405020304" pitchFamily="18" charset="0"/>
            </a:endParaRPr>
          </a:p>
        </p:txBody>
      </p:sp>
      <p:grpSp>
        <p:nvGrpSpPr>
          <p:cNvPr id="13" name="Group 332">
            <a:extLst>
              <a:ext uri="{FF2B5EF4-FFF2-40B4-BE49-F238E27FC236}">
                <a16:creationId xmlns:a16="http://schemas.microsoft.com/office/drawing/2014/main" id="{AEB76F6E-FA57-A8A0-BB67-239CA38045CD}"/>
              </a:ext>
            </a:extLst>
          </p:cNvPr>
          <p:cNvGrpSpPr/>
          <p:nvPr/>
        </p:nvGrpSpPr>
        <p:grpSpPr>
          <a:xfrm>
            <a:off x="1085022" y="2589975"/>
            <a:ext cx="259244" cy="259815"/>
            <a:chOff x="4643438" y="2786064"/>
            <a:chExt cx="288476" cy="288476"/>
          </a:xfrm>
        </p:grpSpPr>
        <p:sp>
          <p:nvSpPr>
            <p:cNvPr id="14" name="Oval 326">
              <a:extLst>
                <a:ext uri="{FF2B5EF4-FFF2-40B4-BE49-F238E27FC236}">
                  <a16:creationId xmlns:a16="http://schemas.microsoft.com/office/drawing/2014/main" id="{F680FA25-98A9-76E6-A7F3-8E54DD31891F}"/>
                </a:ext>
              </a:extLst>
            </p:cNvPr>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15" name="Freeform 26">
              <a:extLst>
                <a:ext uri="{FF2B5EF4-FFF2-40B4-BE49-F238E27FC236}">
                  <a16:creationId xmlns:a16="http://schemas.microsoft.com/office/drawing/2014/main" id="{0FA6AB63-D329-5DF1-B72F-4F9C1F3CB0DA}"/>
                </a:ext>
              </a:extLst>
            </p:cNvPr>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sp>
        <p:nvSpPr>
          <p:cNvPr id="16" name="Rectangle 330">
            <a:extLst>
              <a:ext uri="{FF2B5EF4-FFF2-40B4-BE49-F238E27FC236}">
                <a16:creationId xmlns:a16="http://schemas.microsoft.com/office/drawing/2014/main" id="{F4155159-6A1F-B918-AF4C-B97139C20B00}"/>
              </a:ext>
            </a:extLst>
          </p:cNvPr>
          <p:cNvSpPr/>
          <p:nvPr/>
        </p:nvSpPr>
        <p:spPr>
          <a:xfrm>
            <a:off x="1696085" y="3420035"/>
            <a:ext cx="8799830" cy="1200329"/>
          </a:xfrm>
          <a:prstGeom prst="rect">
            <a:avLst/>
          </a:prstGeom>
        </p:spPr>
        <p:txBody>
          <a:bodyPr wrap="square">
            <a:spAutoFit/>
          </a:bodyPr>
          <a:lstStyle/>
          <a:p>
            <a:pPr indent="609600" algn="just"/>
            <a:r>
              <a:rPr lang="zh-CN" altLang="zh-CN" sz="2400" dirty="0">
                <a:effectLst/>
                <a:ea typeface="宋体" panose="02010600030101010101" pitchFamily="2" charset="-122"/>
                <a:cs typeface="Times New Roman" panose="02020603050405020304" pitchFamily="18" charset="0"/>
              </a:rPr>
              <a:t>广播网络</a:t>
            </a:r>
            <a:r>
              <a:rPr lang="en-US" altLang="zh-CN" sz="2400" dirty="0">
                <a:effectLst/>
                <a:ea typeface="宋体" panose="02010600030101010101" pitchFamily="2" charset="-122"/>
                <a:cs typeface="Times New Roman" panose="02020603050405020304" pitchFamily="18" charset="0"/>
              </a:rPr>
              <a:t>( Broadcasting Network )</a:t>
            </a:r>
            <a:r>
              <a:rPr lang="zh-CN" altLang="zh-CN" sz="2400" dirty="0">
                <a:effectLst/>
                <a:ea typeface="宋体" panose="02010600030101010101" pitchFamily="2" charset="-122"/>
                <a:cs typeface="Times New Roman" panose="02020603050405020304" pitchFamily="18" charset="0"/>
              </a:rPr>
              <a:t>中的计算机或设备使用一个共享的通信介质进行数据传播，网络中的所有节点都能收到任何节点发出的数据信息</a:t>
            </a:r>
            <a:endParaRPr lang="zh-CN" altLang="zh-CN" sz="105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17" name="Rectangle 330">
            <a:extLst>
              <a:ext uri="{FF2B5EF4-FFF2-40B4-BE49-F238E27FC236}">
                <a16:creationId xmlns:a16="http://schemas.microsoft.com/office/drawing/2014/main" id="{C36F790C-6B88-A451-25E2-CC52053326BF}"/>
              </a:ext>
            </a:extLst>
          </p:cNvPr>
          <p:cNvSpPr/>
          <p:nvPr/>
        </p:nvSpPr>
        <p:spPr>
          <a:xfrm>
            <a:off x="1696085" y="4829615"/>
            <a:ext cx="8799830" cy="919867"/>
          </a:xfrm>
          <a:prstGeom prst="rect">
            <a:avLst/>
          </a:prstGeom>
        </p:spPr>
        <p:txBody>
          <a:bodyPr wrap="square">
            <a:spAutoFit/>
          </a:bodyPr>
          <a:lstStyle/>
          <a:p>
            <a:pPr marL="0" marR="0" lvl="0" indent="0" algn="l" defTabSz="685165" rtl="0" fontAlgn="auto">
              <a:lnSpc>
                <a:spcPct val="120000"/>
              </a:lnSpc>
              <a:spcBef>
                <a:spcPts val="0"/>
              </a:spcBef>
              <a:spcAft>
                <a:spcPts val="0"/>
              </a:spcAft>
              <a:buClrTx/>
              <a:buSzTx/>
              <a:buFontTx/>
              <a:buNone/>
              <a:defRPr/>
            </a:pPr>
            <a:r>
              <a:rPr lang="en-US" altLang="zh-CN" sz="2400" dirty="0">
                <a:effectLst/>
                <a:ea typeface="宋体" panose="02010600030101010101" pitchFamily="2" charset="-122"/>
                <a:cs typeface="Times New Roman" panose="02020603050405020304" pitchFamily="18" charset="0"/>
              </a:rPr>
              <a:t>      </a:t>
            </a:r>
            <a:r>
              <a:rPr lang="zh-CN" altLang="zh-CN" sz="2400" dirty="0">
                <a:effectLst/>
                <a:ea typeface="宋体" panose="02010600030101010101" pitchFamily="2" charset="-122"/>
                <a:cs typeface="Times New Roman" panose="02020603050405020304" pitchFamily="18" charset="0"/>
              </a:rPr>
              <a:t>点对点网络</a:t>
            </a:r>
            <a:r>
              <a:rPr lang="en-US" altLang="zh-CN" sz="2400" dirty="0">
                <a:effectLst/>
                <a:ea typeface="宋体" panose="02010600030101010101" pitchFamily="2" charset="-122"/>
                <a:cs typeface="Times New Roman" panose="02020603050405020304" pitchFamily="18" charset="0"/>
              </a:rPr>
              <a:t>( Point to Point Network )</a:t>
            </a:r>
            <a:r>
              <a:rPr lang="zh-CN" altLang="zh-CN" sz="2400" dirty="0">
                <a:effectLst/>
                <a:ea typeface="宋体" panose="02010600030101010101" pitchFamily="2" charset="-122"/>
                <a:cs typeface="Times New Roman" panose="02020603050405020304" pitchFamily="18" charset="0"/>
              </a:rPr>
              <a:t>中的计算机或设备以点对点的方式进行数据传输，两个节点间可能有多条单独的链路</a:t>
            </a:r>
            <a:endParaRPr kumimoji="0" lang="zh-CN" altLang="en-US" sz="2400" b="0" i="0" u="none" strike="noStrike" kern="1200" cap="none" spc="0" normalizeH="0" baseline="0" noProof="0" dirty="0">
              <a:ln>
                <a:noFill/>
              </a:ln>
              <a:solidFill>
                <a:schemeClr val="tx1">
                  <a:lumMod val="85000"/>
                  <a:lumOff val="15000"/>
                </a:schemeClr>
              </a:solidFill>
              <a:effectLst/>
              <a:uLnTx/>
              <a:uFillTx/>
              <a:latin typeface="宋体" panose="02010600030101010101" pitchFamily="2" charset="-122"/>
              <a:ea typeface="宋体" panose="02010600030101010101" pitchFamily="2" charset="-122"/>
              <a:cs typeface="Open Sans" pitchFamily="34" charset="0"/>
              <a:sym typeface="+mn-ea"/>
            </a:endParaRPr>
          </a:p>
        </p:txBody>
      </p:sp>
      <p:grpSp>
        <p:nvGrpSpPr>
          <p:cNvPr id="21" name="Group 332">
            <a:extLst>
              <a:ext uri="{FF2B5EF4-FFF2-40B4-BE49-F238E27FC236}">
                <a16:creationId xmlns:a16="http://schemas.microsoft.com/office/drawing/2014/main" id="{5410A673-4F3A-1003-F95D-970EAB5B4B73}"/>
              </a:ext>
            </a:extLst>
          </p:cNvPr>
          <p:cNvGrpSpPr/>
          <p:nvPr/>
        </p:nvGrpSpPr>
        <p:grpSpPr>
          <a:xfrm>
            <a:off x="1085359" y="3679946"/>
            <a:ext cx="259244" cy="259815"/>
            <a:chOff x="4643438" y="2786064"/>
            <a:chExt cx="288476" cy="288476"/>
          </a:xfrm>
        </p:grpSpPr>
        <p:sp>
          <p:nvSpPr>
            <p:cNvPr id="22" name="Oval 326">
              <a:extLst>
                <a:ext uri="{FF2B5EF4-FFF2-40B4-BE49-F238E27FC236}">
                  <a16:creationId xmlns:a16="http://schemas.microsoft.com/office/drawing/2014/main" id="{6EDECE53-8ACA-8340-5B85-DDD5CB76CE71}"/>
                </a:ext>
              </a:extLst>
            </p:cNvPr>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23" name="Freeform 26">
              <a:extLst>
                <a:ext uri="{FF2B5EF4-FFF2-40B4-BE49-F238E27FC236}">
                  <a16:creationId xmlns:a16="http://schemas.microsoft.com/office/drawing/2014/main" id="{8B5A9A25-EA0F-E2F1-7D25-930B855C9BC0}"/>
                </a:ext>
              </a:extLst>
            </p:cNvPr>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grpSp>
        <p:nvGrpSpPr>
          <p:cNvPr id="25" name="Group 332">
            <a:extLst>
              <a:ext uri="{FF2B5EF4-FFF2-40B4-BE49-F238E27FC236}">
                <a16:creationId xmlns:a16="http://schemas.microsoft.com/office/drawing/2014/main" id="{BF6CE1EE-0E66-95CA-2972-61E5B03CF179}"/>
              </a:ext>
            </a:extLst>
          </p:cNvPr>
          <p:cNvGrpSpPr/>
          <p:nvPr/>
        </p:nvGrpSpPr>
        <p:grpSpPr>
          <a:xfrm>
            <a:off x="1085022" y="5029734"/>
            <a:ext cx="259244" cy="259815"/>
            <a:chOff x="4643438" y="2786064"/>
            <a:chExt cx="288476" cy="288476"/>
          </a:xfrm>
        </p:grpSpPr>
        <p:sp>
          <p:nvSpPr>
            <p:cNvPr id="26" name="Oval 326">
              <a:extLst>
                <a:ext uri="{FF2B5EF4-FFF2-40B4-BE49-F238E27FC236}">
                  <a16:creationId xmlns:a16="http://schemas.microsoft.com/office/drawing/2014/main" id="{38556195-E3B5-98A8-23A2-C72B569A6F70}"/>
                </a:ext>
              </a:extLst>
            </p:cNvPr>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27" name="Freeform 26">
              <a:extLst>
                <a:ext uri="{FF2B5EF4-FFF2-40B4-BE49-F238E27FC236}">
                  <a16:creationId xmlns:a16="http://schemas.microsoft.com/office/drawing/2014/main" id="{5DF28389-CD11-F7B2-59B2-DF6D6FAF711F}"/>
                </a:ext>
              </a:extLst>
            </p:cNvPr>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spTree>
    <p:extLst>
      <p:ext uri="{BB962C8B-B14F-4D97-AF65-F5344CB8AC3E}">
        <p14:creationId xmlns:p14="http://schemas.microsoft.com/office/powerpoint/2010/main" val="403548516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altLang="zh-CN" dirty="0"/>
              <a:t>1.1.3</a:t>
            </a:r>
            <a:r>
              <a:rPr lang="zh-CN" altLang="en-US" dirty="0"/>
              <a:t>网络的分类</a:t>
            </a:r>
          </a:p>
        </p:txBody>
      </p:sp>
      <p:sp>
        <p:nvSpPr>
          <p:cNvPr id="2" name="文本框 1"/>
          <p:cNvSpPr txBox="1"/>
          <p:nvPr/>
        </p:nvSpPr>
        <p:spPr>
          <a:xfrm>
            <a:off x="2153694" y="1728682"/>
            <a:ext cx="7885241" cy="499110"/>
          </a:xfrm>
          <a:prstGeom prst="rect">
            <a:avLst/>
          </a:prstGeom>
          <a:noFill/>
        </p:spPr>
        <p:txBody>
          <a:bodyPr wrap="square" tIns="42254" bIns="42254" rtlCol="0">
            <a:spAutoFit/>
          </a:bodyPr>
          <a:lstStyle/>
          <a:p>
            <a:pPr algn="ctr"/>
            <a:r>
              <a:rPr lang="zh-CN" altLang="en-US" sz="2700" b="1" dirty="0">
                <a:solidFill>
                  <a:schemeClr val="accent1"/>
                </a:solidFill>
                <a:latin typeface="微软雅黑" panose="020B0503020204020204" pitchFamily="34" charset="-122"/>
                <a:ea typeface="微软雅黑" panose="020B0503020204020204" pitchFamily="34" charset="-122"/>
              </a:rPr>
              <a:t>按拓扑结构分类</a:t>
            </a:r>
          </a:p>
        </p:txBody>
      </p:sp>
      <p:grpSp>
        <p:nvGrpSpPr>
          <p:cNvPr id="4097" name="组合 3"/>
          <p:cNvGrpSpPr/>
          <p:nvPr/>
        </p:nvGrpSpPr>
        <p:grpSpPr>
          <a:xfrm>
            <a:off x="874395" y="179070"/>
            <a:ext cx="6696075" cy="933450"/>
            <a:chOff x="1076" y="1431"/>
            <a:chExt cx="10544" cy="1470"/>
          </a:xfrm>
        </p:grpSpPr>
        <p:cxnSp>
          <p:nvCxnSpPr>
            <p:cNvPr id="52" name="Line0"/>
            <p:cNvCxnSpPr/>
            <p:nvPr/>
          </p:nvCxnSpPr>
          <p:spPr>
            <a:xfrm flipV="1">
              <a:off x="1076" y="2565"/>
              <a:ext cx="9879" cy="5"/>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pic>
          <p:nvPicPr>
            <p:cNvPr id="4099" name="图片 34"/>
            <p:cNvPicPr>
              <a:picLocks noChangeAspect="1"/>
            </p:cNvPicPr>
            <p:nvPr/>
          </p:nvPicPr>
          <p:blipFill>
            <a:blip r:embed="rId2"/>
            <a:stretch>
              <a:fillRect/>
            </a:stretch>
          </p:blipFill>
          <p:spPr>
            <a:xfrm>
              <a:off x="10262" y="1431"/>
              <a:ext cx="1357" cy="1470"/>
            </a:xfrm>
            <a:prstGeom prst="rect">
              <a:avLst/>
            </a:prstGeom>
            <a:noFill/>
            <a:ln w="9525">
              <a:noFill/>
            </a:ln>
          </p:spPr>
        </p:pic>
      </p:grpSp>
      <p:sp>
        <p:nvSpPr>
          <p:cNvPr id="12" name="Rectangle 330">
            <a:extLst>
              <a:ext uri="{FF2B5EF4-FFF2-40B4-BE49-F238E27FC236}">
                <a16:creationId xmlns:a16="http://schemas.microsoft.com/office/drawing/2014/main" id="{B3375ED5-BC9D-56CC-E8F4-D698877A2476}"/>
              </a:ext>
            </a:extLst>
          </p:cNvPr>
          <p:cNvSpPr/>
          <p:nvPr/>
        </p:nvSpPr>
        <p:spPr>
          <a:xfrm>
            <a:off x="1696720" y="2455545"/>
            <a:ext cx="8799830" cy="830997"/>
          </a:xfrm>
          <a:prstGeom prst="rect">
            <a:avLst/>
          </a:prstGeom>
        </p:spPr>
        <p:txBody>
          <a:bodyPr wrap="square">
            <a:spAutoFit/>
          </a:bodyPr>
          <a:lstStyle/>
          <a:p>
            <a:pPr indent="609600"/>
            <a:r>
              <a:rPr lang="zh-CN" altLang="zh-CN" sz="2400" dirty="0">
                <a:effectLst/>
                <a:ea typeface="宋体" panose="02010600030101010101" pitchFamily="2" charset="-122"/>
                <a:cs typeface="Times New Roman" panose="02020603050405020304" pitchFamily="18" charset="0"/>
              </a:rPr>
              <a:t>网络的拓扑结构通常有如下几种：总线型、星型、环型、树型和网状结构</a:t>
            </a:r>
            <a:r>
              <a:rPr lang="zh-CN" altLang="en-US" sz="2400" dirty="0">
                <a:effectLst/>
                <a:ea typeface="宋体" panose="02010600030101010101" pitchFamily="2" charset="-122"/>
                <a:cs typeface="Times New Roman" panose="02020603050405020304" pitchFamily="18" charset="0"/>
              </a:rPr>
              <a:t>。</a:t>
            </a:r>
            <a:endParaRPr lang="zh-CN" altLang="zh-CN" sz="1050" kern="100" dirty="0">
              <a:effectLst/>
              <a:latin typeface="等线" panose="02010600030101010101" pitchFamily="2" charset="-122"/>
              <a:ea typeface="等线" panose="02010600030101010101" pitchFamily="2" charset="-122"/>
              <a:cs typeface="Times New Roman" panose="02020603050405020304" pitchFamily="18" charset="0"/>
            </a:endParaRPr>
          </a:p>
        </p:txBody>
      </p:sp>
      <p:grpSp>
        <p:nvGrpSpPr>
          <p:cNvPr id="13" name="Group 332">
            <a:extLst>
              <a:ext uri="{FF2B5EF4-FFF2-40B4-BE49-F238E27FC236}">
                <a16:creationId xmlns:a16="http://schemas.microsoft.com/office/drawing/2014/main" id="{AEB76F6E-FA57-A8A0-BB67-239CA38045CD}"/>
              </a:ext>
            </a:extLst>
          </p:cNvPr>
          <p:cNvGrpSpPr/>
          <p:nvPr/>
        </p:nvGrpSpPr>
        <p:grpSpPr>
          <a:xfrm>
            <a:off x="1085022" y="2589975"/>
            <a:ext cx="259244" cy="259815"/>
            <a:chOff x="4643438" y="2786064"/>
            <a:chExt cx="288476" cy="288476"/>
          </a:xfrm>
        </p:grpSpPr>
        <p:sp>
          <p:nvSpPr>
            <p:cNvPr id="14" name="Oval 326">
              <a:extLst>
                <a:ext uri="{FF2B5EF4-FFF2-40B4-BE49-F238E27FC236}">
                  <a16:creationId xmlns:a16="http://schemas.microsoft.com/office/drawing/2014/main" id="{F680FA25-98A9-76E6-A7F3-8E54DD31891F}"/>
                </a:ext>
              </a:extLst>
            </p:cNvPr>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15" name="Freeform 26">
              <a:extLst>
                <a:ext uri="{FF2B5EF4-FFF2-40B4-BE49-F238E27FC236}">
                  <a16:creationId xmlns:a16="http://schemas.microsoft.com/office/drawing/2014/main" id="{0FA6AB63-D329-5DF1-B72F-4F9C1F3CB0DA}"/>
                </a:ext>
              </a:extLst>
            </p:cNvPr>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pic>
        <p:nvPicPr>
          <p:cNvPr id="7" name="图片 6">
            <a:extLst>
              <a:ext uri="{FF2B5EF4-FFF2-40B4-BE49-F238E27FC236}">
                <a16:creationId xmlns:a16="http://schemas.microsoft.com/office/drawing/2014/main" id="{318AD2E3-3A48-33CF-B764-FC891DFF4545}"/>
              </a:ext>
            </a:extLst>
          </p:cNvPr>
          <p:cNvPicPr>
            <a:picLocks noChangeAspect="1"/>
          </p:cNvPicPr>
          <p:nvPr/>
        </p:nvPicPr>
        <p:blipFill>
          <a:blip r:embed="rId3"/>
          <a:stretch>
            <a:fillRect/>
          </a:stretch>
        </p:blipFill>
        <p:spPr>
          <a:xfrm>
            <a:off x="1085022" y="3571459"/>
            <a:ext cx="9694166" cy="2490070"/>
          </a:xfrm>
          <a:prstGeom prst="rect">
            <a:avLst/>
          </a:prstGeom>
        </p:spPr>
      </p:pic>
    </p:spTree>
    <p:extLst>
      <p:ext uri="{BB962C8B-B14F-4D97-AF65-F5344CB8AC3E}">
        <p14:creationId xmlns:p14="http://schemas.microsoft.com/office/powerpoint/2010/main" val="420260951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altLang="zh-CN" dirty="0"/>
              <a:t>1.1.3</a:t>
            </a:r>
            <a:r>
              <a:rPr lang="zh-CN" altLang="en-US" dirty="0"/>
              <a:t>网络的分类</a:t>
            </a:r>
          </a:p>
        </p:txBody>
      </p:sp>
      <p:sp>
        <p:nvSpPr>
          <p:cNvPr id="2" name="文本框 1"/>
          <p:cNvSpPr txBox="1"/>
          <p:nvPr/>
        </p:nvSpPr>
        <p:spPr>
          <a:xfrm>
            <a:off x="2153694" y="1728682"/>
            <a:ext cx="7885241" cy="499110"/>
          </a:xfrm>
          <a:prstGeom prst="rect">
            <a:avLst/>
          </a:prstGeom>
          <a:noFill/>
        </p:spPr>
        <p:txBody>
          <a:bodyPr wrap="square" tIns="42254" bIns="42254" rtlCol="0">
            <a:spAutoFit/>
          </a:bodyPr>
          <a:lstStyle/>
          <a:p>
            <a:pPr algn="ctr"/>
            <a:r>
              <a:rPr lang="zh-CN" altLang="en-US" sz="2700" b="1" dirty="0">
                <a:solidFill>
                  <a:schemeClr val="accent1"/>
                </a:solidFill>
                <a:latin typeface="微软雅黑" panose="020B0503020204020204" pitchFamily="34" charset="-122"/>
                <a:ea typeface="微软雅黑" panose="020B0503020204020204" pitchFamily="34" charset="-122"/>
              </a:rPr>
              <a:t>按使用者分类</a:t>
            </a:r>
          </a:p>
        </p:txBody>
      </p:sp>
      <p:grpSp>
        <p:nvGrpSpPr>
          <p:cNvPr id="4097" name="组合 3"/>
          <p:cNvGrpSpPr/>
          <p:nvPr/>
        </p:nvGrpSpPr>
        <p:grpSpPr>
          <a:xfrm>
            <a:off x="874395" y="179070"/>
            <a:ext cx="6696075" cy="933450"/>
            <a:chOff x="1076" y="1431"/>
            <a:chExt cx="10544" cy="1470"/>
          </a:xfrm>
        </p:grpSpPr>
        <p:cxnSp>
          <p:nvCxnSpPr>
            <p:cNvPr id="52" name="Line0"/>
            <p:cNvCxnSpPr/>
            <p:nvPr/>
          </p:nvCxnSpPr>
          <p:spPr>
            <a:xfrm flipV="1">
              <a:off x="1076" y="2565"/>
              <a:ext cx="9879" cy="5"/>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pic>
          <p:nvPicPr>
            <p:cNvPr id="4099" name="图片 34"/>
            <p:cNvPicPr>
              <a:picLocks noChangeAspect="1"/>
            </p:cNvPicPr>
            <p:nvPr/>
          </p:nvPicPr>
          <p:blipFill>
            <a:blip r:embed="rId2"/>
            <a:stretch>
              <a:fillRect/>
            </a:stretch>
          </p:blipFill>
          <p:spPr>
            <a:xfrm>
              <a:off x="10262" y="1431"/>
              <a:ext cx="1357" cy="1470"/>
            </a:xfrm>
            <a:prstGeom prst="rect">
              <a:avLst/>
            </a:prstGeom>
            <a:noFill/>
            <a:ln w="9525">
              <a:noFill/>
            </a:ln>
          </p:spPr>
        </p:pic>
      </p:grpSp>
      <p:sp>
        <p:nvSpPr>
          <p:cNvPr id="12" name="Rectangle 330">
            <a:extLst>
              <a:ext uri="{FF2B5EF4-FFF2-40B4-BE49-F238E27FC236}">
                <a16:creationId xmlns:a16="http://schemas.microsoft.com/office/drawing/2014/main" id="{B3375ED5-BC9D-56CC-E8F4-D698877A2476}"/>
              </a:ext>
            </a:extLst>
          </p:cNvPr>
          <p:cNvSpPr/>
          <p:nvPr/>
        </p:nvSpPr>
        <p:spPr>
          <a:xfrm>
            <a:off x="1696720" y="2455545"/>
            <a:ext cx="8799830" cy="830997"/>
          </a:xfrm>
          <a:prstGeom prst="rect">
            <a:avLst/>
          </a:prstGeom>
        </p:spPr>
        <p:txBody>
          <a:bodyPr wrap="square">
            <a:spAutoFit/>
          </a:bodyPr>
          <a:lstStyle/>
          <a:p>
            <a:pPr indent="609600"/>
            <a:r>
              <a:rPr lang="zh-CN" altLang="zh-CN" sz="2400" dirty="0">
                <a:effectLst/>
                <a:ea typeface="宋体" panose="02010600030101010101" pitchFamily="2" charset="-122"/>
                <a:cs typeface="Times New Roman" panose="02020603050405020304" pitchFamily="18" charset="0"/>
              </a:rPr>
              <a:t>根据网络的应用类型，可以把计算机网络分为公用网和专用网</a:t>
            </a:r>
            <a:r>
              <a:rPr lang="zh-CN" altLang="en-US" sz="2400" dirty="0">
                <a:effectLst/>
                <a:ea typeface="宋体" panose="02010600030101010101" pitchFamily="2" charset="-122"/>
                <a:cs typeface="Times New Roman" panose="02020603050405020304" pitchFamily="18" charset="0"/>
              </a:rPr>
              <a:t>。</a:t>
            </a:r>
            <a:endParaRPr lang="zh-CN" altLang="zh-CN" sz="1050" kern="100" dirty="0">
              <a:effectLst/>
              <a:latin typeface="等线" panose="02010600030101010101" pitchFamily="2" charset="-122"/>
              <a:ea typeface="等线" panose="02010600030101010101" pitchFamily="2" charset="-122"/>
              <a:cs typeface="Times New Roman" panose="02020603050405020304" pitchFamily="18" charset="0"/>
            </a:endParaRPr>
          </a:p>
        </p:txBody>
      </p:sp>
      <p:grpSp>
        <p:nvGrpSpPr>
          <p:cNvPr id="13" name="Group 332">
            <a:extLst>
              <a:ext uri="{FF2B5EF4-FFF2-40B4-BE49-F238E27FC236}">
                <a16:creationId xmlns:a16="http://schemas.microsoft.com/office/drawing/2014/main" id="{AEB76F6E-FA57-A8A0-BB67-239CA38045CD}"/>
              </a:ext>
            </a:extLst>
          </p:cNvPr>
          <p:cNvGrpSpPr/>
          <p:nvPr/>
        </p:nvGrpSpPr>
        <p:grpSpPr>
          <a:xfrm>
            <a:off x="1085022" y="2589975"/>
            <a:ext cx="259244" cy="259815"/>
            <a:chOff x="4643438" y="2786064"/>
            <a:chExt cx="288476" cy="288476"/>
          </a:xfrm>
        </p:grpSpPr>
        <p:sp>
          <p:nvSpPr>
            <p:cNvPr id="14" name="Oval 326">
              <a:extLst>
                <a:ext uri="{FF2B5EF4-FFF2-40B4-BE49-F238E27FC236}">
                  <a16:creationId xmlns:a16="http://schemas.microsoft.com/office/drawing/2014/main" id="{F680FA25-98A9-76E6-A7F3-8E54DD31891F}"/>
                </a:ext>
              </a:extLst>
            </p:cNvPr>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15" name="Freeform 26">
              <a:extLst>
                <a:ext uri="{FF2B5EF4-FFF2-40B4-BE49-F238E27FC236}">
                  <a16:creationId xmlns:a16="http://schemas.microsoft.com/office/drawing/2014/main" id="{0FA6AB63-D329-5DF1-B72F-4F9C1F3CB0DA}"/>
                </a:ext>
              </a:extLst>
            </p:cNvPr>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sp>
        <p:nvSpPr>
          <p:cNvPr id="16" name="Rectangle 330">
            <a:extLst>
              <a:ext uri="{FF2B5EF4-FFF2-40B4-BE49-F238E27FC236}">
                <a16:creationId xmlns:a16="http://schemas.microsoft.com/office/drawing/2014/main" id="{F4155159-6A1F-B918-AF4C-B97139C20B00}"/>
              </a:ext>
            </a:extLst>
          </p:cNvPr>
          <p:cNvSpPr/>
          <p:nvPr/>
        </p:nvSpPr>
        <p:spPr>
          <a:xfrm>
            <a:off x="1696085" y="3420035"/>
            <a:ext cx="8799830" cy="1200329"/>
          </a:xfrm>
          <a:prstGeom prst="rect">
            <a:avLst/>
          </a:prstGeom>
        </p:spPr>
        <p:txBody>
          <a:bodyPr wrap="square">
            <a:spAutoFit/>
          </a:bodyPr>
          <a:lstStyle/>
          <a:p>
            <a:pPr indent="609600" algn="just"/>
            <a:r>
              <a:rPr lang="zh-CN" altLang="zh-CN" sz="2400" dirty="0">
                <a:effectLst/>
                <a:ea typeface="宋体" panose="02010600030101010101" pitchFamily="2" charset="-122"/>
                <a:cs typeface="Times New Roman" panose="02020603050405020304" pitchFamily="18" charset="0"/>
              </a:rPr>
              <a:t>公用网（</a:t>
            </a:r>
            <a:r>
              <a:rPr lang="en-US" altLang="zh-CN" sz="2400" dirty="0">
                <a:effectLst/>
                <a:ea typeface="宋体" panose="02010600030101010101" pitchFamily="2" charset="-122"/>
                <a:cs typeface="Times New Roman" panose="02020603050405020304" pitchFamily="18" charset="0"/>
              </a:rPr>
              <a:t>Public Network</a:t>
            </a:r>
            <a:r>
              <a:rPr lang="zh-CN" altLang="zh-CN" sz="2400" dirty="0">
                <a:effectLst/>
                <a:ea typeface="宋体" panose="02010600030101010101" pitchFamily="2" charset="-122"/>
                <a:cs typeface="Times New Roman" panose="02020603050405020304" pitchFamily="18" charset="0"/>
              </a:rPr>
              <a:t>）。也称公众网。一般由电信部门组建、管理和控制，网络内的传输和交换装置可以租给任何部门和单位使用。</a:t>
            </a:r>
            <a:endParaRPr lang="zh-CN" altLang="zh-CN" sz="105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17" name="Rectangle 330">
            <a:extLst>
              <a:ext uri="{FF2B5EF4-FFF2-40B4-BE49-F238E27FC236}">
                <a16:creationId xmlns:a16="http://schemas.microsoft.com/office/drawing/2014/main" id="{C36F790C-6B88-A451-25E2-CC52053326BF}"/>
              </a:ext>
            </a:extLst>
          </p:cNvPr>
          <p:cNvSpPr/>
          <p:nvPr/>
        </p:nvSpPr>
        <p:spPr>
          <a:xfrm>
            <a:off x="1696085" y="4829615"/>
            <a:ext cx="8799830" cy="1584665"/>
          </a:xfrm>
          <a:prstGeom prst="rect">
            <a:avLst/>
          </a:prstGeom>
        </p:spPr>
        <p:txBody>
          <a:bodyPr wrap="square">
            <a:spAutoFit/>
          </a:bodyPr>
          <a:lstStyle/>
          <a:p>
            <a:pPr indent="609600" algn="just"/>
            <a:r>
              <a:rPr lang="zh-CN" altLang="zh-CN" sz="2400" kern="100" dirty="0">
                <a:effectLst/>
                <a:latin typeface="等线" panose="02010600030101010101" pitchFamily="2" charset="-122"/>
                <a:ea typeface="宋体" panose="02010600030101010101" pitchFamily="2" charset="-122"/>
                <a:cs typeface="Times New Roman" panose="02020603050405020304" pitchFamily="18" charset="0"/>
              </a:rPr>
              <a:t>专用网（</a:t>
            </a:r>
            <a:r>
              <a:rPr lang="en-US" altLang="zh-CN" sz="2400" kern="100" dirty="0">
                <a:effectLst/>
                <a:latin typeface="等线" panose="02010600030101010101" pitchFamily="2" charset="-122"/>
                <a:ea typeface="宋体" panose="02010600030101010101" pitchFamily="2" charset="-122"/>
                <a:cs typeface="Times New Roman" panose="02020603050405020304" pitchFamily="18" charset="0"/>
              </a:rPr>
              <a:t>Private Network</a:t>
            </a:r>
            <a:r>
              <a:rPr lang="zh-CN" altLang="zh-CN" sz="2400" kern="100" dirty="0">
                <a:effectLst/>
                <a:latin typeface="等线" panose="02010600030101010101" pitchFamily="2" charset="-122"/>
                <a:ea typeface="宋体" panose="02010600030101010101" pitchFamily="2" charset="-122"/>
                <a:cs typeface="Times New Roman" panose="02020603050405020304" pitchFamily="18" charset="0"/>
              </a:rPr>
              <a:t>）。指某个部门为满足本单位特殊业务需要而建造的网络。这种网络不向本单位以外人提供服务。如铁路、典礼、军队等部门专用网络。</a:t>
            </a:r>
            <a:endParaRPr lang="zh-CN" altLang="zh-CN" sz="1050" kern="100" dirty="0">
              <a:effectLst/>
              <a:latin typeface="等线" panose="02010600030101010101" pitchFamily="2" charset="-122"/>
              <a:ea typeface="等线" panose="02010600030101010101" pitchFamily="2" charset="-122"/>
              <a:cs typeface="Times New Roman" panose="02020603050405020304" pitchFamily="18" charset="0"/>
            </a:endParaRPr>
          </a:p>
          <a:p>
            <a:pPr marL="0" marR="0" lvl="0" indent="0" algn="l" defTabSz="685165" rtl="0" fontAlgn="auto">
              <a:lnSpc>
                <a:spcPct val="12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schemeClr val="tx1">
                  <a:lumMod val="85000"/>
                  <a:lumOff val="15000"/>
                </a:schemeClr>
              </a:solidFill>
              <a:effectLst/>
              <a:uLnTx/>
              <a:uFillTx/>
              <a:latin typeface="宋体" panose="02010600030101010101" pitchFamily="2" charset="-122"/>
              <a:ea typeface="宋体" panose="02010600030101010101" pitchFamily="2" charset="-122"/>
              <a:cs typeface="Open Sans" pitchFamily="34" charset="0"/>
              <a:sym typeface="+mn-ea"/>
            </a:endParaRPr>
          </a:p>
        </p:txBody>
      </p:sp>
      <p:grpSp>
        <p:nvGrpSpPr>
          <p:cNvPr id="21" name="Group 332">
            <a:extLst>
              <a:ext uri="{FF2B5EF4-FFF2-40B4-BE49-F238E27FC236}">
                <a16:creationId xmlns:a16="http://schemas.microsoft.com/office/drawing/2014/main" id="{5410A673-4F3A-1003-F95D-970EAB5B4B73}"/>
              </a:ext>
            </a:extLst>
          </p:cNvPr>
          <p:cNvGrpSpPr/>
          <p:nvPr/>
        </p:nvGrpSpPr>
        <p:grpSpPr>
          <a:xfrm>
            <a:off x="1085359" y="3679946"/>
            <a:ext cx="259244" cy="259815"/>
            <a:chOff x="4643438" y="2786064"/>
            <a:chExt cx="288476" cy="288476"/>
          </a:xfrm>
        </p:grpSpPr>
        <p:sp>
          <p:nvSpPr>
            <p:cNvPr id="22" name="Oval 326">
              <a:extLst>
                <a:ext uri="{FF2B5EF4-FFF2-40B4-BE49-F238E27FC236}">
                  <a16:creationId xmlns:a16="http://schemas.microsoft.com/office/drawing/2014/main" id="{6EDECE53-8ACA-8340-5B85-DDD5CB76CE71}"/>
                </a:ext>
              </a:extLst>
            </p:cNvPr>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23" name="Freeform 26">
              <a:extLst>
                <a:ext uri="{FF2B5EF4-FFF2-40B4-BE49-F238E27FC236}">
                  <a16:creationId xmlns:a16="http://schemas.microsoft.com/office/drawing/2014/main" id="{8B5A9A25-EA0F-E2F1-7D25-930B855C9BC0}"/>
                </a:ext>
              </a:extLst>
            </p:cNvPr>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grpSp>
        <p:nvGrpSpPr>
          <p:cNvPr id="25" name="Group 332">
            <a:extLst>
              <a:ext uri="{FF2B5EF4-FFF2-40B4-BE49-F238E27FC236}">
                <a16:creationId xmlns:a16="http://schemas.microsoft.com/office/drawing/2014/main" id="{BF6CE1EE-0E66-95CA-2972-61E5B03CF179}"/>
              </a:ext>
            </a:extLst>
          </p:cNvPr>
          <p:cNvGrpSpPr/>
          <p:nvPr/>
        </p:nvGrpSpPr>
        <p:grpSpPr>
          <a:xfrm>
            <a:off x="1085022" y="5029734"/>
            <a:ext cx="259244" cy="259815"/>
            <a:chOff x="4643438" y="2786064"/>
            <a:chExt cx="288476" cy="288476"/>
          </a:xfrm>
        </p:grpSpPr>
        <p:sp>
          <p:nvSpPr>
            <p:cNvPr id="26" name="Oval 326">
              <a:extLst>
                <a:ext uri="{FF2B5EF4-FFF2-40B4-BE49-F238E27FC236}">
                  <a16:creationId xmlns:a16="http://schemas.microsoft.com/office/drawing/2014/main" id="{38556195-E3B5-98A8-23A2-C72B569A6F70}"/>
                </a:ext>
              </a:extLst>
            </p:cNvPr>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27" name="Freeform 26">
              <a:extLst>
                <a:ext uri="{FF2B5EF4-FFF2-40B4-BE49-F238E27FC236}">
                  <a16:creationId xmlns:a16="http://schemas.microsoft.com/office/drawing/2014/main" id="{5DF28389-CD11-F7B2-59B2-DF6D6FAF711F}"/>
                </a:ext>
              </a:extLst>
            </p:cNvPr>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spTree>
    <p:extLst>
      <p:ext uri="{BB962C8B-B14F-4D97-AF65-F5344CB8AC3E}">
        <p14:creationId xmlns:p14="http://schemas.microsoft.com/office/powerpoint/2010/main" val="265820339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altLang="zh-CN" dirty="0"/>
              <a:t>1.1.3</a:t>
            </a:r>
            <a:r>
              <a:rPr lang="zh-CN" altLang="en-US" dirty="0"/>
              <a:t>网络的分类</a:t>
            </a:r>
          </a:p>
        </p:txBody>
      </p:sp>
      <p:sp>
        <p:nvSpPr>
          <p:cNvPr id="2" name="文本框 1"/>
          <p:cNvSpPr txBox="1"/>
          <p:nvPr/>
        </p:nvSpPr>
        <p:spPr>
          <a:xfrm>
            <a:off x="2153694" y="1728682"/>
            <a:ext cx="7885241" cy="499110"/>
          </a:xfrm>
          <a:prstGeom prst="rect">
            <a:avLst/>
          </a:prstGeom>
          <a:noFill/>
        </p:spPr>
        <p:txBody>
          <a:bodyPr wrap="square" tIns="42254" bIns="42254" rtlCol="0">
            <a:spAutoFit/>
          </a:bodyPr>
          <a:lstStyle/>
          <a:p>
            <a:pPr algn="ctr"/>
            <a:r>
              <a:rPr lang="zh-CN" altLang="en-US" sz="2700" b="1" dirty="0">
                <a:solidFill>
                  <a:schemeClr val="accent1"/>
                </a:solidFill>
                <a:latin typeface="微软雅黑" panose="020B0503020204020204" pitchFamily="34" charset="-122"/>
                <a:ea typeface="微软雅黑" panose="020B0503020204020204" pitchFamily="34" charset="-122"/>
              </a:rPr>
              <a:t>按交换技术分类</a:t>
            </a:r>
          </a:p>
        </p:txBody>
      </p:sp>
      <p:grpSp>
        <p:nvGrpSpPr>
          <p:cNvPr id="4097" name="组合 3"/>
          <p:cNvGrpSpPr/>
          <p:nvPr/>
        </p:nvGrpSpPr>
        <p:grpSpPr>
          <a:xfrm>
            <a:off x="874395" y="179070"/>
            <a:ext cx="6696075" cy="933450"/>
            <a:chOff x="1076" y="1431"/>
            <a:chExt cx="10544" cy="1470"/>
          </a:xfrm>
        </p:grpSpPr>
        <p:cxnSp>
          <p:nvCxnSpPr>
            <p:cNvPr id="52" name="Line0"/>
            <p:cNvCxnSpPr/>
            <p:nvPr/>
          </p:nvCxnSpPr>
          <p:spPr>
            <a:xfrm flipV="1">
              <a:off x="1076" y="2565"/>
              <a:ext cx="9879" cy="5"/>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pic>
          <p:nvPicPr>
            <p:cNvPr id="4099" name="图片 34"/>
            <p:cNvPicPr>
              <a:picLocks noChangeAspect="1"/>
            </p:cNvPicPr>
            <p:nvPr/>
          </p:nvPicPr>
          <p:blipFill>
            <a:blip r:embed="rId2"/>
            <a:stretch>
              <a:fillRect/>
            </a:stretch>
          </p:blipFill>
          <p:spPr>
            <a:xfrm>
              <a:off x="10262" y="1431"/>
              <a:ext cx="1357" cy="1470"/>
            </a:xfrm>
            <a:prstGeom prst="rect">
              <a:avLst/>
            </a:prstGeom>
            <a:noFill/>
            <a:ln w="9525">
              <a:noFill/>
            </a:ln>
          </p:spPr>
        </p:pic>
      </p:grpSp>
      <p:sp>
        <p:nvSpPr>
          <p:cNvPr id="12" name="Rectangle 330">
            <a:extLst>
              <a:ext uri="{FF2B5EF4-FFF2-40B4-BE49-F238E27FC236}">
                <a16:creationId xmlns:a16="http://schemas.microsoft.com/office/drawing/2014/main" id="{B3375ED5-BC9D-56CC-E8F4-D698877A2476}"/>
              </a:ext>
            </a:extLst>
          </p:cNvPr>
          <p:cNvSpPr/>
          <p:nvPr/>
        </p:nvSpPr>
        <p:spPr>
          <a:xfrm>
            <a:off x="1696720" y="2455545"/>
            <a:ext cx="8799830" cy="830997"/>
          </a:xfrm>
          <a:prstGeom prst="rect">
            <a:avLst/>
          </a:prstGeom>
        </p:spPr>
        <p:txBody>
          <a:bodyPr wrap="square">
            <a:spAutoFit/>
          </a:bodyPr>
          <a:lstStyle/>
          <a:p>
            <a:pPr indent="609600"/>
            <a:r>
              <a:rPr lang="zh-CN" altLang="zh-CN" sz="2400" dirty="0">
                <a:effectLst/>
                <a:ea typeface="宋体" panose="02010600030101010101" pitchFamily="2" charset="-122"/>
                <a:cs typeface="Times New Roman" panose="02020603050405020304" pitchFamily="18" charset="0"/>
              </a:rPr>
              <a:t>根据网络的交换功能，可以将计算机网络分为电路交换网、报文交换网和分组交换网</a:t>
            </a:r>
            <a:r>
              <a:rPr lang="zh-CN" altLang="en-US" sz="2400" dirty="0">
                <a:effectLst/>
                <a:ea typeface="宋体" panose="02010600030101010101" pitchFamily="2" charset="-122"/>
                <a:cs typeface="Times New Roman" panose="02020603050405020304" pitchFamily="18" charset="0"/>
              </a:rPr>
              <a:t>。</a:t>
            </a:r>
            <a:endParaRPr lang="zh-CN" altLang="zh-CN" sz="1050" kern="100" dirty="0">
              <a:effectLst/>
              <a:latin typeface="等线" panose="02010600030101010101" pitchFamily="2" charset="-122"/>
              <a:ea typeface="等线" panose="02010600030101010101" pitchFamily="2" charset="-122"/>
              <a:cs typeface="Times New Roman" panose="02020603050405020304" pitchFamily="18" charset="0"/>
            </a:endParaRPr>
          </a:p>
        </p:txBody>
      </p:sp>
      <p:grpSp>
        <p:nvGrpSpPr>
          <p:cNvPr id="13" name="Group 332">
            <a:extLst>
              <a:ext uri="{FF2B5EF4-FFF2-40B4-BE49-F238E27FC236}">
                <a16:creationId xmlns:a16="http://schemas.microsoft.com/office/drawing/2014/main" id="{AEB76F6E-FA57-A8A0-BB67-239CA38045CD}"/>
              </a:ext>
            </a:extLst>
          </p:cNvPr>
          <p:cNvGrpSpPr/>
          <p:nvPr/>
        </p:nvGrpSpPr>
        <p:grpSpPr>
          <a:xfrm>
            <a:off x="1085022" y="2589975"/>
            <a:ext cx="259244" cy="259815"/>
            <a:chOff x="4643438" y="2786064"/>
            <a:chExt cx="288476" cy="288476"/>
          </a:xfrm>
        </p:grpSpPr>
        <p:sp>
          <p:nvSpPr>
            <p:cNvPr id="14" name="Oval 326">
              <a:extLst>
                <a:ext uri="{FF2B5EF4-FFF2-40B4-BE49-F238E27FC236}">
                  <a16:creationId xmlns:a16="http://schemas.microsoft.com/office/drawing/2014/main" id="{F680FA25-98A9-76E6-A7F3-8E54DD31891F}"/>
                </a:ext>
              </a:extLst>
            </p:cNvPr>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15" name="Freeform 26">
              <a:extLst>
                <a:ext uri="{FF2B5EF4-FFF2-40B4-BE49-F238E27FC236}">
                  <a16:creationId xmlns:a16="http://schemas.microsoft.com/office/drawing/2014/main" id="{0FA6AB63-D329-5DF1-B72F-4F9C1F3CB0DA}"/>
                </a:ext>
              </a:extLst>
            </p:cNvPr>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sp>
        <p:nvSpPr>
          <p:cNvPr id="16" name="Rectangle 330">
            <a:extLst>
              <a:ext uri="{FF2B5EF4-FFF2-40B4-BE49-F238E27FC236}">
                <a16:creationId xmlns:a16="http://schemas.microsoft.com/office/drawing/2014/main" id="{F4155159-6A1F-B918-AF4C-B97139C20B00}"/>
              </a:ext>
            </a:extLst>
          </p:cNvPr>
          <p:cNvSpPr/>
          <p:nvPr/>
        </p:nvSpPr>
        <p:spPr>
          <a:xfrm>
            <a:off x="1696720" y="3360432"/>
            <a:ext cx="8799830" cy="830997"/>
          </a:xfrm>
          <a:prstGeom prst="rect">
            <a:avLst/>
          </a:prstGeom>
        </p:spPr>
        <p:txBody>
          <a:bodyPr wrap="square">
            <a:spAutoFit/>
          </a:bodyPr>
          <a:lstStyle/>
          <a:p>
            <a:pPr indent="609600" algn="just"/>
            <a:r>
              <a:rPr lang="zh-CN" altLang="zh-CN" sz="2400" dirty="0">
                <a:effectLst/>
                <a:ea typeface="宋体" panose="02010600030101010101" pitchFamily="2" charset="-122"/>
                <a:cs typeface="Times New Roman" panose="02020603050405020304" pitchFamily="18" charset="0"/>
              </a:rPr>
              <a:t>电路交换网络，在源结点和目的结点之间建立起一条专用的通路用于传输数据</a:t>
            </a:r>
            <a:r>
              <a:rPr lang="zh-CN" altLang="en-US" sz="2400" dirty="0">
                <a:effectLst/>
                <a:ea typeface="宋体" panose="02010600030101010101" pitchFamily="2" charset="-122"/>
                <a:cs typeface="Times New Roman" panose="02020603050405020304" pitchFamily="18" charset="0"/>
              </a:rPr>
              <a:t>。</a:t>
            </a:r>
            <a:r>
              <a:rPr lang="zh-CN" altLang="zh-CN" sz="2400" dirty="0">
                <a:effectLst/>
                <a:ea typeface="宋体" panose="02010600030101010101" pitchFamily="2" charset="-122"/>
                <a:cs typeface="Times New Roman" panose="02020603050405020304" pitchFamily="18" charset="0"/>
              </a:rPr>
              <a:t>最典型的电路交换网是传统电话网络。</a:t>
            </a:r>
            <a:endParaRPr lang="zh-CN" altLang="zh-CN" sz="24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17" name="Rectangle 330">
            <a:extLst>
              <a:ext uri="{FF2B5EF4-FFF2-40B4-BE49-F238E27FC236}">
                <a16:creationId xmlns:a16="http://schemas.microsoft.com/office/drawing/2014/main" id="{C36F790C-6B88-A451-25E2-CC52053326BF}"/>
              </a:ext>
            </a:extLst>
          </p:cNvPr>
          <p:cNvSpPr/>
          <p:nvPr/>
        </p:nvSpPr>
        <p:spPr>
          <a:xfrm>
            <a:off x="1635838" y="4308586"/>
            <a:ext cx="8799830" cy="1200329"/>
          </a:xfrm>
          <a:prstGeom prst="rect">
            <a:avLst/>
          </a:prstGeom>
        </p:spPr>
        <p:txBody>
          <a:bodyPr wrap="square">
            <a:spAutoFit/>
          </a:bodyPr>
          <a:lstStyle/>
          <a:p>
            <a:pPr indent="609600" algn="just"/>
            <a:r>
              <a:rPr lang="zh-CN" altLang="zh-CN" sz="2400" dirty="0">
                <a:effectLst/>
                <a:ea typeface="宋体" panose="02010600030101010101" pitchFamily="2" charset="-122"/>
                <a:cs typeface="Times New Roman" panose="02020603050405020304" pitchFamily="18" charset="0"/>
              </a:rPr>
              <a:t>报文交换网络，也称存储</a:t>
            </a:r>
            <a:r>
              <a:rPr lang="en-US" altLang="zh-CN" sz="2400" dirty="0">
                <a:effectLst/>
                <a:ea typeface="宋体" panose="02010600030101010101" pitchFamily="2" charset="-122"/>
                <a:cs typeface="Times New Roman" panose="02020603050405020304" pitchFamily="18" charset="0"/>
              </a:rPr>
              <a:t>-</a:t>
            </a:r>
            <a:r>
              <a:rPr lang="zh-CN" altLang="zh-CN" sz="2400" dirty="0">
                <a:effectLst/>
                <a:ea typeface="宋体" panose="02010600030101010101" pitchFamily="2" charset="-122"/>
                <a:cs typeface="Times New Roman" panose="02020603050405020304" pitchFamily="18" charset="0"/>
              </a:rPr>
              <a:t>转发网络。用户数据加上源地址、目的地址、校验码等辅助信息，封装成报文传送到相邻结点</a:t>
            </a:r>
            <a:r>
              <a:rPr lang="zh-CN" altLang="en-US" sz="2400" dirty="0">
                <a:effectLst/>
                <a:ea typeface="宋体" panose="02010600030101010101" pitchFamily="2" charset="-122"/>
                <a:cs typeface="Times New Roman" panose="02020603050405020304" pitchFamily="18" charset="0"/>
              </a:rPr>
              <a:t>，再转发给下一个结点。</a:t>
            </a:r>
            <a:endParaRPr kumimoji="0" lang="zh-CN" altLang="en-US" sz="2400" b="0" i="0" u="none" strike="noStrike" kern="1200" cap="none" spc="0" normalizeH="0" baseline="0" noProof="0" dirty="0">
              <a:ln>
                <a:noFill/>
              </a:ln>
              <a:solidFill>
                <a:schemeClr val="tx1">
                  <a:lumMod val="85000"/>
                  <a:lumOff val="15000"/>
                </a:schemeClr>
              </a:solidFill>
              <a:effectLst/>
              <a:uLnTx/>
              <a:uFillTx/>
              <a:latin typeface="宋体" panose="02010600030101010101" pitchFamily="2" charset="-122"/>
              <a:ea typeface="宋体" panose="02010600030101010101" pitchFamily="2" charset="-122"/>
              <a:cs typeface="Open Sans" pitchFamily="34" charset="0"/>
              <a:sym typeface="+mn-ea"/>
            </a:endParaRPr>
          </a:p>
        </p:txBody>
      </p:sp>
      <p:grpSp>
        <p:nvGrpSpPr>
          <p:cNvPr id="21" name="Group 332">
            <a:extLst>
              <a:ext uri="{FF2B5EF4-FFF2-40B4-BE49-F238E27FC236}">
                <a16:creationId xmlns:a16="http://schemas.microsoft.com/office/drawing/2014/main" id="{5410A673-4F3A-1003-F95D-970EAB5B4B73}"/>
              </a:ext>
            </a:extLst>
          </p:cNvPr>
          <p:cNvGrpSpPr/>
          <p:nvPr/>
        </p:nvGrpSpPr>
        <p:grpSpPr>
          <a:xfrm>
            <a:off x="1085359" y="3679946"/>
            <a:ext cx="259244" cy="259815"/>
            <a:chOff x="4643438" y="2786064"/>
            <a:chExt cx="288476" cy="288476"/>
          </a:xfrm>
        </p:grpSpPr>
        <p:sp>
          <p:nvSpPr>
            <p:cNvPr id="22" name="Oval 326">
              <a:extLst>
                <a:ext uri="{FF2B5EF4-FFF2-40B4-BE49-F238E27FC236}">
                  <a16:creationId xmlns:a16="http://schemas.microsoft.com/office/drawing/2014/main" id="{6EDECE53-8ACA-8340-5B85-DDD5CB76CE71}"/>
                </a:ext>
              </a:extLst>
            </p:cNvPr>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23" name="Freeform 26">
              <a:extLst>
                <a:ext uri="{FF2B5EF4-FFF2-40B4-BE49-F238E27FC236}">
                  <a16:creationId xmlns:a16="http://schemas.microsoft.com/office/drawing/2014/main" id="{8B5A9A25-EA0F-E2F1-7D25-930B855C9BC0}"/>
                </a:ext>
              </a:extLst>
            </p:cNvPr>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grpSp>
        <p:nvGrpSpPr>
          <p:cNvPr id="25" name="Group 332">
            <a:extLst>
              <a:ext uri="{FF2B5EF4-FFF2-40B4-BE49-F238E27FC236}">
                <a16:creationId xmlns:a16="http://schemas.microsoft.com/office/drawing/2014/main" id="{BF6CE1EE-0E66-95CA-2972-61E5B03CF179}"/>
              </a:ext>
            </a:extLst>
          </p:cNvPr>
          <p:cNvGrpSpPr/>
          <p:nvPr/>
        </p:nvGrpSpPr>
        <p:grpSpPr>
          <a:xfrm>
            <a:off x="1085022" y="4605357"/>
            <a:ext cx="259244" cy="259815"/>
            <a:chOff x="4643438" y="2786064"/>
            <a:chExt cx="288476" cy="288476"/>
          </a:xfrm>
        </p:grpSpPr>
        <p:sp>
          <p:nvSpPr>
            <p:cNvPr id="26" name="Oval 326">
              <a:extLst>
                <a:ext uri="{FF2B5EF4-FFF2-40B4-BE49-F238E27FC236}">
                  <a16:creationId xmlns:a16="http://schemas.microsoft.com/office/drawing/2014/main" id="{38556195-E3B5-98A8-23A2-C72B569A6F70}"/>
                </a:ext>
              </a:extLst>
            </p:cNvPr>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27" name="Freeform 26">
              <a:extLst>
                <a:ext uri="{FF2B5EF4-FFF2-40B4-BE49-F238E27FC236}">
                  <a16:creationId xmlns:a16="http://schemas.microsoft.com/office/drawing/2014/main" id="{5DF28389-CD11-F7B2-59B2-DF6D6FAF711F}"/>
                </a:ext>
              </a:extLst>
            </p:cNvPr>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sp>
        <p:nvSpPr>
          <p:cNvPr id="20" name="文本框 19">
            <a:extLst>
              <a:ext uri="{FF2B5EF4-FFF2-40B4-BE49-F238E27FC236}">
                <a16:creationId xmlns:a16="http://schemas.microsoft.com/office/drawing/2014/main" id="{4F5C2E75-32D9-2A30-DB59-2FA467467BD6}"/>
              </a:ext>
            </a:extLst>
          </p:cNvPr>
          <p:cNvSpPr txBox="1"/>
          <p:nvPr/>
        </p:nvSpPr>
        <p:spPr>
          <a:xfrm>
            <a:off x="1696085" y="5496354"/>
            <a:ext cx="9289414" cy="1200329"/>
          </a:xfrm>
          <a:prstGeom prst="rect">
            <a:avLst/>
          </a:prstGeom>
          <a:noFill/>
        </p:spPr>
        <p:txBody>
          <a:bodyPr wrap="square">
            <a:spAutoFit/>
          </a:bodyPr>
          <a:lstStyle/>
          <a:p>
            <a:r>
              <a:rPr lang="en-US" altLang="zh-CN" sz="24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2400" dirty="0">
                <a:effectLst/>
                <a:latin typeface="宋体" panose="02010600030101010101" pitchFamily="2" charset="-122"/>
                <a:ea typeface="宋体" panose="02010600030101010101" pitchFamily="2" charset="-122"/>
                <a:cs typeface="Times New Roman" panose="02020603050405020304" pitchFamily="18" charset="0"/>
              </a:rPr>
              <a:t>分组交换网络，也称包交换网络。其原理是将数据分成较短的固定长度的数据块，在每个数据块中加上目的地址、源地址等辅助信息组成分组（包），以储存</a:t>
            </a:r>
            <a:r>
              <a:rPr lang="en-US" altLang="zh-CN" sz="2400" dirty="0">
                <a:effectLst/>
                <a:latin typeface="宋体" panose="02010600030101010101" pitchFamily="2" charset="-122"/>
                <a:ea typeface="宋体" panose="02010600030101010101" pitchFamily="2" charset="-122"/>
                <a:cs typeface="Times New Roman" panose="02020603050405020304" pitchFamily="18" charset="0"/>
              </a:rPr>
              <a:t>-</a:t>
            </a:r>
            <a:r>
              <a:rPr lang="zh-CN" altLang="zh-CN" sz="2400" dirty="0">
                <a:effectLst/>
                <a:latin typeface="宋体" panose="02010600030101010101" pitchFamily="2" charset="-122"/>
                <a:ea typeface="宋体" panose="02010600030101010101" pitchFamily="2" charset="-122"/>
                <a:cs typeface="Times New Roman" panose="02020603050405020304" pitchFamily="18" charset="0"/>
              </a:rPr>
              <a:t>转发方式传输</a:t>
            </a:r>
            <a:r>
              <a:rPr lang="zh-CN" altLang="en-US" sz="2400" dirty="0">
                <a:effectLst/>
                <a:latin typeface="宋体" panose="02010600030101010101" pitchFamily="2" charset="-122"/>
                <a:ea typeface="宋体" panose="02010600030101010101" pitchFamily="2" charset="-122"/>
                <a:cs typeface="Times New Roman" panose="02020603050405020304" pitchFamily="18" charset="0"/>
              </a:rPr>
              <a:t>。</a:t>
            </a:r>
            <a:endParaRPr lang="zh-CN" altLang="en-US" sz="2400" dirty="0">
              <a:latin typeface="宋体" panose="02010600030101010101" pitchFamily="2" charset="-122"/>
              <a:ea typeface="宋体" panose="02010600030101010101" pitchFamily="2" charset="-122"/>
            </a:endParaRPr>
          </a:p>
        </p:txBody>
      </p:sp>
      <p:grpSp>
        <p:nvGrpSpPr>
          <p:cNvPr id="24" name="Group 332">
            <a:extLst>
              <a:ext uri="{FF2B5EF4-FFF2-40B4-BE49-F238E27FC236}">
                <a16:creationId xmlns:a16="http://schemas.microsoft.com/office/drawing/2014/main" id="{19B01CB5-0CD4-4236-8E85-1F1A28E16ED6}"/>
              </a:ext>
            </a:extLst>
          </p:cNvPr>
          <p:cNvGrpSpPr/>
          <p:nvPr/>
        </p:nvGrpSpPr>
        <p:grpSpPr>
          <a:xfrm>
            <a:off x="1085359" y="5627401"/>
            <a:ext cx="259244" cy="259815"/>
            <a:chOff x="4643438" y="2786064"/>
            <a:chExt cx="288476" cy="288476"/>
          </a:xfrm>
        </p:grpSpPr>
        <p:sp>
          <p:nvSpPr>
            <p:cNvPr id="28" name="Oval 326">
              <a:extLst>
                <a:ext uri="{FF2B5EF4-FFF2-40B4-BE49-F238E27FC236}">
                  <a16:creationId xmlns:a16="http://schemas.microsoft.com/office/drawing/2014/main" id="{FB9DA650-B4B6-C038-1E96-B0CE7C7D0CEE}"/>
                </a:ext>
              </a:extLst>
            </p:cNvPr>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29" name="Freeform 26">
              <a:extLst>
                <a:ext uri="{FF2B5EF4-FFF2-40B4-BE49-F238E27FC236}">
                  <a16:creationId xmlns:a16="http://schemas.microsoft.com/office/drawing/2014/main" id="{4E0EFA2D-0C49-E76A-35AE-5160A0FA0CFD}"/>
                </a:ext>
              </a:extLst>
            </p:cNvPr>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spTree>
    <p:extLst>
      <p:ext uri="{BB962C8B-B14F-4D97-AF65-F5344CB8AC3E}">
        <p14:creationId xmlns:p14="http://schemas.microsoft.com/office/powerpoint/2010/main" val="274622614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7002CC2-DC0F-DDF2-35D6-280161CFE5F5}"/>
              </a:ext>
            </a:extLst>
          </p:cNvPr>
          <p:cNvSpPr>
            <a:spLocks noGrp="1"/>
          </p:cNvSpPr>
          <p:nvPr>
            <p:ph type="title"/>
          </p:nvPr>
        </p:nvSpPr>
        <p:spPr/>
        <p:txBody>
          <a:bodyPr/>
          <a:lstStyle/>
          <a:p>
            <a:r>
              <a:rPr lang="zh-CN" altLang="en-US" dirty="0"/>
              <a:t>三种交换技术对比</a:t>
            </a:r>
          </a:p>
        </p:txBody>
      </p:sp>
      <p:pic>
        <p:nvPicPr>
          <p:cNvPr id="6" name="图片 5">
            <a:extLst>
              <a:ext uri="{FF2B5EF4-FFF2-40B4-BE49-F238E27FC236}">
                <a16:creationId xmlns:a16="http://schemas.microsoft.com/office/drawing/2014/main" id="{EDE93680-9297-2065-3613-2C89623067D5}"/>
              </a:ext>
            </a:extLst>
          </p:cNvPr>
          <p:cNvPicPr>
            <a:picLocks noChangeAspect="1"/>
          </p:cNvPicPr>
          <p:nvPr/>
        </p:nvPicPr>
        <p:blipFill>
          <a:blip r:embed="rId2"/>
          <a:stretch>
            <a:fillRect/>
          </a:stretch>
        </p:blipFill>
        <p:spPr>
          <a:xfrm>
            <a:off x="1159329" y="1024238"/>
            <a:ext cx="8588828" cy="5893150"/>
          </a:xfrm>
          <a:prstGeom prst="rect">
            <a:avLst/>
          </a:prstGeom>
        </p:spPr>
      </p:pic>
    </p:spTree>
    <p:extLst>
      <p:ext uri="{BB962C8B-B14F-4D97-AF65-F5344CB8AC3E}">
        <p14:creationId xmlns:p14="http://schemas.microsoft.com/office/powerpoint/2010/main" val="36181797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dirty="0"/>
              <a:t>知识结构</a:t>
            </a:r>
          </a:p>
        </p:txBody>
      </p:sp>
      <p:grpSp>
        <p:nvGrpSpPr>
          <p:cNvPr id="4097" name="组合 3"/>
          <p:cNvGrpSpPr/>
          <p:nvPr/>
        </p:nvGrpSpPr>
        <p:grpSpPr>
          <a:xfrm>
            <a:off x="874395" y="179070"/>
            <a:ext cx="6696075" cy="933450"/>
            <a:chOff x="1076" y="1431"/>
            <a:chExt cx="10544" cy="1470"/>
          </a:xfrm>
        </p:grpSpPr>
        <p:cxnSp>
          <p:nvCxnSpPr>
            <p:cNvPr id="52" name="Line0"/>
            <p:cNvCxnSpPr/>
            <p:nvPr/>
          </p:nvCxnSpPr>
          <p:spPr>
            <a:xfrm flipV="1">
              <a:off x="1076" y="2565"/>
              <a:ext cx="9879" cy="5"/>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pic>
          <p:nvPicPr>
            <p:cNvPr id="4099" name="图片 34"/>
            <p:cNvPicPr>
              <a:picLocks noChangeAspect="1"/>
            </p:cNvPicPr>
            <p:nvPr/>
          </p:nvPicPr>
          <p:blipFill>
            <a:blip r:embed="rId2"/>
            <a:stretch>
              <a:fillRect/>
            </a:stretch>
          </p:blipFill>
          <p:spPr>
            <a:xfrm>
              <a:off x="10262" y="1431"/>
              <a:ext cx="1357" cy="1470"/>
            </a:xfrm>
            <a:prstGeom prst="rect">
              <a:avLst/>
            </a:prstGeom>
            <a:noFill/>
            <a:ln w="9525">
              <a:noFill/>
            </a:ln>
          </p:spPr>
        </p:pic>
      </p:grpSp>
      <p:pic>
        <p:nvPicPr>
          <p:cNvPr id="12" name="图片 11">
            <a:extLst>
              <a:ext uri="{FF2B5EF4-FFF2-40B4-BE49-F238E27FC236}">
                <a16:creationId xmlns:a16="http://schemas.microsoft.com/office/drawing/2014/main" id="{4AD12472-6E97-79B9-7239-E2AA243BE567}"/>
              </a:ext>
            </a:extLst>
          </p:cNvPr>
          <p:cNvPicPr>
            <a:picLocks noChangeAspect="1"/>
          </p:cNvPicPr>
          <p:nvPr/>
        </p:nvPicPr>
        <p:blipFill>
          <a:blip r:embed="rId3"/>
          <a:stretch>
            <a:fillRect/>
          </a:stretch>
        </p:blipFill>
        <p:spPr>
          <a:xfrm>
            <a:off x="415474" y="1793480"/>
            <a:ext cx="11008611" cy="3271039"/>
          </a:xfrm>
          <a:prstGeom prst="rect">
            <a:avLst/>
          </a:prstGeom>
        </p:spPr>
      </p:pic>
    </p:spTree>
    <p:extLst>
      <p:ext uri="{BB962C8B-B14F-4D97-AF65-F5344CB8AC3E}">
        <p14:creationId xmlns:p14="http://schemas.microsoft.com/office/powerpoint/2010/main" val="85459881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altLang="zh-CN" dirty="0"/>
              <a:t>1.1.3</a:t>
            </a:r>
            <a:r>
              <a:rPr lang="zh-CN" altLang="en-US" dirty="0"/>
              <a:t>网络的分类</a:t>
            </a:r>
          </a:p>
        </p:txBody>
      </p:sp>
      <p:sp>
        <p:nvSpPr>
          <p:cNvPr id="2" name="文本框 1"/>
          <p:cNvSpPr txBox="1"/>
          <p:nvPr/>
        </p:nvSpPr>
        <p:spPr>
          <a:xfrm>
            <a:off x="2153694" y="1728682"/>
            <a:ext cx="7885241" cy="499110"/>
          </a:xfrm>
          <a:prstGeom prst="rect">
            <a:avLst/>
          </a:prstGeom>
          <a:noFill/>
        </p:spPr>
        <p:txBody>
          <a:bodyPr wrap="square" tIns="42254" bIns="42254" rtlCol="0">
            <a:spAutoFit/>
          </a:bodyPr>
          <a:lstStyle/>
          <a:p>
            <a:pPr algn="ctr"/>
            <a:r>
              <a:rPr lang="zh-CN" altLang="en-US" sz="2700" b="1" dirty="0">
                <a:solidFill>
                  <a:schemeClr val="accent1"/>
                </a:solidFill>
                <a:latin typeface="微软雅黑" panose="020B0503020204020204" pitchFamily="34" charset="-122"/>
                <a:ea typeface="微软雅黑" panose="020B0503020204020204" pitchFamily="34" charset="-122"/>
              </a:rPr>
              <a:t>按传输介质分类</a:t>
            </a:r>
          </a:p>
        </p:txBody>
      </p:sp>
      <p:grpSp>
        <p:nvGrpSpPr>
          <p:cNvPr id="4097" name="组合 3"/>
          <p:cNvGrpSpPr/>
          <p:nvPr/>
        </p:nvGrpSpPr>
        <p:grpSpPr>
          <a:xfrm>
            <a:off x="874395" y="179070"/>
            <a:ext cx="6696075" cy="933450"/>
            <a:chOff x="1076" y="1431"/>
            <a:chExt cx="10544" cy="1470"/>
          </a:xfrm>
        </p:grpSpPr>
        <p:cxnSp>
          <p:nvCxnSpPr>
            <p:cNvPr id="52" name="Line0"/>
            <p:cNvCxnSpPr/>
            <p:nvPr/>
          </p:nvCxnSpPr>
          <p:spPr>
            <a:xfrm flipV="1">
              <a:off x="1076" y="2565"/>
              <a:ext cx="9879" cy="5"/>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pic>
          <p:nvPicPr>
            <p:cNvPr id="4099" name="图片 34"/>
            <p:cNvPicPr>
              <a:picLocks noChangeAspect="1"/>
            </p:cNvPicPr>
            <p:nvPr/>
          </p:nvPicPr>
          <p:blipFill>
            <a:blip r:embed="rId2"/>
            <a:stretch>
              <a:fillRect/>
            </a:stretch>
          </p:blipFill>
          <p:spPr>
            <a:xfrm>
              <a:off x="10262" y="1431"/>
              <a:ext cx="1357" cy="1470"/>
            </a:xfrm>
            <a:prstGeom prst="rect">
              <a:avLst/>
            </a:prstGeom>
            <a:noFill/>
            <a:ln w="9525">
              <a:noFill/>
            </a:ln>
          </p:spPr>
        </p:pic>
      </p:grpSp>
      <p:sp>
        <p:nvSpPr>
          <p:cNvPr id="12" name="Rectangle 330">
            <a:extLst>
              <a:ext uri="{FF2B5EF4-FFF2-40B4-BE49-F238E27FC236}">
                <a16:creationId xmlns:a16="http://schemas.microsoft.com/office/drawing/2014/main" id="{B3375ED5-BC9D-56CC-E8F4-D698877A2476}"/>
              </a:ext>
            </a:extLst>
          </p:cNvPr>
          <p:cNvSpPr/>
          <p:nvPr/>
        </p:nvSpPr>
        <p:spPr>
          <a:xfrm>
            <a:off x="1696720" y="2455545"/>
            <a:ext cx="8799830" cy="461665"/>
          </a:xfrm>
          <a:prstGeom prst="rect">
            <a:avLst/>
          </a:prstGeom>
        </p:spPr>
        <p:txBody>
          <a:bodyPr wrap="square">
            <a:spAutoFit/>
          </a:bodyPr>
          <a:lstStyle/>
          <a:p>
            <a:pPr indent="609600"/>
            <a:r>
              <a:rPr lang="zh-CN" altLang="en-US" sz="2400" dirty="0">
                <a:effectLst/>
                <a:ea typeface="宋体" panose="02010600030101010101" pitchFamily="2" charset="-122"/>
                <a:cs typeface="Times New Roman" panose="02020603050405020304" pitchFamily="18" charset="0"/>
              </a:rPr>
              <a:t>按</a:t>
            </a:r>
            <a:r>
              <a:rPr lang="zh-CN" altLang="zh-CN" sz="2400" dirty="0">
                <a:effectLst/>
                <a:ea typeface="宋体" panose="02010600030101010101" pitchFamily="2" charset="-122"/>
                <a:cs typeface="Times New Roman" panose="02020603050405020304" pitchFamily="18" charset="0"/>
              </a:rPr>
              <a:t>传输介质可分为有线和无线两大类</a:t>
            </a:r>
            <a:r>
              <a:rPr lang="zh-CN" altLang="en-US" sz="2400" dirty="0">
                <a:effectLst/>
                <a:ea typeface="宋体" panose="02010600030101010101" pitchFamily="2" charset="-122"/>
                <a:cs typeface="Times New Roman" panose="02020603050405020304" pitchFamily="18" charset="0"/>
              </a:rPr>
              <a:t>。</a:t>
            </a:r>
            <a:endParaRPr lang="zh-CN" altLang="zh-CN" sz="1050" kern="100" dirty="0">
              <a:effectLst/>
              <a:latin typeface="等线" panose="02010600030101010101" pitchFamily="2" charset="-122"/>
              <a:ea typeface="等线" panose="02010600030101010101" pitchFamily="2" charset="-122"/>
              <a:cs typeface="Times New Roman" panose="02020603050405020304" pitchFamily="18" charset="0"/>
            </a:endParaRPr>
          </a:p>
        </p:txBody>
      </p:sp>
      <p:grpSp>
        <p:nvGrpSpPr>
          <p:cNvPr id="13" name="Group 332">
            <a:extLst>
              <a:ext uri="{FF2B5EF4-FFF2-40B4-BE49-F238E27FC236}">
                <a16:creationId xmlns:a16="http://schemas.microsoft.com/office/drawing/2014/main" id="{AEB76F6E-FA57-A8A0-BB67-239CA38045CD}"/>
              </a:ext>
            </a:extLst>
          </p:cNvPr>
          <p:cNvGrpSpPr/>
          <p:nvPr/>
        </p:nvGrpSpPr>
        <p:grpSpPr>
          <a:xfrm>
            <a:off x="1085022" y="2589975"/>
            <a:ext cx="259244" cy="259815"/>
            <a:chOff x="4643438" y="2786064"/>
            <a:chExt cx="288476" cy="288476"/>
          </a:xfrm>
        </p:grpSpPr>
        <p:sp>
          <p:nvSpPr>
            <p:cNvPr id="14" name="Oval 326">
              <a:extLst>
                <a:ext uri="{FF2B5EF4-FFF2-40B4-BE49-F238E27FC236}">
                  <a16:creationId xmlns:a16="http://schemas.microsoft.com/office/drawing/2014/main" id="{F680FA25-98A9-76E6-A7F3-8E54DD31891F}"/>
                </a:ext>
              </a:extLst>
            </p:cNvPr>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15" name="Freeform 26">
              <a:extLst>
                <a:ext uri="{FF2B5EF4-FFF2-40B4-BE49-F238E27FC236}">
                  <a16:creationId xmlns:a16="http://schemas.microsoft.com/office/drawing/2014/main" id="{0FA6AB63-D329-5DF1-B72F-4F9C1F3CB0DA}"/>
                </a:ext>
              </a:extLst>
            </p:cNvPr>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sp>
        <p:nvSpPr>
          <p:cNvPr id="16" name="Rectangle 330">
            <a:extLst>
              <a:ext uri="{FF2B5EF4-FFF2-40B4-BE49-F238E27FC236}">
                <a16:creationId xmlns:a16="http://schemas.microsoft.com/office/drawing/2014/main" id="{F4155159-6A1F-B918-AF4C-B97139C20B00}"/>
              </a:ext>
            </a:extLst>
          </p:cNvPr>
          <p:cNvSpPr/>
          <p:nvPr/>
        </p:nvSpPr>
        <p:spPr>
          <a:xfrm>
            <a:off x="1696720" y="3360432"/>
            <a:ext cx="8799830" cy="461665"/>
          </a:xfrm>
          <a:prstGeom prst="rect">
            <a:avLst/>
          </a:prstGeom>
        </p:spPr>
        <p:txBody>
          <a:bodyPr wrap="square">
            <a:spAutoFit/>
          </a:bodyPr>
          <a:lstStyle/>
          <a:p>
            <a:pPr indent="609600" algn="just"/>
            <a:r>
              <a:rPr lang="zh-CN" altLang="zh-CN" sz="2400" dirty="0">
                <a:effectLst/>
                <a:ea typeface="宋体" panose="02010600030101010101" pitchFamily="2" charset="-122"/>
                <a:cs typeface="Times New Roman" panose="02020603050405020304" pitchFamily="18" charset="0"/>
              </a:rPr>
              <a:t>有线网络可分为双绞线网络、同轴电缆网络等</a:t>
            </a:r>
            <a:r>
              <a:rPr lang="zh-CN" altLang="en-US" sz="2400" dirty="0">
                <a:effectLst/>
                <a:ea typeface="宋体" panose="02010600030101010101" pitchFamily="2" charset="-122"/>
                <a:cs typeface="Times New Roman" panose="02020603050405020304" pitchFamily="18" charset="0"/>
              </a:rPr>
              <a:t>。</a:t>
            </a:r>
            <a:endParaRPr lang="zh-CN" altLang="zh-CN" sz="24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17" name="Rectangle 330">
            <a:extLst>
              <a:ext uri="{FF2B5EF4-FFF2-40B4-BE49-F238E27FC236}">
                <a16:creationId xmlns:a16="http://schemas.microsoft.com/office/drawing/2014/main" id="{C36F790C-6B88-A451-25E2-CC52053326BF}"/>
              </a:ext>
            </a:extLst>
          </p:cNvPr>
          <p:cNvSpPr/>
          <p:nvPr/>
        </p:nvSpPr>
        <p:spPr>
          <a:xfrm>
            <a:off x="1635838" y="4308586"/>
            <a:ext cx="8799830" cy="461665"/>
          </a:xfrm>
          <a:prstGeom prst="rect">
            <a:avLst/>
          </a:prstGeom>
        </p:spPr>
        <p:txBody>
          <a:bodyPr wrap="square">
            <a:spAutoFit/>
          </a:bodyPr>
          <a:lstStyle/>
          <a:p>
            <a:pPr indent="609600" algn="just"/>
            <a:r>
              <a:rPr lang="zh-CN" altLang="zh-CN" sz="2400" kern="100" dirty="0">
                <a:effectLst/>
                <a:latin typeface="等线" panose="02010600030101010101" pitchFamily="2" charset="-122"/>
                <a:ea typeface="宋体" panose="02010600030101010101" pitchFamily="2" charset="-122"/>
                <a:cs typeface="Times New Roman" panose="02020603050405020304" pitchFamily="18" charset="0"/>
              </a:rPr>
              <a:t>无线网络可分为蓝牙、微波、无线电等类型。</a:t>
            </a:r>
            <a:endParaRPr lang="zh-CN" altLang="zh-CN" sz="1050" kern="100" dirty="0">
              <a:effectLst/>
              <a:latin typeface="等线" panose="02010600030101010101" pitchFamily="2" charset="-122"/>
              <a:ea typeface="等线" panose="02010600030101010101" pitchFamily="2" charset="-122"/>
              <a:cs typeface="Times New Roman" panose="02020603050405020304" pitchFamily="18" charset="0"/>
            </a:endParaRPr>
          </a:p>
        </p:txBody>
      </p:sp>
      <p:grpSp>
        <p:nvGrpSpPr>
          <p:cNvPr id="21" name="Group 332">
            <a:extLst>
              <a:ext uri="{FF2B5EF4-FFF2-40B4-BE49-F238E27FC236}">
                <a16:creationId xmlns:a16="http://schemas.microsoft.com/office/drawing/2014/main" id="{5410A673-4F3A-1003-F95D-970EAB5B4B73}"/>
              </a:ext>
            </a:extLst>
          </p:cNvPr>
          <p:cNvGrpSpPr/>
          <p:nvPr/>
        </p:nvGrpSpPr>
        <p:grpSpPr>
          <a:xfrm>
            <a:off x="1085359" y="3679946"/>
            <a:ext cx="259244" cy="259815"/>
            <a:chOff x="4643438" y="2786064"/>
            <a:chExt cx="288476" cy="288476"/>
          </a:xfrm>
        </p:grpSpPr>
        <p:sp>
          <p:nvSpPr>
            <p:cNvPr id="22" name="Oval 326">
              <a:extLst>
                <a:ext uri="{FF2B5EF4-FFF2-40B4-BE49-F238E27FC236}">
                  <a16:creationId xmlns:a16="http://schemas.microsoft.com/office/drawing/2014/main" id="{6EDECE53-8ACA-8340-5B85-DDD5CB76CE71}"/>
                </a:ext>
              </a:extLst>
            </p:cNvPr>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23" name="Freeform 26">
              <a:extLst>
                <a:ext uri="{FF2B5EF4-FFF2-40B4-BE49-F238E27FC236}">
                  <a16:creationId xmlns:a16="http://schemas.microsoft.com/office/drawing/2014/main" id="{8B5A9A25-EA0F-E2F1-7D25-930B855C9BC0}"/>
                </a:ext>
              </a:extLst>
            </p:cNvPr>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grpSp>
        <p:nvGrpSpPr>
          <p:cNvPr id="25" name="Group 332">
            <a:extLst>
              <a:ext uri="{FF2B5EF4-FFF2-40B4-BE49-F238E27FC236}">
                <a16:creationId xmlns:a16="http://schemas.microsoft.com/office/drawing/2014/main" id="{BF6CE1EE-0E66-95CA-2972-61E5B03CF179}"/>
              </a:ext>
            </a:extLst>
          </p:cNvPr>
          <p:cNvGrpSpPr/>
          <p:nvPr/>
        </p:nvGrpSpPr>
        <p:grpSpPr>
          <a:xfrm>
            <a:off x="1085022" y="4605357"/>
            <a:ext cx="259244" cy="259815"/>
            <a:chOff x="4643438" y="2786064"/>
            <a:chExt cx="288476" cy="288476"/>
          </a:xfrm>
        </p:grpSpPr>
        <p:sp>
          <p:nvSpPr>
            <p:cNvPr id="26" name="Oval 326">
              <a:extLst>
                <a:ext uri="{FF2B5EF4-FFF2-40B4-BE49-F238E27FC236}">
                  <a16:creationId xmlns:a16="http://schemas.microsoft.com/office/drawing/2014/main" id="{38556195-E3B5-98A8-23A2-C72B569A6F70}"/>
                </a:ext>
              </a:extLst>
            </p:cNvPr>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27" name="Freeform 26">
              <a:extLst>
                <a:ext uri="{FF2B5EF4-FFF2-40B4-BE49-F238E27FC236}">
                  <a16:creationId xmlns:a16="http://schemas.microsoft.com/office/drawing/2014/main" id="{5DF28389-CD11-F7B2-59B2-DF6D6FAF711F}"/>
                </a:ext>
              </a:extLst>
            </p:cNvPr>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spTree>
    <p:extLst>
      <p:ext uri="{BB962C8B-B14F-4D97-AF65-F5344CB8AC3E}">
        <p14:creationId xmlns:p14="http://schemas.microsoft.com/office/powerpoint/2010/main" val="328576077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376921E-3CC8-5F48-86D0-85BAE3DC9503}"/>
              </a:ext>
            </a:extLst>
          </p:cNvPr>
          <p:cNvSpPr>
            <a:spLocks noGrp="1"/>
          </p:cNvSpPr>
          <p:nvPr>
            <p:ph type="title"/>
          </p:nvPr>
        </p:nvSpPr>
        <p:spPr/>
        <p:txBody>
          <a:bodyPr/>
          <a:lstStyle/>
          <a:p>
            <a:r>
              <a:rPr lang="zh-CN" altLang="en-US" dirty="0"/>
              <a:t>有线网络和无线网络</a:t>
            </a:r>
          </a:p>
        </p:txBody>
      </p:sp>
      <p:pic>
        <p:nvPicPr>
          <p:cNvPr id="8" name="图片 7">
            <a:extLst>
              <a:ext uri="{FF2B5EF4-FFF2-40B4-BE49-F238E27FC236}">
                <a16:creationId xmlns:a16="http://schemas.microsoft.com/office/drawing/2014/main" id="{FA5B50AD-2EEA-A091-BFA9-9931F9D7E43A}"/>
              </a:ext>
            </a:extLst>
          </p:cNvPr>
          <p:cNvPicPr>
            <a:picLocks noChangeAspect="1"/>
          </p:cNvPicPr>
          <p:nvPr/>
        </p:nvPicPr>
        <p:blipFill>
          <a:blip r:embed="rId2"/>
          <a:stretch>
            <a:fillRect/>
          </a:stretch>
        </p:blipFill>
        <p:spPr>
          <a:xfrm>
            <a:off x="6478018" y="0"/>
            <a:ext cx="5915367" cy="5980952"/>
          </a:xfrm>
          <a:prstGeom prst="rect">
            <a:avLst/>
          </a:prstGeom>
        </p:spPr>
      </p:pic>
      <p:pic>
        <p:nvPicPr>
          <p:cNvPr id="10" name="图片 9">
            <a:extLst>
              <a:ext uri="{FF2B5EF4-FFF2-40B4-BE49-F238E27FC236}">
                <a16:creationId xmlns:a16="http://schemas.microsoft.com/office/drawing/2014/main" id="{40EC6B97-C13A-A6C2-B3EB-6EE27C5ECC75}"/>
              </a:ext>
            </a:extLst>
          </p:cNvPr>
          <p:cNvPicPr>
            <a:picLocks noChangeAspect="1"/>
          </p:cNvPicPr>
          <p:nvPr/>
        </p:nvPicPr>
        <p:blipFill>
          <a:blip r:embed="rId3"/>
          <a:stretch>
            <a:fillRect/>
          </a:stretch>
        </p:blipFill>
        <p:spPr>
          <a:xfrm>
            <a:off x="521497" y="958691"/>
            <a:ext cx="5192486" cy="5740987"/>
          </a:xfrm>
          <a:prstGeom prst="rect">
            <a:avLst/>
          </a:prstGeom>
        </p:spPr>
      </p:pic>
    </p:spTree>
    <p:extLst>
      <p:ext uri="{BB962C8B-B14F-4D97-AF65-F5344CB8AC3E}">
        <p14:creationId xmlns:p14="http://schemas.microsoft.com/office/powerpoint/2010/main" val="190871311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altLang="zh-CN" dirty="0"/>
              <a:t>1.1.4</a:t>
            </a:r>
            <a:r>
              <a:rPr lang="zh-CN" altLang="en-US" dirty="0"/>
              <a:t>网络的主要性能指标</a:t>
            </a:r>
          </a:p>
        </p:txBody>
      </p:sp>
      <p:sp>
        <p:nvSpPr>
          <p:cNvPr id="2" name="文本框 1"/>
          <p:cNvSpPr txBox="1"/>
          <p:nvPr/>
        </p:nvSpPr>
        <p:spPr>
          <a:xfrm>
            <a:off x="2153694" y="1728682"/>
            <a:ext cx="7885241" cy="499110"/>
          </a:xfrm>
          <a:prstGeom prst="rect">
            <a:avLst/>
          </a:prstGeom>
          <a:noFill/>
        </p:spPr>
        <p:txBody>
          <a:bodyPr wrap="square" tIns="42254" bIns="42254" rtlCol="0">
            <a:spAutoFit/>
          </a:bodyPr>
          <a:lstStyle/>
          <a:p>
            <a:pPr algn="ctr"/>
            <a:r>
              <a:rPr lang="zh-CN" altLang="en-US" sz="2700" b="1" dirty="0">
                <a:solidFill>
                  <a:schemeClr val="accent1"/>
                </a:solidFill>
                <a:latin typeface="微软雅黑" panose="020B0503020204020204" pitchFamily="34" charset="-122"/>
                <a:ea typeface="微软雅黑" panose="020B0503020204020204" pitchFamily="34" charset="-122"/>
              </a:rPr>
              <a:t>带宽</a:t>
            </a:r>
          </a:p>
        </p:txBody>
      </p:sp>
      <p:grpSp>
        <p:nvGrpSpPr>
          <p:cNvPr id="4097" name="组合 3"/>
          <p:cNvGrpSpPr/>
          <p:nvPr/>
        </p:nvGrpSpPr>
        <p:grpSpPr>
          <a:xfrm>
            <a:off x="874395" y="179070"/>
            <a:ext cx="6696075" cy="933450"/>
            <a:chOff x="1076" y="1431"/>
            <a:chExt cx="10544" cy="1470"/>
          </a:xfrm>
        </p:grpSpPr>
        <p:cxnSp>
          <p:nvCxnSpPr>
            <p:cNvPr id="52" name="Line0"/>
            <p:cNvCxnSpPr/>
            <p:nvPr/>
          </p:nvCxnSpPr>
          <p:spPr>
            <a:xfrm flipV="1">
              <a:off x="1076" y="2565"/>
              <a:ext cx="9879" cy="5"/>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pic>
          <p:nvPicPr>
            <p:cNvPr id="4099" name="图片 34"/>
            <p:cNvPicPr>
              <a:picLocks noChangeAspect="1"/>
            </p:cNvPicPr>
            <p:nvPr/>
          </p:nvPicPr>
          <p:blipFill>
            <a:blip r:embed="rId2"/>
            <a:stretch>
              <a:fillRect/>
            </a:stretch>
          </p:blipFill>
          <p:spPr>
            <a:xfrm>
              <a:off x="10262" y="1431"/>
              <a:ext cx="1357" cy="1470"/>
            </a:xfrm>
            <a:prstGeom prst="rect">
              <a:avLst/>
            </a:prstGeom>
            <a:noFill/>
            <a:ln w="9525">
              <a:noFill/>
            </a:ln>
          </p:spPr>
        </p:pic>
      </p:grpSp>
      <p:sp>
        <p:nvSpPr>
          <p:cNvPr id="12" name="Rectangle 330">
            <a:extLst>
              <a:ext uri="{FF2B5EF4-FFF2-40B4-BE49-F238E27FC236}">
                <a16:creationId xmlns:a16="http://schemas.microsoft.com/office/drawing/2014/main" id="{B3375ED5-BC9D-56CC-E8F4-D698877A2476}"/>
              </a:ext>
            </a:extLst>
          </p:cNvPr>
          <p:cNvSpPr/>
          <p:nvPr/>
        </p:nvSpPr>
        <p:spPr>
          <a:xfrm>
            <a:off x="1696720" y="2455545"/>
            <a:ext cx="8799830" cy="992579"/>
          </a:xfrm>
          <a:prstGeom prst="rect">
            <a:avLst/>
          </a:prstGeom>
        </p:spPr>
        <p:txBody>
          <a:bodyPr wrap="square">
            <a:spAutoFit/>
          </a:bodyPr>
          <a:lstStyle/>
          <a:p>
            <a:pPr indent="609600"/>
            <a:r>
              <a:rPr lang="zh-CN" altLang="en-US" sz="2400" dirty="0"/>
              <a:t>“带宽”</a:t>
            </a:r>
            <a:r>
              <a:rPr lang="en-US" altLang="zh-CN" sz="2400" dirty="0"/>
              <a:t>(bandwidth)</a:t>
            </a:r>
            <a:r>
              <a:rPr lang="zh-CN" altLang="en-US" sz="2400" dirty="0"/>
              <a:t>本来是指信号具有的频带宽度，单位是赫（或千赫、兆赫、吉赫等）。</a:t>
            </a:r>
          </a:p>
          <a:p>
            <a:pPr indent="609600"/>
            <a:endParaRPr lang="zh-CN" altLang="zh-CN" sz="1050" kern="100" dirty="0">
              <a:effectLst/>
              <a:latin typeface="等线" panose="02010600030101010101" pitchFamily="2" charset="-122"/>
              <a:ea typeface="等线" panose="02010600030101010101" pitchFamily="2" charset="-122"/>
              <a:cs typeface="Times New Roman" panose="02020603050405020304" pitchFamily="18" charset="0"/>
            </a:endParaRPr>
          </a:p>
        </p:txBody>
      </p:sp>
      <p:grpSp>
        <p:nvGrpSpPr>
          <p:cNvPr id="13" name="Group 332">
            <a:extLst>
              <a:ext uri="{FF2B5EF4-FFF2-40B4-BE49-F238E27FC236}">
                <a16:creationId xmlns:a16="http://schemas.microsoft.com/office/drawing/2014/main" id="{AEB76F6E-FA57-A8A0-BB67-239CA38045CD}"/>
              </a:ext>
            </a:extLst>
          </p:cNvPr>
          <p:cNvGrpSpPr/>
          <p:nvPr/>
        </p:nvGrpSpPr>
        <p:grpSpPr>
          <a:xfrm>
            <a:off x="1085022" y="2589975"/>
            <a:ext cx="259244" cy="259815"/>
            <a:chOff x="4643438" y="2786064"/>
            <a:chExt cx="288476" cy="288476"/>
          </a:xfrm>
        </p:grpSpPr>
        <p:sp>
          <p:nvSpPr>
            <p:cNvPr id="14" name="Oval 326">
              <a:extLst>
                <a:ext uri="{FF2B5EF4-FFF2-40B4-BE49-F238E27FC236}">
                  <a16:creationId xmlns:a16="http://schemas.microsoft.com/office/drawing/2014/main" id="{F680FA25-98A9-76E6-A7F3-8E54DD31891F}"/>
                </a:ext>
              </a:extLst>
            </p:cNvPr>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15" name="Freeform 26">
              <a:extLst>
                <a:ext uri="{FF2B5EF4-FFF2-40B4-BE49-F238E27FC236}">
                  <a16:creationId xmlns:a16="http://schemas.microsoft.com/office/drawing/2014/main" id="{0FA6AB63-D329-5DF1-B72F-4F9C1F3CB0DA}"/>
                </a:ext>
              </a:extLst>
            </p:cNvPr>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sp>
        <p:nvSpPr>
          <p:cNvPr id="16" name="Rectangle 330">
            <a:extLst>
              <a:ext uri="{FF2B5EF4-FFF2-40B4-BE49-F238E27FC236}">
                <a16:creationId xmlns:a16="http://schemas.microsoft.com/office/drawing/2014/main" id="{F4155159-6A1F-B918-AF4C-B97139C20B00}"/>
              </a:ext>
            </a:extLst>
          </p:cNvPr>
          <p:cNvSpPr/>
          <p:nvPr/>
        </p:nvSpPr>
        <p:spPr>
          <a:xfrm>
            <a:off x="1696720" y="3360432"/>
            <a:ext cx="8799830" cy="830997"/>
          </a:xfrm>
          <a:prstGeom prst="rect">
            <a:avLst/>
          </a:prstGeom>
        </p:spPr>
        <p:txBody>
          <a:bodyPr wrap="square">
            <a:spAutoFit/>
          </a:bodyPr>
          <a:lstStyle/>
          <a:p>
            <a:r>
              <a:rPr lang="zh-CN" altLang="en-US" sz="2400" dirty="0">
                <a:latin typeface="宋体" panose="02010600030101010101" pitchFamily="2" charset="-122"/>
                <a:ea typeface="宋体" panose="02010600030101010101" pitchFamily="2" charset="-122"/>
              </a:rPr>
              <a:t>   现在“带宽”是数字信道所能传送的“</a:t>
            </a:r>
            <a:r>
              <a:rPr lang="zh-CN" altLang="en-US" sz="2400" dirty="0">
                <a:solidFill>
                  <a:schemeClr val="hlink"/>
                </a:solidFill>
                <a:latin typeface="宋体" panose="02010600030101010101" pitchFamily="2" charset="-122"/>
                <a:ea typeface="宋体" panose="02010600030101010101" pitchFamily="2" charset="-122"/>
              </a:rPr>
              <a:t>最高数据率</a:t>
            </a:r>
            <a:r>
              <a:rPr lang="zh-CN" altLang="en-US" sz="2400" dirty="0">
                <a:latin typeface="宋体" panose="02010600030101010101" pitchFamily="2" charset="-122"/>
                <a:ea typeface="宋体" panose="02010600030101010101" pitchFamily="2" charset="-122"/>
              </a:rPr>
              <a:t>”的同义语，单位是“比特每秒”，或 </a:t>
            </a:r>
            <a:r>
              <a:rPr lang="en-US" altLang="zh-CN" sz="2400" dirty="0">
                <a:latin typeface="宋体" panose="02010600030101010101" pitchFamily="2" charset="-122"/>
                <a:ea typeface="宋体" panose="02010600030101010101" pitchFamily="2" charset="-122"/>
              </a:rPr>
              <a:t>b/s (bit/s)</a:t>
            </a:r>
            <a:r>
              <a:rPr lang="zh-CN" altLang="en-US" sz="2400" dirty="0">
                <a:latin typeface="宋体" panose="02010600030101010101" pitchFamily="2" charset="-122"/>
                <a:ea typeface="宋体" panose="02010600030101010101" pitchFamily="2" charset="-122"/>
              </a:rPr>
              <a:t>。    </a:t>
            </a:r>
          </a:p>
        </p:txBody>
      </p:sp>
      <p:sp>
        <p:nvSpPr>
          <p:cNvPr id="17" name="Rectangle 330">
            <a:extLst>
              <a:ext uri="{FF2B5EF4-FFF2-40B4-BE49-F238E27FC236}">
                <a16:creationId xmlns:a16="http://schemas.microsoft.com/office/drawing/2014/main" id="{C36F790C-6B88-A451-25E2-CC52053326BF}"/>
              </a:ext>
            </a:extLst>
          </p:cNvPr>
          <p:cNvSpPr/>
          <p:nvPr/>
        </p:nvSpPr>
        <p:spPr>
          <a:xfrm>
            <a:off x="1635838" y="4308586"/>
            <a:ext cx="8799830" cy="1938992"/>
          </a:xfrm>
          <a:prstGeom prst="rect">
            <a:avLst/>
          </a:prstGeom>
        </p:spPr>
        <p:txBody>
          <a:bodyPr wrap="square">
            <a:spAutoFit/>
          </a:bodyPr>
          <a:lstStyle/>
          <a:p>
            <a:r>
              <a:rPr lang="zh-CN" altLang="en-US" sz="2400" dirty="0">
                <a:latin typeface="宋体" panose="02010600030101010101" pitchFamily="2" charset="-122"/>
                <a:ea typeface="宋体" panose="02010600030101010101" pitchFamily="2" charset="-122"/>
              </a:rPr>
              <a:t>更常用的带宽单位是</a:t>
            </a:r>
          </a:p>
          <a:p>
            <a:pPr lvl="1"/>
            <a:r>
              <a:rPr lang="zh-CN" altLang="en-US" sz="2400" dirty="0">
                <a:solidFill>
                  <a:srgbClr val="333399"/>
                </a:solidFill>
                <a:latin typeface="宋体" panose="02010600030101010101" pitchFamily="2" charset="-122"/>
                <a:ea typeface="宋体" panose="02010600030101010101" pitchFamily="2" charset="-122"/>
              </a:rPr>
              <a:t>千比每秒，即 </a:t>
            </a:r>
            <a:r>
              <a:rPr lang="en-US" altLang="zh-CN" sz="2400" dirty="0">
                <a:solidFill>
                  <a:srgbClr val="333399"/>
                </a:solidFill>
                <a:latin typeface="宋体" panose="02010600030101010101" pitchFamily="2" charset="-122"/>
                <a:ea typeface="宋体" panose="02010600030101010101" pitchFamily="2" charset="-122"/>
              </a:rPr>
              <a:t>kb/s </a:t>
            </a:r>
            <a:r>
              <a:rPr lang="zh-CN" altLang="en-US" sz="2400" dirty="0">
                <a:solidFill>
                  <a:srgbClr val="333399"/>
                </a:solidFill>
                <a:latin typeface="宋体" panose="02010600030101010101" pitchFamily="2" charset="-122"/>
                <a:ea typeface="宋体" panose="02010600030101010101" pitchFamily="2" charset="-122"/>
              </a:rPr>
              <a:t>（</a:t>
            </a:r>
            <a:r>
              <a:rPr lang="en-US" altLang="zh-CN" sz="2400" dirty="0">
                <a:solidFill>
                  <a:srgbClr val="333399"/>
                </a:solidFill>
                <a:latin typeface="宋体" panose="02010600030101010101" pitchFamily="2" charset="-122"/>
                <a:ea typeface="宋体" panose="02010600030101010101" pitchFamily="2" charset="-122"/>
              </a:rPr>
              <a:t>10</a:t>
            </a:r>
            <a:r>
              <a:rPr lang="en-US" altLang="zh-CN" sz="2400" baseline="30000" dirty="0">
                <a:solidFill>
                  <a:srgbClr val="333399"/>
                </a:solidFill>
                <a:latin typeface="宋体" panose="02010600030101010101" pitchFamily="2" charset="-122"/>
                <a:ea typeface="宋体" panose="02010600030101010101" pitchFamily="2" charset="-122"/>
              </a:rPr>
              <a:t>3</a:t>
            </a:r>
            <a:r>
              <a:rPr lang="en-US" altLang="zh-CN" sz="2400" dirty="0">
                <a:solidFill>
                  <a:srgbClr val="333399"/>
                </a:solidFill>
                <a:latin typeface="宋体" panose="02010600030101010101" pitchFamily="2" charset="-122"/>
                <a:ea typeface="宋体" panose="02010600030101010101" pitchFamily="2" charset="-122"/>
              </a:rPr>
              <a:t> b/s</a:t>
            </a:r>
            <a:r>
              <a:rPr lang="zh-CN" altLang="en-US" sz="2400" dirty="0">
                <a:solidFill>
                  <a:srgbClr val="333399"/>
                </a:solidFill>
                <a:latin typeface="宋体" panose="02010600030101010101" pitchFamily="2" charset="-122"/>
                <a:ea typeface="宋体" panose="02010600030101010101" pitchFamily="2" charset="-122"/>
              </a:rPr>
              <a:t>）</a:t>
            </a:r>
          </a:p>
          <a:p>
            <a:pPr lvl="1"/>
            <a:r>
              <a:rPr lang="zh-CN" altLang="en-US" sz="2400" dirty="0">
                <a:solidFill>
                  <a:srgbClr val="333399"/>
                </a:solidFill>
                <a:latin typeface="宋体" panose="02010600030101010101" pitchFamily="2" charset="-122"/>
                <a:ea typeface="宋体" panose="02010600030101010101" pitchFamily="2" charset="-122"/>
              </a:rPr>
              <a:t>兆比每秒，即 </a:t>
            </a:r>
            <a:r>
              <a:rPr lang="en-US" altLang="zh-CN" sz="2400" dirty="0">
                <a:solidFill>
                  <a:srgbClr val="333399"/>
                </a:solidFill>
                <a:latin typeface="宋体" panose="02010600030101010101" pitchFamily="2" charset="-122"/>
                <a:ea typeface="宋体" panose="02010600030101010101" pitchFamily="2" charset="-122"/>
              </a:rPr>
              <a:t>Mb/s</a:t>
            </a:r>
            <a:r>
              <a:rPr lang="zh-CN" altLang="en-US" sz="2400" dirty="0">
                <a:solidFill>
                  <a:srgbClr val="333399"/>
                </a:solidFill>
                <a:latin typeface="宋体" panose="02010600030101010101" pitchFamily="2" charset="-122"/>
                <a:ea typeface="宋体" panose="02010600030101010101" pitchFamily="2" charset="-122"/>
              </a:rPr>
              <a:t>（</a:t>
            </a:r>
            <a:r>
              <a:rPr lang="en-US" altLang="zh-CN" sz="2400" dirty="0">
                <a:solidFill>
                  <a:srgbClr val="333399"/>
                </a:solidFill>
                <a:latin typeface="宋体" panose="02010600030101010101" pitchFamily="2" charset="-122"/>
                <a:ea typeface="宋体" panose="02010600030101010101" pitchFamily="2" charset="-122"/>
              </a:rPr>
              <a:t>10</a:t>
            </a:r>
            <a:r>
              <a:rPr lang="en-US" altLang="zh-CN" sz="2400" baseline="30000" dirty="0">
                <a:solidFill>
                  <a:srgbClr val="333399"/>
                </a:solidFill>
                <a:latin typeface="宋体" panose="02010600030101010101" pitchFamily="2" charset="-122"/>
                <a:ea typeface="宋体" panose="02010600030101010101" pitchFamily="2" charset="-122"/>
              </a:rPr>
              <a:t>6</a:t>
            </a:r>
            <a:r>
              <a:rPr lang="en-US" altLang="zh-CN" sz="2400" dirty="0">
                <a:solidFill>
                  <a:srgbClr val="333399"/>
                </a:solidFill>
                <a:latin typeface="宋体" panose="02010600030101010101" pitchFamily="2" charset="-122"/>
                <a:ea typeface="宋体" panose="02010600030101010101" pitchFamily="2" charset="-122"/>
              </a:rPr>
              <a:t> b/s</a:t>
            </a:r>
            <a:r>
              <a:rPr lang="zh-CN" altLang="en-US" sz="2400" dirty="0">
                <a:solidFill>
                  <a:srgbClr val="333399"/>
                </a:solidFill>
                <a:latin typeface="宋体" panose="02010600030101010101" pitchFamily="2" charset="-122"/>
                <a:ea typeface="宋体" panose="02010600030101010101" pitchFamily="2" charset="-122"/>
              </a:rPr>
              <a:t>）</a:t>
            </a:r>
          </a:p>
          <a:p>
            <a:pPr lvl="1"/>
            <a:r>
              <a:rPr lang="zh-CN" altLang="en-US" sz="2400" dirty="0">
                <a:solidFill>
                  <a:srgbClr val="333399"/>
                </a:solidFill>
                <a:latin typeface="宋体" panose="02010600030101010101" pitchFamily="2" charset="-122"/>
                <a:ea typeface="宋体" panose="02010600030101010101" pitchFamily="2" charset="-122"/>
              </a:rPr>
              <a:t>吉比每秒，即 </a:t>
            </a:r>
            <a:r>
              <a:rPr lang="en-US" altLang="zh-CN" sz="2400" dirty="0">
                <a:solidFill>
                  <a:srgbClr val="333399"/>
                </a:solidFill>
                <a:latin typeface="宋体" panose="02010600030101010101" pitchFamily="2" charset="-122"/>
                <a:ea typeface="宋体" panose="02010600030101010101" pitchFamily="2" charset="-122"/>
              </a:rPr>
              <a:t>Gb/s</a:t>
            </a:r>
            <a:r>
              <a:rPr lang="zh-CN" altLang="en-US" sz="2400" dirty="0">
                <a:solidFill>
                  <a:srgbClr val="333399"/>
                </a:solidFill>
                <a:latin typeface="宋体" panose="02010600030101010101" pitchFamily="2" charset="-122"/>
                <a:ea typeface="宋体" panose="02010600030101010101" pitchFamily="2" charset="-122"/>
              </a:rPr>
              <a:t>（</a:t>
            </a:r>
            <a:r>
              <a:rPr lang="en-US" altLang="zh-CN" sz="2400" dirty="0">
                <a:solidFill>
                  <a:srgbClr val="333399"/>
                </a:solidFill>
                <a:latin typeface="宋体" panose="02010600030101010101" pitchFamily="2" charset="-122"/>
                <a:ea typeface="宋体" panose="02010600030101010101" pitchFamily="2" charset="-122"/>
              </a:rPr>
              <a:t>10</a:t>
            </a:r>
            <a:r>
              <a:rPr lang="en-US" altLang="zh-CN" sz="2400" baseline="30000" dirty="0">
                <a:solidFill>
                  <a:srgbClr val="333399"/>
                </a:solidFill>
                <a:latin typeface="宋体" panose="02010600030101010101" pitchFamily="2" charset="-122"/>
                <a:ea typeface="宋体" panose="02010600030101010101" pitchFamily="2" charset="-122"/>
              </a:rPr>
              <a:t>9</a:t>
            </a:r>
            <a:r>
              <a:rPr lang="en-US" altLang="zh-CN" sz="2400" dirty="0">
                <a:solidFill>
                  <a:srgbClr val="333399"/>
                </a:solidFill>
                <a:latin typeface="宋体" panose="02010600030101010101" pitchFamily="2" charset="-122"/>
                <a:ea typeface="宋体" panose="02010600030101010101" pitchFamily="2" charset="-122"/>
              </a:rPr>
              <a:t> b/s</a:t>
            </a:r>
            <a:r>
              <a:rPr lang="zh-CN" altLang="en-US" sz="2400" dirty="0">
                <a:solidFill>
                  <a:srgbClr val="333399"/>
                </a:solidFill>
                <a:latin typeface="宋体" panose="02010600030101010101" pitchFamily="2" charset="-122"/>
                <a:ea typeface="宋体" panose="02010600030101010101" pitchFamily="2" charset="-122"/>
              </a:rPr>
              <a:t>）</a:t>
            </a:r>
          </a:p>
          <a:p>
            <a:pPr lvl="1"/>
            <a:r>
              <a:rPr lang="zh-CN" altLang="en-US" sz="2400" dirty="0">
                <a:solidFill>
                  <a:srgbClr val="333399"/>
                </a:solidFill>
                <a:latin typeface="宋体" panose="02010600030101010101" pitchFamily="2" charset="-122"/>
                <a:ea typeface="宋体" panose="02010600030101010101" pitchFamily="2" charset="-122"/>
              </a:rPr>
              <a:t>太比每秒，即 </a:t>
            </a:r>
            <a:r>
              <a:rPr lang="en-US" altLang="zh-CN" sz="2400" dirty="0">
                <a:solidFill>
                  <a:srgbClr val="333399"/>
                </a:solidFill>
                <a:latin typeface="宋体" panose="02010600030101010101" pitchFamily="2" charset="-122"/>
                <a:ea typeface="宋体" panose="02010600030101010101" pitchFamily="2" charset="-122"/>
              </a:rPr>
              <a:t>Tb/s</a:t>
            </a:r>
            <a:r>
              <a:rPr lang="zh-CN" altLang="en-US" sz="2400" dirty="0">
                <a:solidFill>
                  <a:srgbClr val="333399"/>
                </a:solidFill>
                <a:latin typeface="宋体" panose="02010600030101010101" pitchFamily="2" charset="-122"/>
                <a:ea typeface="宋体" panose="02010600030101010101" pitchFamily="2" charset="-122"/>
              </a:rPr>
              <a:t>（</a:t>
            </a:r>
            <a:r>
              <a:rPr lang="en-US" altLang="zh-CN" sz="2400" dirty="0">
                <a:solidFill>
                  <a:srgbClr val="333399"/>
                </a:solidFill>
                <a:latin typeface="宋体" panose="02010600030101010101" pitchFamily="2" charset="-122"/>
                <a:ea typeface="宋体" panose="02010600030101010101" pitchFamily="2" charset="-122"/>
              </a:rPr>
              <a:t>10</a:t>
            </a:r>
            <a:r>
              <a:rPr lang="en-US" altLang="zh-CN" sz="2400" baseline="30000" dirty="0">
                <a:solidFill>
                  <a:srgbClr val="333399"/>
                </a:solidFill>
                <a:latin typeface="宋体" panose="02010600030101010101" pitchFamily="2" charset="-122"/>
                <a:ea typeface="宋体" panose="02010600030101010101" pitchFamily="2" charset="-122"/>
              </a:rPr>
              <a:t>12</a:t>
            </a:r>
            <a:r>
              <a:rPr lang="en-US" altLang="zh-CN" sz="2400" dirty="0">
                <a:solidFill>
                  <a:srgbClr val="333399"/>
                </a:solidFill>
                <a:latin typeface="宋体" panose="02010600030101010101" pitchFamily="2" charset="-122"/>
                <a:ea typeface="宋体" panose="02010600030101010101" pitchFamily="2" charset="-122"/>
              </a:rPr>
              <a:t> b/s</a:t>
            </a:r>
            <a:r>
              <a:rPr lang="zh-CN" altLang="en-US" sz="2400" dirty="0">
                <a:solidFill>
                  <a:srgbClr val="333399"/>
                </a:solidFill>
                <a:latin typeface="宋体" panose="02010600030101010101" pitchFamily="2" charset="-122"/>
                <a:ea typeface="宋体" panose="02010600030101010101" pitchFamily="2" charset="-122"/>
              </a:rPr>
              <a:t>）</a:t>
            </a:r>
          </a:p>
        </p:txBody>
      </p:sp>
      <p:grpSp>
        <p:nvGrpSpPr>
          <p:cNvPr id="21" name="Group 332">
            <a:extLst>
              <a:ext uri="{FF2B5EF4-FFF2-40B4-BE49-F238E27FC236}">
                <a16:creationId xmlns:a16="http://schemas.microsoft.com/office/drawing/2014/main" id="{5410A673-4F3A-1003-F95D-970EAB5B4B73}"/>
              </a:ext>
            </a:extLst>
          </p:cNvPr>
          <p:cNvGrpSpPr/>
          <p:nvPr/>
        </p:nvGrpSpPr>
        <p:grpSpPr>
          <a:xfrm>
            <a:off x="1085359" y="3679946"/>
            <a:ext cx="259244" cy="259815"/>
            <a:chOff x="4643438" y="2786064"/>
            <a:chExt cx="288476" cy="288476"/>
          </a:xfrm>
        </p:grpSpPr>
        <p:sp>
          <p:nvSpPr>
            <p:cNvPr id="22" name="Oval 326">
              <a:extLst>
                <a:ext uri="{FF2B5EF4-FFF2-40B4-BE49-F238E27FC236}">
                  <a16:creationId xmlns:a16="http://schemas.microsoft.com/office/drawing/2014/main" id="{6EDECE53-8ACA-8340-5B85-DDD5CB76CE71}"/>
                </a:ext>
              </a:extLst>
            </p:cNvPr>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23" name="Freeform 26">
              <a:extLst>
                <a:ext uri="{FF2B5EF4-FFF2-40B4-BE49-F238E27FC236}">
                  <a16:creationId xmlns:a16="http://schemas.microsoft.com/office/drawing/2014/main" id="{8B5A9A25-EA0F-E2F1-7D25-930B855C9BC0}"/>
                </a:ext>
              </a:extLst>
            </p:cNvPr>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grpSp>
        <p:nvGrpSpPr>
          <p:cNvPr id="25" name="Group 332">
            <a:extLst>
              <a:ext uri="{FF2B5EF4-FFF2-40B4-BE49-F238E27FC236}">
                <a16:creationId xmlns:a16="http://schemas.microsoft.com/office/drawing/2014/main" id="{BF6CE1EE-0E66-95CA-2972-61E5B03CF179}"/>
              </a:ext>
            </a:extLst>
          </p:cNvPr>
          <p:cNvGrpSpPr/>
          <p:nvPr/>
        </p:nvGrpSpPr>
        <p:grpSpPr>
          <a:xfrm>
            <a:off x="1085022" y="4605357"/>
            <a:ext cx="259244" cy="259815"/>
            <a:chOff x="4643438" y="2786064"/>
            <a:chExt cx="288476" cy="288476"/>
          </a:xfrm>
        </p:grpSpPr>
        <p:sp>
          <p:nvSpPr>
            <p:cNvPr id="26" name="Oval 326">
              <a:extLst>
                <a:ext uri="{FF2B5EF4-FFF2-40B4-BE49-F238E27FC236}">
                  <a16:creationId xmlns:a16="http://schemas.microsoft.com/office/drawing/2014/main" id="{38556195-E3B5-98A8-23A2-C72B569A6F70}"/>
                </a:ext>
              </a:extLst>
            </p:cNvPr>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27" name="Freeform 26">
              <a:extLst>
                <a:ext uri="{FF2B5EF4-FFF2-40B4-BE49-F238E27FC236}">
                  <a16:creationId xmlns:a16="http://schemas.microsoft.com/office/drawing/2014/main" id="{5DF28389-CD11-F7B2-59B2-DF6D6FAF711F}"/>
                </a:ext>
              </a:extLst>
            </p:cNvPr>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spTree>
    <p:extLst>
      <p:ext uri="{BB962C8B-B14F-4D97-AF65-F5344CB8AC3E}">
        <p14:creationId xmlns:p14="http://schemas.microsoft.com/office/powerpoint/2010/main" val="70605020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838283" y="365203"/>
            <a:ext cx="5786452" cy="434253"/>
          </a:xfrm>
        </p:spPr>
        <p:txBody>
          <a:bodyPr/>
          <a:lstStyle/>
          <a:p>
            <a:r>
              <a:rPr lang="en-US" altLang="zh-CN" dirty="0"/>
              <a:t>1.1.4</a:t>
            </a:r>
            <a:r>
              <a:rPr lang="zh-CN" altLang="en-US" dirty="0"/>
              <a:t>网络的主要性能指标</a:t>
            </a:r>
            <a:r>
              <a:rPr lang="en-US" altLang="zh-CN" dirty="0"/>
              <a:t>——</a:t>
            </a:r>
            <a:r>
              <a:rPr lang="zh-CN" altLang="en-US" dirty="0"/>
              <a:t>带宽</a:t>
            </a:r>
          </a:p>
        </p:txBody>
      </p:sp>
      <p:grpSp>
        <p:nvGrpSpPr>
          <p:cNvPr id="4097" name="组合 3"/>
          <p:cNvGrpSpPr/>
          <p:nvPr/>
        </p:nvGrpSpPr>
        <p:grpSpPr>
          <a:xfrm>
            <a:off x="874395" y="179070"/>
            <a:ext cx="6696075" cy="933450"/>
            <a:chOff x="1076" y="1431"/>
            <a:chExt cx="10544" cy="1470"/>
          </a:xfrm>
        </p:grpSpPr>
        <p:cxnSp>
          <p:nvCxnSpPr>
            <p:cNvPr id="52" name="Line0"/>
            <p:cNvCxnSpPr/>
            <p:nvPr/>
          </p:nvCxnSpPr>
          <p:spPr>
            <a:xfrm flipV="1">
              <a:off x="1076" y="2565"/>
              <a:ext cx="9879" cy="5"/>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pic>
          <p:nvPicPr>
            <p:cNvPr id="4099" name="图片 34"/>
            <p:cNvPicPr>
              <a:picLocks noChangeAspect="1"/>
            </p:cNvPicPr>
            <p:nvPr/>
          </p:nvPicPr>
          <p:blipFill>
            <a:blip r:embed="rId2"/>
            <a:stretch>
              <a:fillRect/>
            </a:stretch>
          </p:blipFill>
          <p:spPr>
            <a:xfrm>
              <a:off x="10262" y="1431"/>
              <a:ext cx="1357" cy="1470"/>
            </a:xfrm>
            <a:prstGeom prst="rect">
              <a:avLst/>
            </a:prstGeom>
            <a:noFill/>
            <a:ln w="9525">
              <a:noFill/>
            </a:ln>
          </p:spPr>
        </p:pic>
      </p:grpSp>
      <p:sp>
        <p:nvSpPr>
          <p:cNvPr id="12" name="Rectangle 330">
            <a:extLst>
              <a:ext uri="{FF2B5EF4-FFF2-40B4-BE49-F238E27FC236}">
                <a16:creationId xmlns:a16="http://schemas.microsoft.com/office/drawing/2014/main" id="{B3375ED5-BC9D-56CC-E8F4-D698877A2476}"/>
              </a:ext>
            </a:extLst>
          </p:cNvPr>
          <p:cNvSpPr/>
          <p:nvPr/>
        </p:nvSpPr>
        <p:spPr>
          <a:xfrm>
            <a:off x="1566092" y="1732197"/>
            <a:ext cx="8799830" cy="461665"/>
          </a:xfrm>
          <a:prstGeom prst="rect">
            <a:avLst/>
          </a:prstGeom>
        </p:spPr>
        <p:txBody>
          <a:bodyPr wrap="square">
            <a:spAutoFit/>
          </a:bodyPr>
          <a:lstStyle/>
          <a:p>
            <a:pPr indent="609600"/>
            <a:r>
              <a:rPr lang="zh-CN" altLang="en-US" sz="2400" dirty="0"/>
              <a:t>在</a:t>
            </a:r>
            <a:r>
              <a:rPr lang="zh-CN" altLang="en-US" sz="2400" dirty="0">
                <a:solidFill>
                  <a:schemeClr val="hlink"/>
                </a:solidFill>
              </a:rPr>
              <a:t>时间轴上</a:t>
            </a:r>
            <a:r>
              <a:rPr lang="zh-CN" altLang="en-US" sz="2400" dirty="0"/>
              <a:t>信号的宽度随带宽的增大而变窄。</a:t>
            </a:r>
            <a:endParaRPr lang="zh-CN" altLang="zh-CN" sz="2400" kern="100" dirty="0">
              <a:effectLst/>
              <a:latin typeface="等线" panose="02010600030101010101" pitchFamily="2" charset="-122"/>
              <a:ea typeface="等线" panose="02010600030101010101" pitchFamily="2" charset="-122"/>
              <a:cs typeface="Times New Roman" panose="02020603050405020304" pitchFamily="18" charset="0"/>
            </a:endParaRPr>
          </a:p>
        </p:txBody>
      </p:sp>
      <p:grpSp>
        <p:nvGrpSpPr>
          <p:cNvPr id="13" name="Group 332">
            <a:extLst>
              <a:ext uri="{FF2B5EF4-FFF2-40B4-BE49-F238E27FC236}">
                <a16:creationId xmlns:a16="http://schemas.microsoft.com/office/drawing/2014/main" id="{AEB76F6E-FA57-A8A0-BB67-239CA38045CD}"/>
              </a:ext>
            </a:extLst>
          </p:cNvPr>
          <p:cNvGrpSpPr/>
          <p:nvPr/>
        </p:nvGrpSpPr>
        <p:grpSpPr>
          <a:xfrm>
            <a:off x="1085022" y="1792119"/>
            <a:ext cx="259244" cy="259815"/>
            <a:chOff x="4643438" y="2786064"/>
            <a:chExt cx="288476" cy="288476"/>
          </a:xfrm>
        </p:grpSpPr>
        <p:sp>
          <p:nvSpPr>
            <p:cNvPr id="14" name="Oval 326">
              <a:extLst>
                <a:ext uri="{FF2B5EF4-FFF2-40B4-BE49-F238E27FC236}">
                  <a16:creationId xmlns:a16="http://schemas.microsoft.com/office/drawing/2014/main" id="{F680FA25-98A9-76E6-A7F3-8E54DD31891F}"/>
                </a:ext>
              </a:extLst>
            </p:cNvPr>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15" name="Freeform 26">
              <a:extLst>
                <a:ext uri="{FF2B5EF4-FFF2-40B4-BE49-F238E27FC236}">
                  <a16:creationId xmlns:a16="http://schemas.microsoft.com/office/drawing/2014/main" id="{0FA6AB63-D329-5DF1-B72F-4F9C1F3CB0DA}"/>
                </a:ext>
              </a:extLst>
            </p:cNvPr>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pic>
        <p:nvPicPr>
          <p:cNvPr id="4" name="图片 3">
            <a:extLst>
              <a:ext uri="{FF2B5EF4-FFF2-40B4-BE49-F238E27FC236}">
                <a16:creationId xmlns:a16="http://schemas.microsoft.com/office/drawing/2014/main" id="{CB35077D-BBF0-BBF4-CFD4-EEB0FBBAB7DE}"/>
              </a:ext>
            </a:extLst>
          </p:cNvPr>
          <p:cNvPicPr>
            <a:picLocks noChangeAspect="1"/>
          </p:cNvPicPr>
          <p:nvPr/>
        </p:nvPicPr>
        <p:blipFill>
          <a:blip r:embed="rId3"/>
          <a:stretch>
            <a:fillRect/>
          </a:stretch>
        </p:blipFill>
        <p:spPr>
          <a:xfrm>
            <a:off x="693136" y="2446850"/>
            <a:ext cx="9672785" cy="3913920"/>
          </a:xfrm>
          <a:prstGeom prst="rect">
            <a:avLst/>
          </a:prstGeom>
        </p:spPr>
      </p:pic>
    </p:spTree>
    <p:extLst>
      <p:ext uri="{BB962C8B-B14F-4D97-AF65-F5344CB8AC3E}">
        <p14:creationId xmlns:p14="http://schemas.microsoft.com/office/powerpoint/2010/main" val="298667613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altLang="zh-CN" dirty="0"/>
              <a:t>1.1.4</a:t>
            </a:r>
            <a:r>
              <a:rPr lang="zh-CN" altLang="en-US" dirty="0"/>
              <a:t>网络的主要性能指标</a:t>
            </a:r>
          </a:p>
        </p:txBody>
      </p:sp>
      <p:sp>
        <p:nvSpPr>
          <p:cNvPr id="2" name="文本框 1"/>
          <p:cNvSpPr txBox="1"/>
          <p:nvPr/>
        </p:nvSpPr>
        <p:spPr>
          <a:xfrm>
            <a:off x="2153694" y="1728682"/>
            <a:ext cx="7885241" cy="499110"/>
          </a:xfrm>
          <a:prstGeom prst="rect">
            <a:avLst/>
          </a:prstGeom>
          <a:noFill/>
        </p:spPr>
        <p:txBody>
          <a:bodyPr wrap="square" tIns="42254" bIns="42254" rtlCol="0">
            <a:spAutoFit/>
          </a:bodyPr>
          <a:lstStyle/>
          <a:p>
            <a:pPr algn="ctr"/>
            <a:r>
              <a:rPr lang="zh-CN" altLang="en-US" sz="2700" b="1" dirty="0">
                <a:solidFill>
                  <a:schemeClr val="accent1"/>
                </a:solidFill>
                <a:latin typeface="微软雅黑" panose="020B0503020204020204" pitchFamily="34" charset="-122"/>
                <a:ea typeface="微软雅黑" panose="020B0503020204020204" pitchFamily="34" charset="-122"/>
              </a:rPr>
              <a:t>吞吐量</a:t>
            </a:r>
          </a:p>
        </p:txBody>
      </p:sp>
      <p:grpSp>
        <p:nvGrpSpPr>
          <p:cNvPr id="4097" name="组合 3"/>
          <p:cNvGrpSpPr/>
          <p:nvPr/>
        </p:nvGrpSpPr>
        <p:grpSpPr>
          <a:xfrm>
            <a:off x="874395" y="179070"/>
            <a:ext cx="6696075" cy="933450"/>
            <a:chOff x="1076" y="1431"/>
            <a:chExt cx="10544" cy="1470"/>
          </a:xfrm>
        </p:grpSpPr>
        <p:cxnSp>
          <p:nvCxnSpPr>
            <p:cNvPr id="52" name="Line0"/>
            <p:cNvCxnSpPr/>
            <p:nvPr/>
          </p:nvCxnSpPr>
          <p:spPr>
            <a:xfrm flipV="1">
              <a:off x="1076" y="2565"/>
              <a:ext cx="9879" cy="5"/>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pic>
          <p:nvPicPr>
            <p:cNvPr id="4099" name="图片 34"/>
            <p:cNvPicPr>
              <a:picLocks noChangeAspect="1"/>
            </p:cNvPicPr>
            <p:nvPr/>
          </p:nvPicPr>
          <p:blipFill>
            <a:blip r:embed="rId2"/>
            <a:stretch>
              <a:fillRect/>
            </a:stretch>
          </p:blipFill>
          <p:spPr>
            <a:xfrm>
              <a:off x="10262" y="1431"/>
              <a:ext cx="1357" cy="1470"/>
            </a:xfrm>
            <a:prstGeom prst="rect">
              <a:avLst/>
            </a:prstGeom>
            <a:noFill/>
            <a:ln w="9525">
              <a:noFill/>
            </a:ln>
          </p:spPr>
        </p:pic>
      </p:grpSp>
      <p:sp>
        <p:nvSpPr>
          <p:cNvPr id="12" name="Rectangle 330">
            <a:extLst>
              <a:ext uri="{FF2B5EF4-FFF2-40B4-BE49-F238E27FC236}">
                <a16:creationId xmlns:a16="http://schemas.microsoft.com/office/drawing/2014/main" id="{B3375ED5-BC9D-56CC-E8F4-D698877A2476}"/>
              </a:ext>
            </a:extLst>
          </p:cNvPr>
          <p:cNvSpPr/>
          <p:nvPr/>
        </p:nvSpPr>
        <p:spPr>
          <a:xfrm>
            <a:off x="1696720" y="2455545"/>
            <a:ext cx="8799830" cy="992579"/>
          </a:xfrm>
          <a:prstGeom prst="rect">
            <a:avLst/>
          </a:prstGeom>
        </p:spPr>
        <p:txBody>
          <a:bodyPr wrap="square">
            <a:spAutoFit/>
          </a:bodyPr>
          <a:lstStyle/>
          <a:p>
            <a:r>
              <a:rPr lang="zh-CN" altLang="en-US" sz="2400" dirty="0">
                <a:solidFill>
                  <a:srgbClr val="CC0000"/>
                </a:solidFill>
                <a:latin typeface="宋体" panose="02010600030101010101" pitchFamily="2" charset="-122"/>
                <a:ea typeface="宋体" panose="02010600030101010101" pitchFamily="2" charset="-122"/>
              </a:rPr>
              <a:t>吞吐量</a:t>
            </a:r>
            <a:r>
              <a:rPr lang="en-US" altLang="zh-CN" sz="2400" dirty="0">
                <a:latin typeface="宋体" panose="02010600030101010101" pitchFamily="2" charset="-122"/>
                <a:ea typeface="宋体" panose="02010600030101010101" pitchFamily="2" charset="-122"/>
              </a:rPr>
              <a:t>(throughput)</a:t>
            </a:r>
            <a:r>
              <a:rPr lang="zh-CN" altLang="en-US" sz="2400" dirty="0">
                <a:latin typeface="宋体" panose="02010600030101010101" pitchFamily="2" charset="-122"/>
                <a:ea typeface="宋体" panose="02010600030101010101" pitchFamily="2" charset="-122"/>
              </a:rPr>
              <a:t>表示在单位时间内通过某个网络（或信道、接口）的数据量。</a:t>
            </a:r>
          </a:p>
          <a:p>
            <a:pPr indent="609600"/>
            <a:endParaRPr lang="zh-CN" altLang="zh-CN" sz="1050" kern="100" dirty="0">
              <a:effectLst/>
              <a:latin typeface="等线" panose="02010600030101010101" pitchFamily="2" charset="-122"/>
              <a:ea typeface="等线" panose="02010600030101010101" pitchFamily="2" charset="-122"/>
              <a:cs typeface="Times New Roman" panose="02020603050405020304" pitchFamily="18" charset="0"/>
            </a:endParaRPr>
          </a:p>
        </p:txBody>
      </p:sp>
      <p:grpSp>
        <p:nvGrpSpPr>
          <p:cNvPr id="13" name="Group 332">
            <a:extLst>
              <a:ext uri="{FF2B5EF4-FFF2-40B4-BE49-F238E27FC236}">
                <a16:creationId xmlns:a16="http://schemas.microsoft.com/office/drawing/2014/main" id="{AEB76F6E-FA57-A8A0-BB67-239CA38045CD}"/>
              </a:ext>
            </a:extLst>
          </p:cNvPr>
          <p:cNvGrpSpPr/>
          <p:nvPr/>
        </p:nvGrpSpPr>
        <p:grpSpPr>
          <a:xfrm>
            <a:off x="1085022" y="2589975"/>
            <a:ext cx="259244" cy="259815"/>
            <a:chOff x="4643438" y="2786064"/>
            <a:chExt cx="288476" cy="288476"/>
          </a:xfrm>
        </p:grpSpPr>
        <p:sp>
          <p:nvSpPr>
            <p:cNvPr id="14" name="Oval 326">
              <a:extLst>
                <a:ext uri="{FF2B5EF4-FFF2-40B4-BE49-F238E27FC236}">
                  <a16:creationId xmlns:a16="http://schemas.microsoft.com/office/drawing/2014/main" id="{F680FA25-98A9-76E6-A7F3-8E54DD31891F}"/>
                </a:ext>
              </a:extLst>
            </p:cNvPr>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15" name="Freeform 26">
              <a:extLst>
                <a:ext uri="{FF2B5EF4-FFF2-40B4-BE49-F238E27FC236}">
                  <a16:creationId xmlns:a16="http://schemas.microsoft.com/office/drawing/2014/main" id="{0FA6AB63-D329-5DF1-B72F-4F9C1F3CB0DA}"/>
                </a:ext>
              </a:extLst>
            </p:cNvPr>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sp>
        <p:nvSpPr>
          <p:cNvPr id="16" name="Rectangle 330">
            <a:extLst>
              <a:ext uri="{FF2B5EF4-FFF2-40B4-BE49-F238E27FC236}">
                <a16:creationId xmlns:a16="http://schemas.microsoft.com/office/drawing/2014/main" id="{F4155159-6A1F-B918-AF4C-B97139C20B00}"/>
              </a:ext>
            </a:extLst>
          </p:cNvPr>
          <p:cNvSpPr/>
          <p:nvPr/>
        </p:nvSpPr>
        <p:spPr>
          <a:xfrm>
            <a:off x="1696720" y="3360432"/>
            <a:ext cx="8799830" cy="1200329"/>
          </a:xfrm>
          <a:prstGeom prst="rect">
            <a:avLst/>
          </a:prstGeom>
        </p:spPr>
        <p:txBody>
          <a:bodyPr wrap="square">
            <a:spAutoFit/>
          </a:bodyPr>
          <a:lstStyle/>
          <a:p>
            <a:r>
              <a:rPr lang="zh-CN" altLang="en-US" sz="2400" dirty="0">
                <a:latin typeface="宋体" panose="02010600030101010101" pitchFamily="2" charset="-122"/>
                <a:ea typeface="宋体" panose="02010600030101010101" pitchFamily="2" charset="-122"/>
              </a:rPr>
              <a:t>吞吐量更经常地用于对现实世界中的网络的一种测量，以便知道实际上到底有多少数据量能够通过网络。</a:t>
            </a:r>
          </a:p>
          <a:p>
            <a:endParaRPr lang="zh-CN" altLang="en-US" sz="2400" dirty="0">
              <a:latin typeface="宋体" panose="02010600030101010101" pitchFamily="2" charset="-122"/>
              <a:ea typeface="宋体" panose="02010600030101010101" pitchFamily="2" charset="-122"/>
            </a:endParaRPr>
          </a:p>
        </p:txBody>
      </p:sp>
      <p:sp>
        <p:nvSpPr>
          <p:cNvPr id="17" name="Rectangle 330">
            <a:extLst>
              <a:ext uri="{FF2B5EF4-FFF2-40B4-BE49-F238E27FC236}">
                <a16:creationId xmlns:a16="http://schemas.microsoft.com/office/drawing/2014/main" id="{C36F790C-6B88-A451-25E2-CC52053326BF}"/>
              </a:ext>
            </a:extLst>
          </p:cNvPr>
          <p:cNvSpPr/>
          <p:nvPr/>
        </p:nvSpPr>
        <p:spPr>
          <a:xfrm>
            <a:off x="1622217" y="4451612"/>
            <a:ext cx="8799830" cy="461665"/>
          </a:xfrm>
          <a:prstGeom prst="rect">
            <a:avLst/>
          </a:prstGeom>
        </p:spPr>
        <p:txBody>
          <a:bodyPr wrap="square">
            <a:spAutoFit/>
          </a:bodyPr>
          <a:lstStyle/>
          <a:p>
            <a:r>
              <a:rPr lang="zh-CN" altLang="en-US" sz="2400" dirty="0">
                <a:latin typeface="宋体" panose="02010600030101010101" pitchFamily="2" charset="-122"/>
                <a:ea typeface="宋体" panose="02010600030101010101" pitchFamily="2" charset="-122"/>
              </a:rPr>
              <a:t>吞吐量受网络的带宽或网络的额定速率的限制。</a:t>
            </a:r>
            <a:endParaRPr lang="zh-CN" altLang="en-US" sz="2400" dirty="0">
              <a:solidFill>
                <a:srgbClr val="333399"/>
              </a:solidFill>
              <a:latin typeface="宋体" panose="02010600030101010101" pitchFamily="2" charset="-122"/>
              <a:ea typeface="宋体" panose="02010600030101010101" pitchFamily="2" charset="-122"/>
            </a:endParaRPr>
          </a:p>
        </p:txBody>
      </p:sp>
      <p:grpSp>
        <p:nvGrpSpPr>
          <p:cNvPr id="21" name="Group 332">
            <a:extLst>
              <a:ext uri="{FF2B5EF4-FFF2-40B4-BE49-F238E27FC236}">
                <a16:creationId xmlns:a16="http://schemas.microsoft.com/office/drawing/2014/main" id="{5410A673-4F3A-1003-F95D-970EAB5B4B73}"/>
              </a:ext>
            </a:extLst>
          </p:cNvPr>
          <p:cNvGrpSpPr/>
          <p:nvPr/>
        </p:nvGrpSpPr>
        <p:grpSpPr>
          <a:xfrm>
            <a:off x="1085359" y="3679946"/>
            <a:ext cx="259244" cy="259815"/>
            <a:chOff x="4643438" y="2786064"/>
            <a:chExt cx="288476" cy="288476"/>
          </a:xfrm>
        </p:grpSpPr>
        <p:sp>
          <p:nvSpPr>
            <p:cNvPr id="22" name="Oval 326">
              <a:extLst>
                <a:ext uri="{FF2B5EF4-FFF2-40B4-BE49-F238E27FC236}">
                  <a16:creationId xmlns:a16="http://schemas.microsoft.com/office/drawing/2014/main" id="{6EDECE53-8ACA-8340-5B85-DDD5CB76CE71}"/>
                </a:ext>
              </a:extLst>
            </p:cNvPr>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23" name="Freeform 26">
              <a:extLst>
                <a:ext uri="{FF2B5EF4-FFF2-40B4-BE49-F238E27FC236}">
                  <a16:creationId xmlns:a16="http://schemas.microsoft.com/office/drawing/2014/main" id="{8B5A9A25-EA0F-E2F1-7D25-930B855C9BC0}"/>
                </a:ext>
              </a:extLst>
            </p:cNvPr>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grpSp>
        <p:nvGrpSpPr>
          <p:cNvPr id="25" name="Group 332">
            <a:extLst>
              <a:ext uri="{FF2B5EF4-FFF2-40B4-BE49-F238E27FC236}">
                <a16:creationId xmlns:a16="http://schemas.microsoft.com/office/drawing/2014/main" id="{BF6CE1EE-0E66-95CA-2972-61E5B03CF179}"/>
              </a:ext>
            </a:extLst>
          </p:cNvPr>
          <p:cNvGrpSpPr/>
          <p:nvPr/>
        </p:nvGrpSpPr>
        <p:grpSpPr>
          <a:xfrm>
            <a:off x="1085022" y="4605357"/>
            <a:ext cx="259244" cy="259815"/>
            <a:chOff x="4643438" y="2786064"/>
            <a:chExt cx="288476" cy="288476"/>
          </a:xfrm>
        </p:grpSpPr>
        <p:sp>
          <p:nvSpPr>
            <p:cNvPr id="26" name="Oval 326">
              <a:extLst>
                <a:ext uri="{FF2B5EF4-FFF2-40B4-BE49-F238E27FC236}">
                  <a16:creationId xmlns:a16="http://schemas.microsoft.com/office/drawing/2014/main" id="{38556195-E3B5-98A8-23A2-C72B569A6F70}"/>
                </a:ext>
              </a:extLst>
            </p:cNvPr>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27" name="Freeform 26">
              <a:extLst>
                <a:ext uri="{FF2B5EF4-FFF2-40B4-BE49-F238E27FC236}">
                  <a16:creationId xmlns:a16="http://schemas.microsoft.com/office/drawing/2014/main" id="{5DF28389-CD11-F7B2-59B2-DF6D6FAF711F}"/>
                </a:ext>
              </a:extLst>
            </p:cNvPr>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spTree>
    <p:extLst>
      <p:ext uri="{BB962C8B-B14F-4D97-AF65-F5344CB8AC3E}">
        <p14:creationId xmlns:p14="http://schemas.microsoft.com/office/powerpoint/2010/main" val="126933353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altLang="zh-CN" dirty="0"/>
              <a:t>1.1.4</a:t>
            </a:r>
            <a:r>
              <a:rPr lang="zh-CN" altLang="en-US" dirty="0"/>
              <a:t>网络的主要性能指标</a:t>
            </a:r>
          </a:p>
        </p:txBody>
      </p:sp>
      <p:sp>
        <p:nvSpPr>
          <p:cNvPr id="2" name="文本框 1"/>
          <p:cNvSpPr txBox="1"/>
          <p:nvPr/>
        </p:nvSpPr>
        <p:spPr>
          <a:xfrm>
            <a:off x="2153694" y="1728682"/>
            <a:ext cx="7885241" cy="499110"/>
          </a:xfrm>
          <a:prstGeom prst="rect">
            <a:avLst/>
          </a:prstGeom>
          <a:noFill/>
        </p:spPr>
        <p:txBody>
          <a:bodyPr wrap="square" tIns="42254" bIns="42254" rtlCol="0">
            <a:spAutoFit/>
          </a:bodyPr>
          <a:lstStyle/>
          <a:p>
            <a:pPr algn="ctr"/>
            <a:r>
              <a:rPr lang="zh-CN" altLang="en-US" sz="2700" b="1" dirty="0">
                <a:solidFill>
                  <a:schemeClr val="accent1"/>
                </a:solidFill>
                <a:latin typeface="微软雅黑" panose="020B0503020204020204" pitchFamily="34" charset="-122"/>
                <a:ea typeface="微软雅黑" panose="020B0503020204020204" pitchFamily="34" charset="-122"/>
              </a:rPr>
              <a:t>时延</a:t>
            </a:r>
          </a:p>
        </p:txBody>
      </p:sp>
      <p:grpSp>
        <p:nvGrpSpPr>
          <p:cNvPr id="4097" name="组合 3"/>
          <p:cNvGrpSpPr/>
          <p:nvPr/>
        </p:nvGrpSpPr>
        <p:grpSpPr>
          <a:xfrm>
            <a:off x="874395" y="179070"/>
            <a:ext cx="6696075" cy="933450"/>
            <a:chOff x="1076" y="1431"/>
            <a:chExt cx="10544" cy="1470"/>
          </a:xfrm>
        </p:grpSpPr>
        <p:cxnSp>
          <p:nvCxnSpPr>
            <p:cNvPr id="52" name="Line0"/>
            <p:cNvCxnSpPr/>
            <p:nvPr/>
          </p:nvCxnSpPr>
          <p:spPr>
            <a:xfrm flipV="1">
              <a:off x="1076" y="2565"/>
              <a:ext cx="9879" cy="5"/>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pic>
          <p:nvPicPr>
            <p:cNvPr id="4099" name="图片 34"/>
            <p:cNvPicPr>
              <a:picLocks noChangeAspect="1"/>
            </p:cNvPicPr>
            <p:nvPr/>
          </p:nvPicPr>
          <p:blipFill>
            <a:blip r:embed="rId2"/>
            <a:stretch>
              <a:fillRect/>
            </a:stretch>
          </p:blipFill>
          <p:spPr>
            <a:xfrm>
              <a:off x="10262" y="1431"/>
              <a:ext cx="1357" cy="1470"/>
            </a:xfrm>
            <a:prstGeom prst="rect">
              <a:avLst/>
            </a:prstGeom>
            <a:noFill/>
            <a:ln w="9525">
              <a:noFill/>
            </a:ln>
          </p:spPr>
        </p:pic>
      </p:grpSp>
      <p:sp>
        <p:nvSpPr>
          <p:cNvPr id="12" name="Rectangle 330">
            <a:extLst>
              <a:ext uri="{FF2B5EF4-FFF2-40B4-BE49-F238E27FC236}">
                <a16:creationId xmlns:a16="http://schemas.microsoft.com/office/drawing/2014/main" id="{B3375ED5-BC9D-56CC-E8F4-D698877A2476}"/>
              </a:ext>
            </a:extLst>
          </p:cNvPr>
          <p:cNvSpPr/>
          <p:nvPr/>
        </p:nvSpPr>
        <p:spPr>
          <a:xfrm>
            <a:off x="1696720" y="2455545"/>
            <a:ext cx="8799830" cy="992579"/>
          </a:xfrm>
          <a:prstGeom prst="rect">
            <a:avLst/>
          </a:prstGeom>
        </p:spPr>
        <p:txBody>
          <a:bodyPr wrap="square">
            <a:spAutoFit/>
          </a:bodyPr>
          <a:lstStyle/>
          <a:p>
            <a:r>
              <a:rPr lang="zh-CN" altLang="en-US" sz="2400" dirty="0">
                <a:solidFill>
                  <a:schemeClr val="hlink"/>
                </a:solidFill>
                <a:latin typeface="宋体" panose="02010600030101010101" pitchFamily="2" charset="-122"/>
                <a:ea typeface="宋体" panose="02010600030101010101" pitchFamily="2" charset="-122"/>
              </a:rPr>
              <a:t>发送时延</a:t>
            </a:r>
            <a:r>
              <a:rPr lang="zh-CN" altLang="en-US" sz="2400" dirty="0">
                <a:latin typeface="宋体" panose="02010600030101010101" pitchFamily="2" charset="-122"/>
                <a:ea typeface="宋体" panose="02010600030101010101" pitchFamily="2" charset="-122"/>
              </a:rPr>
              <a:t>    发送数据时，数据帧从结点进入到传输媒体所需要的时间。</a:t>
            </a:r>
          </a:p>
          <a:p>
            <a:pPr indent="609600"/>
            <a:endParaRPr lang="zh-CN" altLang="zh-CN" sz="1050" kern="100" dirty="0">
              <a:effectLst/>
              <a:latin typeface="等线" panose="02010600030101010101" pitchFamily="2" charset="-122"/>
              <a:ea typeface="等线" panose="02010600030101010101" pitchFamily="2" charset="-122"/>
              <a:cs typeface="Times New Roman" panose="02020603050405020304" pitchFamily="18" charset="0"/>
            </a:endParaRPr>
          </a:p>
        </p:txBody>
      </p:sp>
      <p:grpSp>
        <p:nvGrpSpPr>
          <p:cNvPr id="13" name="Group 332">
            <a:extLst>
              <a:ext uri="{FF2B5EF4-FFF2-40B4-BE49-F238E27FC236}">
                <a16:creationId xmlns:a16="http://schemas.microsoft.com/office/drawing/2014/main" id="{AEB76F6E-FA57-A8A0-BB67-239CA38045CD}"/>
              </a:ext>
            </a:extLst>
          </p:cNvPr>
          <p:cNvGrpSpPr/>
          <p:nvPr/>
        </p:nvGrpSpPr>
        <p:grpSpPr>
          <a:xfrm>
            <a:off x="1085022" y="2589975"/>
            <a:ext cx="259244" cy="259815"/>
            <a:chOff x="4643438" y="2786064"/>
            <a:chExt cx="288476" cy="288476"/>
          </a:xfrm>
        </p:grpSpPr>
        <p:sp>
          <p:nvSpPr>
            <p:cNvPr id="14" name="Oval 326">
              <a:extLst>
                <a:ext uri="{FF2B5EF4-FFF2-40B4-BE49-F238E27FC236}">
                  <a16:creationId xmlns:a16="http://schemas.microsoft.com/office/drawing/2014/main" id="{F680FA25-98A9-76E6-A7F3-8E54DD31891F}"/>
                </a:ext>
              </a:extLst>
            </p:cNvPr>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15" name="Freeform 26">
              <a:extLst>
                <a:ext uri="{FF2B5EF4-FFF2-40B4-BE49-F238E27FC236}">
                  <a16:creationId xmlns:a16="http://schemas.microsoft.com/office/drawing/2014/main" id="{0FA6AB63-D329-5DF1-B72F-4F9C1F3CB0DA}"/>
                </a:ext>
              </a:extLst>
            </p:cNvPr>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sp>
        <p:nvSpPr>
          <p:cNvPr id="16" name="Rectangle 330">
            <a:extLst>
              <a:ext uri="{FF2B5EF4-FFF2-40B4-BE49-F238E27FC236}">
                <a16:creationId xmlns:a16="http://schemas.microsoft.com/office/drawing/2014/main" id="{F4155159-6A1F-B918-AF4C-B97139C20B00}"/>
              </a:ext>
            </a:extLst>
          </p:cNvPr>
          <p:cNvSpPr/>
          <p:nvPr/>
        </p:nvSpPr>
        <p:spPr>
          <a:xfrm>
            <a:off x="1696720" y="3360432"/>
            <a:ext cx="8799830" cy="1200329"/>
          </a:xfrm>
          <a:prstGeom prst="rect">
            <a:avLst/>
          </a:prstGeom>
        </p:spPr>
        <p:txBody>
          <a:bodyPr wrap="square">
            <a:spAutoFit/>
          </a:bodyPr>
          <a:lstStyle/>
          <a:p>
            <a:r>
              <a:rPr lang="zh-CN" altLang="en-US" sz="2400" dirty="0">
                <a:latin typeface="宋体" panose="02010600030101010101" pitchFamily="2" charset="-122"/>
                <a:ea typeface="宋体" panose="02010600030101010101" pitchFamily="2" charset="-122"/>
              </a:rPr>
              <a:t>也就是从发送数据帧的第一个比特算起，到该帧的最后一个比特发送完毕所需的时间。 </a:t>
            </a:r>
          </a:p>
          <a:p>
            <a:endParaRPr lang="zh-CN" altLang="en-US" sz="2400" dirty="0">
              <a:latin typeface="宋体" panose="02010600030101010101" pitchFamily="2" charset="-122"/>
              <a:ea typeface="宋体" panose="02010600030101010101" pitchFamily="2" charset="-122"/>
            </a:endParaRPr>
          </a:p>
        </p:txBody>
      </p:sp>
      <p:grpSp>
        <p:nvGrpSpPr>
          <p:cNvPr id="21" name="Group 332">
            <a:extLst>
              <a:ext uri="{FF2B5EF4-FFF2-40B4-BE49-F238E27FC236}">
                <a16:creationId xmlns:a16="http://schemas.microsoft.com/office/drawing/2014/main" id="{5410A673-4F3A-1003-F95D-970EAB5B4B73}"/>
              </a:ext>
            </a:extLst>
          </p:cNvPr>
          <p:cNvGrpSpPr/>
          <p:nvPr/>
        </p:nvGrpSpPr>
        <p:grpSpPr>
          <a:xfrm>
            <a:off x="1085359" y="3679946"/>
            <a:ext cx="259244" cy="259815"/>
            <a:chOff x="4643438" y="2786064"/>
            <a:chExt cx="288476" cy="288476"/>
          </a:xfrm>
        </p:grpSpPr>
        <p:sp>
          <p:nvSpPr>
            <p:cNvPr id="22" name="Oval 326">
              <a:extLst>
                <a:ext uri="{FF2B5EF4-FFF2-40B4-BE49-F238E27FC236}">
                  <a16:creationId xmlns:a16="http://schemas.microsoft.com/office/drawing/2014/main" id="{6EDECE53-8ACA-8340-5B85-DDD5CB76CE71}"/>
                </a:ext>
              </a:extLst>
            </p:cNvPr>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23" name="Freeform 26">
              <a:extLst>
                <a:ext uri="{FF2B5EF4-FFF2-40B4-BE49-F238E27FC236}">
                  <a16:creationId xmlns:a16="http://schemas.microsoft.com/office/drawing/2014/main" id="{8B5A9A25-EA0F-E2F1-7D25-930B855C9BC0}"/>
                </a:ext>
              </a:extLst>
            </p:cNvPr>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pic>
        <p:nvPicPr>
          <p:cNvPr id="4" name="图片 3">
            <a:extLst>
              <a:ext uri="{FF2B5EF4-FFF2-40B4-BE49-F238E27FC236}">
                <a16:creationId xmlns:a16="http://schemas.microsoft.com/office/drawing/2014/main" id="{92F15E1F-41B4-03D1-7736-3BDB91AD22C3}"/>
              </a:ext>
            </a:extLst>
          </p:cNvPr>
          <p:cNvPicPr>
            <a:picLocks noChangeAspect="1"/>
          </p:cNvPicPr>
          <p:nvPr/>
        </p:nvPicPr>
        <p:blipFill>
          <a:blip r:embed="rId3"/>
          <a:stretch>
            <a:fillRect/>
          </a:stretch>
        </p:blipFill>
        <p:spPr>
          <a:xfrm>
            <a:off x="3388883" y="4464057"/>
            <a:ext cx="6020274" cy="1494783"/>
          </a:xfrm>
          <a:prstGeom prst="rect">
            <a:avLst/>
          </a:prstGeom>
        </p:spPr>
      </p:pic>
    </p:spTree>
    <p:extLst>
      <p:ext uri="{BB962C8B-B14F-4D97-AF65-F5344CB8AC3E}">
        <p14:creationId xmlns:p14="http://schemas.microsoft.com/office/powerpoint/2010/main" val="171472816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1085023" y="356048"/>
            <a:ext cx="5791638" cy="434253"/>
          </a:xfrm>
        </p:spPr>
        <p:txBody>
          <a:bodyPr/>
          <a:lstStyle/>
          <a:p>
            <a:r>
              <a:rPr lang="en-US" altLang="zh-CN" dirty="0"/>
              <a:t>1.1.4</a:t>
            </a:r>
            <a:r>
              <a:rPr lang="zh-CN" altLang="en-US" dirty="0"/>
              <a:t>网络的主要性能指标</a:t>
            </a:r>
            <a:r>
              <a:rPr lang="en-US" altLang="zh-CN" dirty="0"/>
              <a:t>——</a:t>
            </a:r>
            <a:r>
              <a:rPr lang="zh-CN" altLang="en-US" dirty="0"/>
              <a:t>时延</a:t>
            </a:r>
          </a:p>
        </p:txBody>
      </p:sp>
      <p:grpSp>
        <p:nvGrpSpPr>
          <p:cNvPr id="4097" name="组合 3"/>
          <p:cNvGrpSpPr/>
          <p:nvPr/>
        </p:nvGrpSpPr>
        <p:grpSpPr>
          <a:xfrm>
            <a:off x="874395" y="179070"/>
            <a:ext cx="6696075" cy="933450"/>
            <a:chOff x="1076" y="1431"/>
            <a:chExt cx="10544" cy="1470"/>
          </a:xfrm>
        </p:grpSpPr>
        <p:cxnSp>
          <p:nvCxnSpPr>
            <p:cNvPr id="52" name="Line0"/>
            <p:cNvCxnSpPr/>
            <p:nvPr/>
          </p:nvCxnSpPr>
          <p:spPr>
            <a:xfrm flipV="1">
              <a:off x="1076" y="2565"/>
              <a:ext cx="9879" cy="5"/>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pic>
          <p:nvPicPr>
            <p:cNvPr id="4099" name="图片 34"/>
            <p:cNvPicPr>
              <a:picLocks noChangeAspect="1"/>
            </p:cNvPicPr>
            <p:nvPr/>
          </p:nvPicPr>
          <p:blipFill>
            <a:blip r:embed="rId2"/>
            <a:stretch>
              <a:fillRect/>
            </a:stretch>
          </p:blipFill>
          <p:spPr>
            <a:xfrm>
              <a:off x="10262" y="1431"/>
              <a:ext cx="1357" cy="1470"/>
            </a:xfrm>
            <a:prstGeom prst="rect">
              <a:avLst/>
            </a:prstGeom>
            <a:noFill/>
            <a:ln w="9525">
              <a:noFill/>
            </a:ln>
          </p:spPr>
        </p:pic>
      </p:grpSp>
      <p:sp>
        <p:nvSpPr>
          <p:cNvPr id="12" name="Rectangle 330">
            <a:extLst>
              <a:ext uri="{FF2B5EF4-FFF2-40B4-BE49-F238E27FC236}">
                <a16:creationId xmlns:a16="http://schemas.microsoft.com/office/drawing/2014/main" id="{B3375ED5-BC9D-56CC-E8F4-D698877A2476}"/>
              </a:ext>
            </a:extLst>
          </p:cNvPr>
          <p:cNvSpPr/>
          <p:nvPr/>
        </p:nvSpPr>
        <p:spPr>
          <a:xfrm>
            <a:off x="1696720" y="2455545"/>
            <a:ext cx="8799830" cy="623248"/>
          </a:xfrm>
          <a:prstGeom prst="rect">
            <a:avLst/>
          </a:prstGeom>
        </p:spPr>
        <p:txBody>
          <a:bodyPr wrap="square">
            <a:spAutoFit/>
          </a:bodyPr>
          <a:lstStyle/>
          <a:p>
            <a:r>
              <a:rPr lang="zh-CN" altLang="en-US" sz="2400" dirty="0">
                <a:solidFill>
                  <a:schemeClr val="hlink"/>
                </a:solidFill>
                <a:latin typeface="宋体" panose="02010600030101010101" pitchFamily="2" charset="-122"/>
                <a:ea typeface="宋体" panose="02010600030101010101" pitchFamily="2" charset="-122"/>
              </a:rPr>
              <a:t>传播时延    </a:t>
            </a:r>
            <a:r>
              <a:rPr lang="zh-CN" altLang="en-US" sz="2400" dirty="0">
                <a:latin typeface="宋体" panose="02010600030101010101" pitchFamily="2" charset="-122"/>
                <a:ea typeface="宋体" panose="02010600030101010101" pitchFamily="2" charset="-122"/>
              </a:rPr>
              <a:t>电磁波在信道中需要传播一定的距离而花费的时间。 </a:t>
            </a:r>
          </a:p>
          <a:p>
            <a:pPr indent="609600"/>
            <a:endParaRPr lang="zh-CN" altLang="zh-CN" sz="1050" kern="100" dirty="0">
              <a:effectLst/>
              <a:latin typeface="等线" panose="02010600030101010101" pitchFamily="2" charset="-122"/>
              <a:ea typeface="等线" panose="02010600030101010101" pitchFamily="2" charset="-122"/>
              <a:cs typeface="Times New Roman" panose="02020603050405020304" pitchFamily="18" charset="0"/>
            </a:endParaRPr>
          </a:p>
        </p:txBody>
      </p:sp>
      <p:grpSp>
        <p:nvGrpSpPr>
          <p:cNvPr id="13" name="Group 332">
            <a:extLst>
              <a:ext uri="{FF2B5EF4-FFF2-40B4-BE49-F238E27FC236}">
                <a16:creationId xmlns:a16="http://schemas.microsoft.com/office/drawing/2014/main" id="{AEB76F6E-FA57-A8A0-BB67-239CA38045CD}"/>
              </a:ext>
            </a:extLst>
          </p:cNvPr>
          <p:cNvGrpSpPr/>
          <p:nvPr/>
        </p:nvGrpSpPr>
        <p:grpSpPr>
          <a:xfrm>
            <a:off x="1085022" y="2589975"/>
            <a:ext cx="259244" cy="259815"/>
            <a:chOff x="4643438" y="2786064"/>
            <a:chExt cx="288476" cy="288476"/>
          </a:xfrm>
        </p:grpSpPr>
        <p:sp>
          <p:nvSpPr>
            <p:cNvPr id="14" name="Oval 326">
              <a:extLst>
                <a:ext uri="{FF2B5EF4-FFF2-40B4-BE49-F238E27FC236}">
                  <a16:creationId xmlns:a16="http://schemas.microsoft.com/office/drawing/2014/main" id="{F680FA25-98A9-76E6-A7F3-8E54DD31891F}"/>
                </a:ext>
              </a:extLst>
            </p:cNvPr>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15" name="Freeform 26">
              <a:extLst>
                <a:ext uri="{FF2B5EF4-FFF2-40B4-BE49-F238E27FC236}">
                  <a16:creationId xmlns:a16="http://schemas.microsoft.com/office/drawing/2014/main" id="{0FA6AB63-D329-5DF1-B72F-4F9C1F3CB0DA}"/>
                </a:ext>
              </a:extLst>
            </p:cNvPr>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sp>
        <p:nvSpPr>
          <p:cNvPr id="16" name="Rectangle 330">
            <a:extLst>
              <a:ext uri="{FF2B5EF4-FFF2-40B4-BE49-F238E27FC236}">
                <a16:creationId xmlns:a16="http://schemas.microsoft.com/office/drawing/2014/main" id="{F4155159-6A1F-B918-AF4C-B97139C20B00}"/>
              </a:ext>
            </a:extLst>
          </p:cNvPr>
          <p:cNvSpPr/>
          <p:nvPr/>
        </p:nvSpPr>
        <p:spPr>
          <a:xfrm>
            <a:off x="1696720" y="3360432"/>
            <a:ext cx="8799830" cy="830997"/>
          </a:xfrm>
          <a:prstGeom prst="rect">
            <a:avLst/>
          </a:prstGeom>
        </p:spPr>
        <p:txBody>
          <a:bodyPr wrap="square">
            <a:spAutoFit/>
          </a:bodyPr>
          <a:lstStyle/>
          <a:p>
            <a:r>
              <a:rPr lang="zh-CN" altLang="en-US" sz="2400" dirty="0">
                <a:latin typeface="宋体" panose="02010600030101010101" pitchFamily="2" charset="-122"/>
                <a:ea typeface="宋体" panose="02010600030101010101" pitchFamily="2" charset="-122"/>
              </a:rPr>
              <a:t>信号发送速率和信号在信道上的</a:t>
            </a:r>
            <a:r>
              <a:rPr lang="zh-CN" altLang="en-US" sz="2400" dirty="0">
                <a:solidFill>
                  <a:schemeClr val="hlink"/>
                </a:solidFill>
                <a:latin typeface="宋体" panose="02010600030101010101" pitchFamily="2" charset="-122"/>
                <a:ea typeface="宋体" panose="02010600030101010101" pitchFamily="2" charset="-122"/>
              </a:rPr>
              <a:t>传播速率</a:t>
            </a:r>
            <a:r>
              <a:rPr lang="zh-CN" altLang="en-US" sz="2400" dirty="0">
                <a:latin typeface="宋体" panose="02010600030101010101" pitchFamily="2" charset="-122"/>
                <a:ea typeface="宋体" panose="02010600030101010101" pitchFamily="2" charset="-122"/>
              </a:rPr>
              <a:t>是完全不同的概念。 </a:t>
            </a:r>
          </a:p>
          <a:p>
            <a:endParaRPr lang="zh-CN" altLang="en-US" sz="2400" dirty="0">
              <a:latin typeface="宋体" panose="02010600030101010101" pitchFamily="2" charset="-122"/>
              <a:ea typeface="宋体" panose="02010600030101010101" pitchFamily="2" charset="-122"/>
            </a:endParaRPr>
          </a:p>
        </p:txBody>
      </p:sp>
      <p:grpSp>
        <p:nvGrpSpPr>
          <p:cNvPr id="21" name="Group 332">
            <a:extLst>
              <a:ext uri="{FF2B5EF4-FFF2-40B4-BE49-F238E27FC236}">
                <a16:creationId xmlns:a16="http://schemas.microsoft.com/office/drawing/2014/main" id="{5410A673-4F3A-1003-F95D-970EAB5B4B73}"/>
              </a:ext>
            </a:extLst>
          </p:cNvPr>
          <p:cNvGrpSpPr/>
          <p:nvPr/>
        </p:nvGrpSpPr>
        <p:grpSpPr>
          <a:xfrm>
            <a:off x="1085359" y="3679946"/>
            <a:ext cx="259244" cy="259815"/>
            <a:chOff x="4643438" y="2786064"/>
            <a:chExt cx="288476" cy="288476"/>
          </a:xfrm>
        </p:grpSpPr>
        <p:sp>
          <p:nvSpPr>
            <p:cNvPr id="22" name="Oval 326">
              <a:extLst>
                <a:ext uri="{FF2B5EF4-FFF2-40B4-BE49-F238E27FC236}">
                  <a16:creationId xmlns:a16="http://schemas.microsoft.com/office/drawing/2014/main" id="{6EDECE53-8ACA-8340-5B85-DDD5CB76CE71}"/>
                </a:ext>
              </a:extLst>
            </p:cNvPr>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23" name="Freeform 26">
              <a:extLst>
                <a:ext uri="{FF2B5EF4-FFF2-40B4-BE49-F238E27FC236}">
                  <a16:creationId xmlns:a16="http://schemas.microsoft.com/office/drawing/2014/main" id="{8B5A9A25-EA0F-E2F1-7D25-930B855C9BC0}"/>
                </a:ext>
              </a:extLst>
            </p:cNvPr>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pic>
        <p:nvPicPr>
          <p:cNvPr id="6" name="图片 5">
            <a:extLst>
              <a:ext uri="{FF2B5EF4-FFF2-40B4-BE49-F238E27FC236}">
                <a16:creationId xmlns:a16="http://schemas.microsoft.com/office/drawing/2014/main" id="{DA593C80-6BFD-6FDB-8A3B-4FE3F320EBF3}"/>
              </a:ext>
            </a:extLst>
          </p:cNvPr>
          <p:cNvPicPr>
            <a:picLocks noChangeAspect="1"/>
          </p:cNvPicPr>
          <p:nvPr/>
        </p:nvPicPr>
        <p:blipFill>
          <a:blip r:embed="rId3"/>
          <a:stretch>
            <a:fillRect/>
          </a:stretch>
        </p:blipFill>
        <p:spPr>
          <a:xfrm>
            <a:off x="1085022" y="4421817"/>
            <a:ext cx="9055021" cy="1713987"/>
          </a:xfrm>
          <a:prstGeom prst="rect">
            <a:avLst/>
          </a:prstGeom>
        </p:spPr>
      </p:pic>
    </p:spTree>
    <p:extLst>
      <p:ext uri="{BB962C8B-B14F-4D97-AF65-F5344CB8AC3E}">
        <p14:creationId xmlns:p14="http://schemas.microsoft.com/office/powerpoint/2010/main" val="274996722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838283" y="365203"/>
            <a:ext cx="5869775" cy="434253"/>
          </a:xfrm>
        </p:spPr>
        <p:txBody>
          <a:bodyPr/>
          <a:lstStyle/>
          <a:p>
            <a:r>
              <a:rPr lang="en-US" altLang="zh-CN" dirty="0"/>
              <a:t>1.1.4</a:t>
            </a:r>
            <a:r>
              <a:rPr lang="zh-CN" altLang="en-US" dirty="0"/>
              <a:t>网络的主要性能指标</a:t>
            </a:r>
            <a:r>
              <a:rPr lang="en-US" altLang="zh-CN" dirty="0"/>
              <a:t>——</a:t>
            </a:r>
            <a:r>
              <a:rPr lang="zh-CN" altLang="en-US" dirty="0"/>
              <a:t>时延</a:t>
            </a:r>
          </a:p>
        </p:txBody>
      </p:sp>
      <p:grpSp>
        <p:nvGrpSpPr>
          <p:cNvPr id="4097" name="组合 3"/>
          <p:cNvGrpSpPr/>
          <p:nvPr/>
        </p:nvGrpSpPr>
        <p:grpSpPr>
          <a:xfrm>
            <a:off x="874395" y="179070"/>
            <a:ext cx="6696075" cy="933450"/>
            <a:chOff x="1076" y="1431"/>
            <a:chExt cx="10544" cy="1470"/>
          </a:xfrm>
        </p:grpSpPr>
        <p:cxnSp>
          <p:nvCxnSpPr>
            <p:cNvPr id="52" name="Line0"/>
            <p:cNvCxnSpPr/>
            <p:nvPr/>
          </p:nvCxnSpPr>
          <p:spPr>
            <a:xfrm flipV="1">
              <a:off x="1076" y="2565"/>
              <a:ext cx="9879" cy="5"/>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pic>
          <p:nvPicPr>
            <p:cNvPr id="4099" name="图片 34"/>
            <p:cNvPicPr>
              <a:picLocks noChangeAspect="1"/>
            </p:cNvPicPr>
            <p:nvPr/>
          </p:nvPicPr>
          <p:blipFill>
            <a:blip r:embed="rId2"/>
            <a:stretch>
              <a:fillRect/>
            </a:stretch>
          </p:blipFill>
          <p:spPr>
            <a:xfrm>
              <a:off x="10262" y="1431"/>
              <a:ext cx="1357" cy="1470"/>
            </a:xfrm>
            <a:prstGeom prst="rect">
              <a:avLst/>
            </a:prstGeom>
            <a:noFill/>
            <a:ln w="9525">
              <a:noFill/>
            </a:ln>
          </p:spPr>
        </p:pic>
      </p:grpSp>
      <p:sp>
        <p:nvSpPr>
          <p:cNvPr id="12" name="Rectangle 330">
            <a:extLst>
              <a:ext uri="{FF2B5EF4-FFF2-40B4-BE49-F238E27FC236}">
                <a16:creationId xmlns:a16="http://schemas.microsoft.com/office/drawing/2014/main" id="{B3375ED5-BC9D-56CC-E8F4-D698877A2476}"/>
              </a:ext>
            </a:extLst>
          </p:cNvPr>
          <p:cNvSpPr/>
          <p:nvPr/>
        </p:nvSpPr>
        <p:spPr>
          <a:xfrm>
            <a:off x="1696085" y="1622425"/>
            <a:ext cx="8799830" cy="992579"/>
          </a:xfrm>
          <a:prstGeom prst="rect">
            <a:avLst/>
          </a:prstGeom>
        </p:spPr>
        <p:txBody>
          <a:bodyPr wrap="square">
            <a:spAutoFit/>
          </a:bodyPr>
          <a:lstStyle/>
          <a:p>
            <a:r>
              <a:rPr lang="zh-CN" altLang="en-US" sz="2400" dirty="0">
                <a:solidFill>
                  <a:schemeClr val="hlink"/>
                </a:solidFill>
                <a:latin typeface="宋体" panose="02010600030101010101" pitchFamily="2" charset="-122"/>
                <a:ea typeface="宋体" panose="02010600030101010101" pitchFamily="2" charset="-122"/>
              </a:rPr>
              <a:t>处理时延    </a:t>
            </a:r>
            <a:r>
              <a:rPr lang="zh-CN" altLang="en-US" sz="2400" dirty="0">
                <a:latin typeface="宋体" panose="02010600030101010101" pitchFamily="2" charset="-122"/>
                <a:ea typeface="宋体" panose="02010600030101010101" pitchFamily="2" charset="-122"/>
              </a:rPr>
              <a:t>交换结点为存储转发而进行一些必要的处理所花费的时间。 </a:t>
            </a:r>
          </a:p>
          <a:p>
            <a:pPr indent="609600"/>
            <a:endParaRPr lang="zh-CN" altLang="zh-CN" sz="1050" kern="100" dirty="0">
              <a:effectLst/>
              <a:latin typeface="等线" panose="02010600030101010101" pitchFamily="2" charset="-122"/>
              <a:ea typeface="等线" panose="02010600030101010101" pitchFamily="2" charset="-122"/>
              <a:cs typeface="Times New Roman" panose="02020603050405020304" pitchFamily="18" charset="0"/>
            </a:endParaRPr>
          </a:p>
        </p:txBody>
      </p:sp>
      <p:grpSp>
        <p:nvGrpSpPr>
          <p:cNvPr id="13" name="Group 332">
            <a:extLst>
              <a:ext uri="{FF2B5EF4-FFF2-40B4-BE49-F238E27FC236}">
                <a16:creationId xmlns:a16="http://schemas.microsoft.com/office/drawing/2014/main" id="{AEB76F6E-FA57-A8A0-BB67-239CA38045CD}"/>
              </a:ext>
            </a:extLst>
          </p:cNvPr>
          <p:cNvGrpSpPr/>
          <p:nvPr/>
        </p:nvGrpSpPr>
        <p:grpSpPr>
          <a:xfrm>
            <a:off x="1084387" y="1756855"/>
            <a:ext cx="259244" cy="259815"/>
            <a:chOff x="4643438" y="2786064"/>
            <a:chExt cx="288476" cy="288476"/>
          </a:xfrm>
        </p:grpSpPr>
        <p:sp>
          <p:nvSpPr>
            <p:cNvPr id="14" name="Oval 326">
              <a:extLst>
                <a:ext uri="{FF2B5EF4-FFF2-40B4-BE49-F238E27FC236}">
                  <a16:creationId xmlns:a16="http://schemas.microsoft.com/office/drawing/2014/main" id="{F680FA25-98A9-76E6-A7F3-8E54DD31891F}"/>
                </a:ext>
              </a:extLst>
            </p:cNvPr>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15" name="Freeform 26">
              <a:extLst>
                <a:ext uri="{FF2B5EF4-FFF2-40B4-BE49-F238E27FC236}">
                  <a16:creationId xmlns:a16="http://schemas.microsoft.com/office/drawing/2014/main" id="{0FA6AB63-D329-5DF1-B72F-4F9C1F3CB0DA}"/>
                </a:ext>
              </a:extLst>
            </p:cNvPr>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sp>
        <p:nvSpPr>
          <p:cNvPr id="16" name="Rectangle 330">
            <a:extLst>
              <a:ext uri="{FF2B5EF4-FFF2-40B4-BE49-F238E27FC236}">
                <a16:creationId xmlns:a16="http://schemas.microsoft.com/office/drawing/2014/main" id="{F4155159-6A1F-B918-AF4C-B97139C20B00}"/>
              </a:ext>
            </a:extLst>
          </p:cNvPr>
          <p:cNvSpPr/>
          <p:nvPr/>
        </p:nvSpPr>
        <p:spPr>
          <a:xfrm>
            <a:off x="1696085" y="2527312"/>
            <a:ext cx="8799830" cy="1077218"/>
          </a:xfrm>
          <a:prstGeom prst="rect">
            <a:avLst/>
          </a:prstGeom>
        </p:spPr>
        <p:txBody>
          <a:bodyPr wrap="square">
            <a:spAutoFit/>
          </a:bodyPr>
          <a:lstStyle/>
          <a:p>
            <a:r>
              <a:rPr lang="zh-CN" altLang="en-US" sz="2400" dirty="0">
                <a:solidFill>
                  <a:schemeClr val="hlink"/>
                </a:solidFill>
                <a:latin typeface="宋体" panose="02010600030101010101" pitchFamily="2" charset="-122"/>
                <a:ea typeface="宋体" panose="02010600030101010101" pitchFamily="2" charset="-122"/>
              </a:rPr>
              <a:t>排队时延    </a:t>
            </a:r>
            <a:r>
              <a:rPr lang="zh-CN" altLang="en-US" sz="2400" dirty="0">
                <a:latin typeface="宋体" panose="02010600030101010101" pitchFamily="2" charset="-122"/>
                <a:ea typeface="宋体" panose="02010600030101010101" pitchFamily="2" charset="-122"/>
              </a:rPr>
              <a:t>结点缓存队列中分组</a:t>
            </a:r>
            <a:r>
              <a:rPr lang="zh-CN" altLang="en-US" sz="2400" dirty="0">
                <a:solidFill>
                  <a:schemeClr val="hlink"/>
                </a:solidFill>
                <a:latin typeface="宋体" panose="02010600030101010101" pitchFamily="2" charset="-122"/>
                <a:ea typeface="宋体" panose="02010600030101010101" pitchFamily="2" charset="-122"/>
              </a:rPr>
              <a:t>排队</a:t>
            </a:r>
            <a:r>
              <a:rPr lang="zh-CN" altLang="en-US" sz="2400" dirty="0">
                <a:latin typeface="宋体" panose="02010600030101010101" pitchFamily="2" charset="-122"/>
                <a:ea typeface="宋体" panose="02010600030101010101" pitchFamily="2" charset="-122"/>
              </a:rPr>
              <a:t>所经历的时延</a:t>
            </a:r>
            <a:r>
              <a:rPr lang="zh-CN" altLang="en-US" sz="4000" dirty="0"/>
              <a:t>。</a:t>
            </a:r>
          </a:p>
          <a:p>
            <a:endParaRPr lang="zh-CN" altLang="en-US" sz="2400" dirty="0">
              <a:latin typeface="宋体" panose="02010600030101010101" pitchFamily="2" charset="-122"/>
              <a:ea typeface="宋体" panose="02010600030101010101" pitchFamily="2" charset="-122"/>
            </a:endParaRPr>
          </a:p>
        </p:txBody>
      </p:sp>
      <p:grpSp>
        <p:nvGrpSpPr>
          <p:cNvPr id="21" name="Group 332">
            <a:extLst>
              <a:ext uri="{FF2B5EF4-FFF2-40B4-BE49-F238E27FC236}">
                <a16:creationId xmlns:a16="http://schemas.microsoft.com/office/drawing/2014/main" id="{5410A673-4F3A-1003-F95D-970EAB5B4B73}"/>
              </a:ext>
            </a:extLst>
          </p:cNvPr>
          <p:cNvGrpSpPr/>
          <p:nvPr/>
        </p:nvGrpSpPr>
        <p:grpSpPr>
          <a:xfrm>
            <a:off x="1084724" y="2846826"/>
            <a:ext cx="259244" cy="259815"/>
            <a:chOff x="4643438" y="2786064"/>
            <a:chExt cx="288476" cy="288476"/>
          </a:xfrm>
        </p:grpSpPr>
        <p:sp>
          <p:nvSpPr>
            <p:cNvPr id="22" name="Oval 326">
              <a:extLst>
                <a:ext uri="{FF2B5EF4-FFF2-40B4-BE49-F238E27FC236}">
                  <a16:creationId xmlns:a16="http://schemas.microsoft.com/office/drawing/2014/main" id="{6EDECE53-8ACA-8340-5B85-DDD5CB76CE71}"/>
                </a:ext>
              </a:extLst>
            </p:cNvPr>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23" name="Freeform 26">
              <a:extLst>
                <a:ext uri="{FF2B5EF4-FFF2-40B4-BE49-F238E27FC236}">
                  <a16:creationId xmlns:a16="http://schemas.microsoft.com/office/drawing/2014/main" id="{8B5A9A25-EA0F-E2F1-7D25-930B855C9BC0}"/>
                </a:ext>
              </a:extLst>
            </p:cNvPr>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sp>
        <p:nvSpPr>
          <p:cNvPr id="17" name="文本框 16">
            <a:extLst>
              <a:ext uri="{FF2B5EF4-FFF2-40B4-BE49-F238E27FC236}">
                <a16:creationId xmlns:a16="http://schemas.microsoft.com/office/drawing/2014/main" id="{ADBBBE0B-52FE-8B5A-5DA8-6131C96BB379}"/>
              </a:ext>
            </a:extLst>
          </p:cNvPr>
          <p:cNvSpPr txBox="1"/>
          <p:nvPr/>
        </p:nvSpPr>
        <p:spPr>
          <a:xfrm>
            <a:off x="1611973" y="3429000"/>
            <a:ext cx="8799829" cy="461665"/>
          </a:xfrm>
          <a:prstGeom prst="rect">
            <a:avLst/>
          </a:prstGeom>
          <a:noFill/>
        </p:spPr>
        <p:txBody>
          <a:bodyPr wrap="square">
            <a:spAutoFit/>
          </a:bodyPr>
          <a:lstStyle/>
          <a:p>
            <a:r>
              <a:rPr lang="zh-CN" altLang="en-US" sz="2400" dirty="0">
                <a:latin typeface="宋体" panose="02010600030101010101" pitchFamily="2" charset="-122"/>
                <a:ea typeface="宋体" panose="02010600030101010101" pitchFamily="2" charset="-122"/>
              </a:rPr>
              <a:t>排队时延的长短往往取决于网络中</a:t>
            </a:r>
            <a:r>
              <a:rPr lang="zh-CN" altLang="en-US" sz="2400" dirty="0">
                <a:solidFill>
                  <a:schemeClr val="hlink"/>
                </a:solidFill>
                <a:latin typeface="宋体" panose="02010600030101010101" pitchFamily="2" charset="-122"/>
                <a:ea typeface="宋体" panose="02010600030101010101" pitchFamily="2" charset="-122"/>
              </a:rPr>
              <a:t>当时的通信量</a:t>
            </a:r>
            <a:r>
              <a:rPr lang="zh-CN" altLang="en-US" sz="2400" dirty="0">
                <a:latin typeface="宋体" panose="02010600030101010101" pitchFamily="2" charset="-122"/>
                <a:ea typeface="宋体" panose="02010600030101010101" pitchFamily="2" charset="-122"/>
              </a:rPr>
              <a:t>。</a:t>
            </a:r>
            <a:endParaRPr lang="zh-CN" altLang="en-US" sz="2400" dirty="0"/>
          </a:p>
        </p:txBody>
      </p:sp>
      <p:grpSp>
        <p:nvGrpSpPr>
          <p:cNvPr id="18" name="Group 332">
            <a:extLst>
              <a:ext uri="{FF2B5EF4-FFF2-40B4-BE49-F238E27FC236}">
                <a16:creationId xmlns:a16="http://schemas.microsoft.com/office/drawing/2014/main" id="{DF3F1F33-95A6-4E42-0309-E16E49DC18A9}"/>
              </a:ext>
            </a:extLst>
          </p:cNvPr>
          <p:cNvGrpSpPr/>
          <p:nvPr/>
        </p:nvGrpSpPr>
        <p:grpSpPr>
          <a:xfrm>
            <a:off x="1074778" y="3676982"/>
            <a:ext cx="259244" cy="259815"/>
            <a:chOff x="4643438" y="2786064"/>
            <a:chExt cx="288476" cy="288476"/>
          </a:xfrm>
        </p:grpSpPr>
        <p:sp>
          <p:nvSpPr>
            <p:cNvPr id="19" name="Oval 326">
              <a:extLst>
                <a:ext uri="{FF2B5EF4-FFF2-40B4-BE49-F238E27FC236}">
                  <a16:creationId xmlns:a16="http://schemas.microsoft.com/office/drawing/2014/main" id="{7155A6DA-31FC-A0D8-BA0F-FDA668F6301D}"/>
                </a:ext>
              </a:extLst>
            </p:cNvPr>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20" name="Freeform 26">
              <a:extLst>
                <a:ext uri="{FF2B5EF4-FFF2-40B4-BE49-F238E27FC236}">
                  <a16:creationId xmlns:a16="http://schemas.microsoft.com/office/drawing/2014/main" id="{388A4CA0-CCDD-EE73-E5F9-D4F1742F21A8}"/>
                </a:ext>
              </a:extLst>
            </p:cNvPr>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grpSp>
        <p:nvGrpSpPr>
          <p:cNvPr id="24" name="Group 332">
            <a:extLst>
              <a:ext uri="{FF2B5EF4-FFF2-40B4-BE49-F238E27FC236}">
                <a16:creationId xmlns:a16="http://schemas.microsoft.com/office/drawing/2014/main" id="{872E6AFA-A640-2B1E-E6B7-833ABA6161D2}"/>
              </a:ext>
            </a:extLst>
          </p:cNvPr>
          <p:cNvGrpSpPr/>
          <p:nvPr/>
        </p:nvGrpSpPr>
        <p:grpSpPr>
          <a:xfrm>
            <a:off x="1011239" y="4507138"/>
            <a:ext cx="259244" cy="259815"/>
            <a:chOff x="4643438" y="2786064"/>
            <a:chExt cx="288476" cy="288476"/>
          </a:xfrm>
        </p:grpSpPr>
        <p:sp>
          <p:nvSpPr>
            <p:cNvPr id="25" name="Oval 326">
              <a:extLst>
                <a:ext uri="{FF2B5EF4-FFF2-40B4-BE49-F238E27FC236}">
                  <a16:creationId xmlns:a16="http://schemas.microsoft.com/office/drawing/2014/main" id="{394B8209-CD4F-8AED-9BA4-39A8B1812837}"/>
                </a:ext>
              </a:extLst>
            </p:cNvPr>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26" name="Freeform 26">
              <a:extLst>
                <a:ext uri="{FF2B5EF4-FFF2-40B4-BE49-F238E27FC236}">
                  <a16:creationId xmlns:a16="http://schemas.microsoft.com/office/drawing/2014/main" id="{AB0F6824-018A-B0F0-BEE3-2D2507ED7AE7}"/>
                </a:ext>
              </a:extLst>
            </p:cNvPr>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sp>
        <p:nvSpPr>
          <p:cNvPr id="27" name="文本框 26">
            <a:extLst>
              <a:ext uri="{FF2B5EF4-FFF2-40B4-BE49-F238E27FC236}">
                <a16:creationId xmlns:a16="http://schemas.microsoft.com/office/drawing/2014/main" id="{2A263B1A-460B-31C8-A5F1-FD9AEA5D7E8F}"/>
              </a:ext>
            </a:extLst>
          </p:cNvPr>
          <p:cNvSpPr txBox="1"/>
          <p:nvPr/>
        </p:nvSpPr>
        <p:spPr>
          <a:xfrm>
            <a:off x="1611973" y="4313879"/>
            <a:ext cx="9761090" cy="461665"/>
          </a:xfrm>
          <a:prstGeom prst="rect">
            <a:avLst/>
          </a:prstGeom>
          <a:noFill/>
        </p:spPr>
        <p:txBody>
          <a:bodyPr wrap="square">
            <a:spAutoFit/>
          </a:bodyPr>
          <a:lstStyle/>
          <a:p>
            <a:r>
              <a:rPr lang="zh-CN" altLang="en-US" sz="2400" dirty="0">
                <a:latin typeface="宋体" panose="02010600030101010101" pitchFamily="2" charset="-122"/>
                <a:ea typeface="宋体" panose="02010600030101010101" pitchFamily="2" charset="-122"/>
              </a:rPr>
              <a:t>数据经历的总时延就是发送时延、传播时延、处理时延和排队时延之和：</a:t>
            </a:r>
          </a:p>
        </p:txBody>
      </p:sp>
      <p:pic>
        <p:nvPicPr>
          <p:cNvPr id="7" name="图片 6">
            <a:extLst>
              <a:ext uri="{FF2B5EF4-FFF2-40B4-BE49-F238E27FC236}">
                <a16:creationId xmlns:a16="http://schemas.microsoft.com/office/drawing/2014/main" id="{1351297E-9BD3-04EC-9052-AE0B46848D5C}"/>
              </a:ext>
            </a:extLst>
          </p:cNvPr>
          <p:cNvPicPr>
            <a:picLocks noChangeAspect="1"/>
          </p:cNvPicPr>
          <p:nvPr/>
        </p:nvPicPr>
        <p:blipFill>
          <a:blip r:embed="rId3"/>
          <a:stretch>
            <a:fillRect/>
          </a:stretch>
        </p:blipFill>
        <p:spPr>
          <a:xfrm>
            <a:off x="1696084" y="5180016"/>
            <a:ext cx="9289193" cy="583970"/>
          </a:xfrm>
          <a:prstGeom prst="rect">
            <a:avLst/>
          </a:prstGeom>
        </p:spPr>
      </p:pic>
    </p:spTree>
    <p:extLst>
      <p:ext uri="{BB962C8B-B14F-4D97-AF65-F5344CB8AC3E}">
        <p14:creationId xmlns:p14="http://schemas.microsoft.com/office/powerpoint/2010/main" val="170885401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838283" y="365203"/>
            <a:ext cx="5869775" cy="434253"/>
          </a:xfrm>
        </p:spPr>
        <p:txBody>
          <a:bodyPr/>
          <a:lstStyle/>
          <a:p>
            <a:r>
              <a:rPr lang="en-US" altLang="zh-CN" dirty="0"/>
              <a:t>1.1.4</a:t>
            </a:r>
            <a:r>
              <a:rPr lang="zh-CN" altLang="en-US" dirty="0"/>
              <a:t>网络的主要性能指标</a:t>
            </a:r>
            <a:r>
              <a:rPr lang="en-US" altLang="zh-CN" dirty="0"/>
              <a:t>——</a:t>
            </a:r>
            <a:r>
              <a:rPr lang="zh-CN" altLang="en-US" dirty="0"/>
              <a:t>时延</a:t>
            </a:r>
          </a:p>
        </p:txBody>
      </p:sp>
      <p:grpSp>
        <p:nvGrpSpPr>
          <p:cNvPr id="4097" name="组合 3"/>
          <p:cNvGrpSpPr/>
          <p:nvPr/>
        </p:nvGrpSpPr>
        <p:grpSpPr>
          <a:xfrm>
            <a:off x="874395" y="179070"/>
            <a:ext cx="6696075" cy="933450"/>
            <a:chOff x="1076" y="1431"/>
            <a:chExt cx="10544" cy="1470"/>
          </a:xfrm>
        </p:grpSpPr>
        <p:cxnSp>
          <p:nvCxnSpPr>
            <p:cNvPr id="52" name="Line0"/>
            <p:cNvCxnSpPr/>
            <p:nvPr/>
          </p:nvCxnSpPr>
          <p:spPr>
            <a:xfrm flipV="1">
              <a:off x="1076" y="2565"/>
              <a:ext cx="9879" cy="5"/>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pic>
          <p:nvPicPr>
            <p:cNvPr id="4099" name="图片 34"/>
            <p:cNvPicPr>
              <a:picLocks noChangeAspect="1"/>
            </p:cNvPicPr>
            <p:nvPr/>
          </p:nvPicPr>
          <p:blipFill>
            <a:blip r:embed="rId2"/>
            <a:stretch>
              <a:fillRect/>
            </a:stretch>
          </p:blipFill>
          <p:spPr>
            <a:xfrm>
              <a:off x="10262" y="1431"/>
              <a:ext cx="1357" cy="1470"/>
            </a:xfrm>
            <a:prstGeom prst="rect">
              <a:avLst/>
            </a:prstGeom>
            <a:noFill/>
            <a:ln w="9525">
              <a:noFill/>
            </a:ln>
          </p:spPr>
        </p:pic>
      </p:grpSp>
      <p:sp>
        <p:nvSpPr>
          <p:cNvPr id="12" name="Rectangle 330">
            <a:extLst>
              <a:ext uri="{FF2B5EF4-FFF2-40B4-BE49-F238E27FC236}">
                <a16:creationId xmlns:a16="http://schemas.microsoft.com/office/drawing/2014/main" id="{B3375ED5-BC9D-56CC-E8F4-D698877A2476}"/>
              </a:ext>
            </a:extLst>
          </p:cNvPr>
          <p:cNvSpPr/>
          <p:nvPr/>
        </p:nvSpPr>
        <p:spPr>
          <a:xfrm>
            <a:off x="1696085" y="1528980"/>
            <a:ext cx="8799830" cy="830997"/>
          </a:xfrm>
          <a:prstGeom prst="rect">
            <a:avLst/>
          </a:prstGeom>
        </p:spPr>
        <p:txBody>
          <a:bodyPr wrap="square">
            <a:spAutoFit/>
          </a:bodyPr>
          <a:lstStyle/>
          <a:p>
            <a:pPr indent="609600"/>
            <a:r>
              <a:rPr lang="zh-CN" altLang="en-US" sz="2400" dirty="0">
                <a:latin typeface="宋体" panose="02010600030101010101" pitchFamily="2" charset="-122"/>
                <a:ea typeface="宋体" panose="02010600030101010101" pitchFamily="2" charset="-122"/>
              </a:rPr>
              <a:t>四种时延所产生的地方，</a:t>
            </a:r>
            <a:r>
              <a:rPr kumimoji="1" lang="zh-CN" altLang="en-US" sz="2400" b="0" dirty="0">
                <a:solidFill>
                  <a:srgbClr val="333399"/>
                </a:solidFill>
                <a:latin typeface="Arial" panose="020B0604020202020204" pitchFamily="34" charset="0"/>
                <a:ea typeface="黑体" panose="02010609060101010101" pitchFamily="49" charset="-122"/>
              </a:rPr>
              <a:t>从结点 </a:t>
            </a:r>
            <a:r>
              <a:rPr kumimoji="1" lang="en-US" altLang="zh-CN" sz="2400" b="0" dirty="0">
                <a:solidFill>
                  <a:srgbClr val="333399"/>
                </a:solidFill>
                <a:latin typeface="Arial" panose="020B0604020202020204" pitchFamily="34" charset="0"/>
                <a:ea typeface="黑体" panose="02010609060101010101" pitchFamily="49" charset="-122"/>
              </a:rPr>
              <a:t>A </a:t>
            </a:r>
            <a:r>
              <a:rPr kumimoji="1" lang="zh-CN" altLang="en-US" sz="2400" b="0" dirty="0">
                <a:solidFill>
                  <a:srgbClr val="333399"/>
                </a:solidFill>
                <a:latin typeface="Arial" panose="020B0604020202020204" pitchFamily="34" charset="0"/>
                <a:ea typeface="黑体" panose="02010609060101010101" pitchFamily="49" charset="-122"/>
              </a:rPr>
              <a:t>向结点 </a:t>
            </a:r>
            <a:r>
              <a:rPr kumimoji="1" lang="en-US" altLang="zh-CN" sz="2400" b="0" dirty="0">
                <a:solidFill>
                  <a:srgbClr val="333399"/>
                </a:solidFill>
                <a:latin typeface="Arial" panose="020B0604020202020204" pitchFamily="34" charset="0"/>
                <a:ea typeface="黑体" panose="02010609060101010101" pitchFamily="49" charset="-122"/>
              </a:rPr>
              <a:t>B </a:t>
            </a:r>
            <a:r>
              <a:rPr kumimoji="1" lang="zh-CN" altLang="en-US" sz="2400" b="0" dirty="0">
                <a:solidFill>
                  <a:srgbClr val="333399"/>
                </a:solidFill>
                <a:latin typeface="Arial" panose="020B0604020202020204" pitchFamily="34" charset="0"/>
                <a:ea typeface="黑体" panose="02010609060101010101" pitchFamily="49" charset="-122"/>
              </a:rPr>
              <a:t>发送数据</a:t>
            </a:r>
          </a:p>
          <a:p>
            <a:pPr indent="609600"/>
            <a:r>
              <a:rPr lang="zh-CN" altLang="en-US" sz="2400" dirty="0">
                <a:latin typeface="宋体" panose="02010600030101010101" pitchFamily="2" charset="-122"/>
                <a:ea typeface="宋体" panose="02010600030101010101" pitchFamily="2" charset="-122"/>
              </a:rPr>
              <a:t> </a:t>
            </a:r>
            <a:endParaRPr lang="zh-CN" altLang="zh-CN" sz="2400" kern="100" dirty="0">
              <a:effectLst/>
              <a:latin typeface="宋体" panose="02010600030101010101" pitchFamily="2" charset="-122"/>
              <a:ea typeface="宋体" panose="02010600030101010101" pitchFamily="2" charset="-122"/>
              <a:cs typeface="Times New Roman" panose="02020603050405020304" pitchFamily="18" charset="0"/>
            </a:endParaRPr>
          </a:p>
        </p:txBody>
      </p:sp>
      <p:grpSp>
        <p:nvGrpSpPr>
          <p:cNvPr id="13" name="Group 332">
            <a:extLst>
              <a:ext uri="{FF2B5EF4-FFF2-40B4-BE49-F238E27FC236}">
                <a16:creationId xmlns:a16="http://schemas.microsoft.com/office/drawing/2014/main" id="{AEB76F6E-FA57-A8A0-BB67-239CA38045CD}"/>
              </a:ext>
            </a:extLst>
          </p:cNvPr>
          <p:cNvGrpSpPr/>
          <p:nvPr/>
        </p:nvGrpSpPr>
        <p:grpSpPr>
          <a:xfrm>
            <a:off x="1084387" y="1663410"/>
            <a:ext cx="259244" cy="259815"/>
            <a:chOff x="4643438" y="2786064"/>
            <a:chExt cx="288476" cy="288476"/>
          </a:xfrm>
        </p:grpSpPr>
        <p:sp>
          <p:nvSpPr>
            <p:cNvPr id="14" name="Oval 326">
              <a:extLst>
                <a:ext uri="{FF2B5EF4-FFF2-40B4-BE49-F238E27FC236}">
                  <a16:creationId xmlns:a16="http://schemas.microsoft.com/office/drawing/2014/main" id="{F680FA25-98A9-76E6-A7F3-8E54DD31891F}"/>
                </a:ext>
              </a:extLst>
            </p:cNvPr>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15" name="Freeform 26">
              <a:extLst>
                <a:ext uri="{FF2B5EF4-FFF2-40B4-BE49-F238E27FC236}">
                  <a16:creationId xmlns:a16="http://schemas.microsoft.com/office/drawing/2014/main" id="{0FA6AB63-D329-5DF1-B72F-4F9C1F3CB0DA}"/>
                </a:ext>
              </a:extLst>
            </p:cNvPr>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pic>
        <p:nvPicPr>
          <p:cNvPr id="4" name="图片 3">
            <a:extLst>
              <a:ext uri="{FF2B5EF4-FFF2-40B4-BE49-F238E27FC236}">
                <a16:creationId xmlns:a16="http://schemas.microsoft.com/office/drawing/2014/main" id="{A8E47939-9B03-0370-BCBA-11D7183D8C47}"/>
              </a:ext>
            </a:extLst>
          </p:cNvPr>
          <p:cNvPicPr>
            <a:picLocks noChangeAspect="1"/>
          </p:cNvPicPr>
          <p:nvPr/>
        </p:nvPicPr>
        <p:blipFill>
          <a:blip r:embed="rId3"/>
          <a:stretch>
            <a:fillRect/>
          </a:stretch>
        </p:blipFill>
        <p:spPr>
          <a:xfrm>
            <a:off x="1696084" y="2233781"/>
            <a:ext cx="9151947" cy="4052293"/>
          </a:xfrm>
          <a:prstGeom prst="rect">
            <a:avLst/>
          </a:prstGeom>
        </p:spPr>
      </p:pic>
    </p:spTree>
    <p:extLst>
      <p:ext uri="{BB962C8B-B14F-4D97-AF65-F5344CB8AC3E}">
        <p14:creationId xmlns:p14="http://schemas.microsoft.com/office/powerpoint/2010/main" val="328210089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altLang="zh-CN" dirty="0"/>
              <a:t>1.1.5</a:t>
            </a:r>
            <a:r>
              <a:rPr lang="zh-CN" altLang="en-US" dirty="0"/>
              <a:t>网络的功能和应用</a:t>
            </a:r>
          </a:p>
        </p:txBody>
      </p:sp>
      <p:grpSp>
        <p:nvGrpSpPr>
          <p:cNvPr id="4097" name="组合 3"/>
          <p:cNvGrpSpPr/>
          <p:nvPr/>
        </p:nvGrpSpPr>
        <p:grpSpPr>
          <a:xfrm>
            <a:off x="874395" y="179070"/>
            <a:ext cx="6696075" cy="933450"/>
            <a:chOff x="1076" y="1431"/>
            <a:chExt cx="10544" cy="1470"/>
          </a:xfrm>
        </p:grpSpPr>
        <p:cxnSp>
          <p:nvCxnSpPr>
            <p:cNvPr id="52" name="Line0"/>
            <p:cNvCxnSpPr/>
            <p:nvPr/>
          </p:nvCxnSpPr>
          <p:spPr>
            <a:xfrm flipV="1">
              <a:off x="1076" y="2565"/>
              <a:ext cx="9879" cy="5"/>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pic>
          <p:nvPicPr>
            <p:cNvPr id="4099" name="图片 34"/>
            <p:cNvPicPr>
              <a:picLocks noChangeAspect="1"/>
            </p:cNvPicPr>
            <p:nvPr/>
          </p:nvPicPr>
          <p:blipFill>
            <a:blip r:embed="rId2"/>
            <a:stretch>
              <a:fillRect/>
            </a:stretch>
          </p:blipFill>
          <p:spPr>
            <a:xfrm>
              <a:off x="10262" y="1431"/>
              <a:ext cx="1357" cy="1470"/>
            </a:xfrm>
            <a:prstGeom prst="rect">
              <a:avLst/>
            </a:prstGeom>
            <a:noFill/>
            <a:ln w="9525">
              <a:noFill/>
            </a:ln>
          </p:spPr>
        </p:pic>
      </p:grpSp>
      <p:sp>
        <p:nvSpPr>
          <p:cNvPr id="12" name="Rectangle 330">
            <a:extLst>
              <a:ext uri="{FF2B5EF4-FFF2-40B4-BE49-F238E27FC236}">
                <a16:creationId xmlns:a16="http://schemas.microsoft.com/office/drawing/2014/main" id="{B3375ED5-BC9D-56CC-E8F4-D698877A2476}"/>
              </a:ext>
            </a:extLst>
          </p:cNvPr>
          <p:cNvSpPr/>
          <p:nvPr/>
        </p:nvSpPr>
        <p:spPr>
          <a:xfrm>
            <a:off x="1696085" y="2455545"/>
            <a:ext cx="8799830" cy="461665"/>
          </a:xfrm>
          <a:prstGeom prst="rect">
            <a:avLst/>
          </a:prstGeom>
        </p:spPr>
        <p:txBody>
          <a:bodyPr wrap="square">
            <a:spAutoFit/>
          </a:bodyPr>
          <a:lstStyle/>
          <a:p>
            <a:pPr indent="609600"/>
            <a:r>
              <a:rPr lang="zh-CN" altLang="en-US" sz="2400" dirty="0">
                <a:effectLst/>
                <a:ea typeface="宋体" panose="02010600030101010101" pitchFamily="2" charset="-122"/>
                <a:cs typeface="Times New Roman" panose="02020603050405020304" pitchFamily="18" charset="0"/>
              </a:rPr>
              <a:t>数据传送</a:t>
            </a:r>
            <a:endParaRPr lang="zh-CN" altLang="zh-CN" sz="1050" kern="100" dirty="0">
              <a:effectLst/>
              <a:latin typeface="等线" panose="02010600030101010101" pitchFamily="2" charset="-122"/>
              <a:ea typeface="等线" panose="02010600030101010101" pitchFamily="2" charset="-122"/>
              <a:cs typeface="Times New Roman" panose="02020603050405020304" pitchFamily="18" charset="0"/>
            </a:endParaRPr>
          </a:p>
        </p:txBody>
      </p:sp>
      <p:grpSp>
        <p:nvGrpSpPr>
          <p:cNvPr id="13" name="Group 332">
            <a:extLst>
              <a:ext uri="{FF2B5EF4-FFF2-40B4-BE49-F238E27FC236}">
                <a16:creationId xmlns:a16="http://schemas.microsoft.com/office/drawing/2014/main" id="{AEB76F6E-FA57-A8A0-BB67-239CA38045CD}"/>
              </a:ext>
            </a:extLst>
          </p:cNvPr>
          <p:cNvGrpSpPr/>
          <p:nvPr/>
        </p:nvGrpSpPr>
        <p:grpSpPr>
          <a:xfrm>
            <a:off x="1566463" y="2556469"/>
            <a:ext cx="259244" cy="259815"/>
            <a:chOff x="4643438" y="2786064"/>
            <a:chExt cx="288476" cy="288476"/>
          </a:xfrm>
        </p:grpSpPr>
        <p:sp>
          <p:nvSpPr>
            <p:cNvPr id="14" name="Oval 326">
              <a:extLst>
                <a:ext uri="{FF2B5EF4-FFF2-40B4-BE49-F238E27FC236}">
                  <a16:creationId xmlns:a16="http://schemas.microsoft.com/office/drawing/2014/main" id="{F680FA25-98A9-76E6-A7F3-8E54DD31891F}"/>
                </a:ext>
              </a:extLst>
            </p:cNvPr>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15" name="Freeform 26">
              <a:extLst>
                <a:ext uri="{FF2B5EF4-FFF2-40B4-BE49-F238E27FC236}">
                  <a16:creationId xmlns:a16="http://schemas.microsoft.com/office/drawing/2014/main" id="{0FA6AB63-D329-5DF1-B72F-4F9C1F3CB0DA}"/>
                </a:ext>
              </a:extLst>
            </p:cNvPr>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sp>
        <p:nvSpPr>
          <p:cNvPr id="16" name="Rectangle 330">
            <a:extLst>
              <a:ext uri="{FF2B5EF4-FFF2-40B4-BE49-F238E27FC236}">
                <a16:creationId xmlns:a16="http://schemas.microsoft.com/office/drawing/2014/main" id="{F4155159-6A1F-B918-AF4C-B97139C20B00}"/>
              </a:ext>
            </a:extLst>
          </p:cNvPr>
          <p:cNvSpPr/>
          <p:nvPr/>
        </p:nvSpPr>
        <p:spPr>
          <a:xfrm>
            <a:off x="1696085" y="3236265"/>
            <a:ext cx="8799830" cy="461665"/>
          </a:xfrm>
          <a:prstGeom prst="rect">
            <a:avLst/>
          </a:prstGeom>
        </p:spPr>
        <p:txBody>
          <a:bodyPr wrap="square">
            <a:spAutoFit/>
          </a:bodyPr>
          <a:lstStyle/>
          <a:p>
            <a:pPr indent="609600" algn="just"/>
            <a:r>
              <a:rPr lang="zh-CN" altLang="en-US" sz="2400" kern="100" dirty="0">
                <a:effectLst/>
                <a:latin typeface="等线" panose="02010600030101010101" pitchFamily="2" charset="-122"/>
                <a:ea typeface="宋体" panose="02010600030101010101" pitchFamily="2" charset="-122"/>
                <a:cs typeface="Times New Roman" panose="02020603050405020304" pitchFamily="18" charset="0"/>
              </a:rPr>
              <a:t>资源共享</a:t>
            </a:r>
            <a:endParaRPr lang="zh-CN" altLang="zh-CN" sz="105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17" name="Rectangle 330">
            <a:extLst>
              <a:ext uri="{FF2B5EF4-FFF2-40B4-BE49-F238E27FC236}">
                <a16:creationId xmlns:a16="http://schemas.microsoft.com/office/drawing/2014/main" id="{C36F790C-6B88-A451-25E2-CC52053326BF}"/>
              </a:ext>
            </a:extLst>
          </p:cNvPr>
          <p:cNvSpPr/>
          <p:nvPr/>
        </p:nvSpPr>
        <p:spPr>
          <a:xfrm>
            <a:off x="1875699" y="4016985"/>
            <a:ext cx="8799830" cy="500715"/>
          </a:xfrm>
          <a:prstGeom prst="rect">
            <a:avLst/>
          </a:prstGeom>
        </p:spPr>
        <p:txBody>
          <a:bodyPr wrap="square">
            <a:spAutoFit/>
          </a:bodyPr>
          <a:lstStyle/>
          <a:p>
            <a:pPr marL="0" marR="0" lvl="0" indent="0" algn="l" defTabSz="685165" rtl="0" fontAlgn="auto">
              <a:lnSpc>
                <a:spcPct val="120000"/>
              </a:lnSpc>
              <a:spcBef>
                <a:spcPts val="0"/>
              </a:spcBef>
              <a:spcAft>
                <a:spcPts val="0"/>
              </a:spcAft>
              <a:buClrTx/>
              <a:buSzTx/>
              <a:buFontTx/>
              <a:buNone/>
              <a:defRPr/>
            </a:pPr>
            <a:r>
              <a:rPr lang="en-US" altLang="zh-CN" sz="2400" dirty="0">
                <a:effectLst/>
                <a:ea typeface="宋体" panose="02010600030101010101" pitchFamily="2" charset="-122"/>
                <a:cs typeface="Times New Roman" panose="02020603050405020304" pitchFamily="18" charset="0"/>
              </a:rPr>
              <a:t>      </a:t>
            </a:r>
            <a:r>
              <a:rPr lang="zh-CN" altLang="en-US" sz="2400" dirty="0">
                <a:effectLst/>
                <a:ea typeface="宋体" panose="02010600030101010101" pitchFamily="2" charset="-122"/>
                <a:cs typeface="Times New Roman" panose="02020603050405020304" pitchFamily="18" charset="0"/>
              </a:rPr>
              <a:t>提高计算机的可靠性和可用性</a:t>
            </a:r>
            <a:endParaRPr kumimoji="0" lang="zh-CN" altLang="en-US" sz="2400" b="0" i="0" u="none" strike="noStrike" kern="1200" cap="none" spc="0" normalizeH="0" baseline="0" noProof="0" dirty="0">
              <a:ln>
                <a:noFill/>
              </a:ln>
              <a:solidFill>
                <a:schemeClr val="tx1">
                  <a:lumMod val="85000"/>
                  <a:lumOff val="15000"/>
                </a:schemeClr>
              </a:solidFill>
              <a:effectLst/>
              <a:uLnTx/>
              <a:uFillTx/>
              <a:latin typeface="宋体" panose="02010600030101010101" pitchFamily="2" charset="-122"/>
              <a:ea typeface="宋体" panose="02010600030101010101" pitchFamily="2" charset="-122"/>
              <a:cs typeface="Open Sans" pitchFamily="34" charset="0"/>
              <a:sym typeface="+mn-ea"/>
            </a:endParaRPr>
          </a:p>
        </p:txBody>
      </p:sp>
      <p:grpSp>
        <p:nvGrpSpPr>
          <p:cNvPr id="18" name="Group 332">
            <a:extLst>
              <a:ext uri="{FF2B5EF4-FFF2-40B4-BE49-F238E27FC236}">
                <a16:creationId xmlns:a16="http://schemas.microsoft.com/office/drawing/2014/main" id="{8F381EB0-E856-9595-94E4-655DB6ED0CB6}"/>
              </a:ext>
            </a:extLst>
          </p:cNvPr>
          <p:cNvGrpSpPr/>
          <p:nvPr/>
        </p:nvGrpSpPr>
        <p:grpSpPr>
          <a:xfrm>
            <a:off x="1566463" y="4079812"/>
            <a:ext cx="259244" cy="259815"/>
            <a:chOff x="4643438" y="2786064"/>
            <a:chExt cx="288476" cy="288476"/>
          </a:xfrm>
        </p:grpSpPr>
        <p:sp>
          <p:nvSpPr>
            <p:cNvPr id="19" name="Oval 326">
              <a:extLst>
                <a:ext uri="{FF2B5EF4-FFF2-40B4-BE49-F238E27FC236}">
                  <a16:creationId xmlns:a16="http://schemas.microsoft.com/office/drawing/2014/main" id="{CD7DFEA1-3FF0-50B9-A064-2273D26E85A3}"/>
                </a:ext>
              </a:extLst>
            </p:cNvPr>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20" name="Freeform 26">
              <a:extLst>
                <a:ext uri="{FF2B5EF4-FFF2-40B4-BE49-F238E27FC236}">
                  <a16:creationId xmlns:a16="http://schemas.microsoft.com/office/drawing/2014/main" id="{AB7992C9-5B03-7004-97F3-7E964B6CFDDD}"/>
                </a:ext>
              </a:extLst>
            </p:cNvPr>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grpSp>
        <p:nvGrpSpPr>
          <p:cNvPr id="21" name="Group 332">
            <a:extLst>
              <a:ext uri="{FF2B5EF4-FFF2-40B4-BE49-F238E27FC236}">
                <a16:creationId xmlns:a16="http://schemas.microsoft.com/office/drawing/2014/main" id="{5410A673-4F3A-1003-F95D-970EAB5B4B73}"/>
              </a:ext>
            </a:extLst>
          </p:cNvPr>
          <p:cNvGrpSpPr/>
          <p:nvPr/>
        </p:nvGrpSpPr>
        <p:grpSpPr>
          <a:xfrm>
            <a:off x="1566463" y="3299092"/>
            <a:ext cx="259244" cy="259815"/>
            <a:chOff x="4643438" y="2786064"/>
            <a:chExt cx="288476" cy="288476"/>
          </a:xfrm>
        </p:grpSpPr>
        <p:sp>
          <p:nvSpPr>
            <p:cNvPr id="22" name="Oval 326">
              <a:extLst>
                <a:ext uri="{FF2B5EF4-FFF2-40B4-BE49-F238E27FC236}">
                  <a16:creationId xmlns:a16="http://schemas.microsoft.com/office/drawing/2014/main" id="{6EDECE53-8ACA-8340-5B85-DDD5CB76CE71}"/>
                </a:ext>
              </a:extLst>
            </p:cNvPr>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23" name="Freeform 26">
              <a:extLst>
                <a:ext uri="{FF2B5EF4-FFF2-40B4-BE49-F238E27FC236}">
                  <a16:creationId xmlns:a16="http://schemas.microsoft.com/office/drawing/2014/main" id="{8B5A9A25-EA0F-E2F1-7D25-930B855C9BC0}"/>
                </a:ext>
              </a:extLst>
            </p:cNvPr>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grpSp>
        <p:nvGrpSpPr>
          <p:cNvPr id="24" name="Group 332">
            <a:extLst>
              <a:ext uri="{FF2B5EF4-FFF2-40B4-BE49-F238E27FC236}">
                <a16:creationId xmlns:a16="http://schemas.microsoft.com/office/drawing/2014/main" id="{2B1322A7-D5C2-234C-18CB-63B6F872A0E0}"/>
              </a:ext>
            </a:extLst>
          </p:cNvPr>
          <p:cNvGrpSpPr/>
          <p:nvPr/>
        </p:nvGrpSpPr>
        <p:grpSpPr>
          <a:xfrm>
            <a:off x="1566463" y="5003617"/>
            <a:ext cx="259244" cy="259815"/>
            <a:chOff x="4643438" y="2786064"/>
            <a:chExt cx="288476" cy="288476"/>
          </a:xfrm>
        </p:grpSpPr>
        <p:sp>
          <p:nvSpPr>
            <p:cNvPr id="25" name="Oval 326">
              <a:extLst>
                <a:ext uri="{FF2B5EF4-FFF2-40B4-BE49-F238E27FC236}">
                  <a16:creationId xmlns:a16="http://schemas.microsoft.com/office/drawing/2014/main" id="{A0E373CC-C873-4BE2-5819-6DCAC389BC4F}"/>
                </a:ext>
              </a:extLst>
            </p:cNvPr>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26" name="Freeform 26">
              <a:extLst>
                <a:ext uri="{FF2B5EF4-FFF2-40B4-BE49-F238E27FC236}">
                  <a16:creationId xmlns:a16="http://schemas.microsoft.com/office/drawing/2014/main" id="{761F25F7-CF38-6C1F-0AE1-34929940B2F3}"/>
                </a:ext>
              </a:extLst>
            </p:cNvPr>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sp>
        <p:nvSpPr>
          <p:cNvPr id="27" name="Rectangle 330">
            <a:extLst>
              <a:ext uri="{FF2B5EF4-FFF2-40B4-BE49-F238E27FC236}">
                <a16:creationId xmlns:a16="http://schemas.microsoft.com/office/drawing/2014/main" id="{E426534A-0A63-CAC2-9666-191EDFBA0E05}"/>
              </a:ext>
            </a:extLst>
          </p:cNvPr>
          <p:cNvSpPr/>
          <p:nvPr/>
        </p:nvSpPr>
        <p:spPr>
          <a:xfrm>
            <a:off x="1868124" y="4937413"/>
            <a:ext cx="8799830" cy="500715"/>
          </a:xfrm>
          <a:prstGeom prst="rect">
            <a:avLst/>
          </a:prstGeom>
        </p:spPr>
        <p:txBody>
          <a:bodyPr wrap="square">
            <a:spAutoFit/>
          </a:bodyPr>
          <a:lstStyle/>
          <a:p>
            <a:pPr marL="0" marR="0" lvl="0" indent="0" algn="l" defTabSz="685165" rtl="0" fontAlgn="auto">
              <a:lnSpc>
                <a:spcPct val="120000"/>
              </a:lnSpc>
              <a:spcBef>
                <a:spcPts val="0"/>
              </a:spcBef>
              <a:spcAft>
                <a:spcPts val="0"/>
              </a:spcAft>
              <a:buClrTx/>
              <a:buSzTx/>
              <a:buFontTx/>
              <a:buNone/>
              <a:defRPr/>
            </a:pPr>
            <a:r>
              <a:rPr lang="en-US" altLang="zh-CN" sz="2400" dirty="0">
                <a:effectLst/>
                <a:ea typeface="宋体" panose="02010600030101010101" pitchFamily="2" charset="-122"/>
                <a:cs typeface="Times New Roman" panose="02020603050405020304" pitchFamily="18" charset="0"/>
              </a:rPr>
              <a:t>      </a:t>
            </a:r>
            <a:r>
              <a:rPr lang="zh-CN" altLang="en-US" sz="2400" dirty="0">
                <a:effectLst/>
                <a:ea typeface="宋体" panose="02010600030101010101" pitchFamily="2" charset="-122"/>
                <a:cs typeface="Times New Roman" panose="02020603050405020304" pitchFamily="18" charset="0"/>
              </a:rPr>
              <a:t>易于进行分布式处理</a:t>
            </a:r>
            <a:endParaRPr kumimoji="0" lang="zh-CN" altLang="en-US" sz="2400" b="0" i="0" u="none" strike="noStrike" kern="1200" cap="none" spc="0" normalizeH="0" baseline="0" noProof="0" dirty="0">
              <a:ln>
                <a:noFill/>
              </a:ln>
              <a:solidFill>
                <a:schemeClr val="tx1">
                  <a:lumMod val="85000"/>
                  <a:lumOff val="15000"/>
                </a:schemeClr>
              </a:solidFill>
              <a:effectLst/>
              <a:uLnTx/>
              <a:uFillTx/>
              <a:latin typeface="宋体" panose="02010600030101010101" pitchFamily="2" charset="-122"/>
              <a:ea typeface="宋体" panose="02010600030101010101" pitchFamily="2" charset="-122"/>
              <a:cs typeface="Open Sans" pitchFamily="34" charset="0"/>
              <a:sym typeface="+mn-ea"/>
            </a:endParaRPr>
          </a:p>
        </p:txBody>
      </p:sp>
    </p:spTree>
    <p:extLst>
      <p:ext uri="{BB962C8B-B14F-4D97-AF65-F5344CB8AC3E}">
        <p14:creationId xmlns:p14="http://schemas.microsoft.com/office/powerpoint/2010/main" val="42054132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1"/>
          <p:cNvSpPr txBox="1">
            <a:spLocks noChangeArrowheads="1"/>
          </p:cNvSpPr>
          <p:nvPr/>
        </p:nvSpPr>
        <p:spPr bwMode="auto">
          <a:xfrm>
            <a:off x="2718629" y="3094022"/>
            <a:ext cx="3670351" cy="670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1652" tIns="30825" rIns="61652" bIns="30825">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955" b="1" dirty="0">
                <a:solidFill>
                  <a:srgbClr val="FFFFFF"/>
                </a:solidFill>
                <a:latin typeface="微软雅黑" panose="020B0503020204020204" pitchFamily="34" charset="-122"/>
                <a:ea typeface="微软雅黑" panose="020B0503020204020204" pitchFamily="34" charset="-122"/>
              </a:rPr>
              <a:t>认识计算机网络</a:t>
            </a:r>
          </a:p>
        </p:txBody>
      </p:sp>
      <p:sp>
        <p:nvSpPr>
          <p:cNvPr id="5" name="TextBox 12"/>
          <p:cNvSpPr txBox="1">
            <a:spLocks noChangeArrowheads="1"/>
          </p:cNvSpPr>
          <p:nvPr/>
        </p:nvSpPr>
        <p:spPr bwMode="auto">
          <a:xfrm>
            <a:off x="789140" y="2756760"/>
            <a:ext cx="1929489" cy="1488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1652" tIns="30825" rIns="61652" bIns="30825">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9265" b="1" dirty="0">
                <a:solidFill>
                  <a:srgbClr val="FFFFFF"/>
                </a:solidFill>
                <a:latin typeface="微软雅黑" panose="020B0503020204020204" pitchFamily="34" charset="-122"/>
                <a:ea typeface="微软雅黑" panose="020B0503020204020204" pitchFamily="34" charset="-122"/>
              </a:rPr>
              <a:t>1.1</a:t>
            </a:r>
            <a:endParaRPr lang="zh-CN" altLang="en-US" sz="9265" b="1" dirty="0">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 calcmode="lin" valueType="num">
                                      <p:cBhvr>
                                        <p:cTn id="9" dur="500" fill="hold"/>
                                        <p:tgtEl>
                                          <p:spTgt spid="5"/>
                                        </p:tgtEl>
                                        <p:attrNameLst>
                                          <p:attrName>style.rotation</p:attrName>
                                        </p:attrNameLst>
                                      </p:cBhvr>
                                      <p:tavLst>
                                        <p:tav tm="0">
                                          <p:val>
                                            <p:fltVal val="90"/>
                                          </p:val>
                                        </p:tav>
                                        <p:tav tm="100000">
                                          <p:val>
                                            <p:fltVal val="0"/>
                                          </p:val>
                                        </p:tav>
                                      </p:tavLst>
                                    </p:anim>
                                    <p:animEffect transition="in" filter="fade">
                                      <p:cBhvr>
                                        <p:cTn id="10" dur="500"/>
                                        <p:tgtEl>
                                          <p:spTgt spid="5"/>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P spid="5" grpId="0"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1"/>
          <p:cNvSpPr txBox="1">
            <a:spLocks noChangeArrowheads="1"/>
          </p:cNvSpPr>
          <p:nvPr/>
        </p:nvSpPr>
        <p:spPr bwMode="auto">
          <a:xfrm>
            <a:off x="2731192" y="3095164"/>
            <a:ext cx="4822910" cy="670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1652" tIns="30825" rIns="61652" bIns="30825">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eaLnBrk="1" hangingPunct="1"/>
            <a:r>
              <a:rPr lang="zh-CN" altLang="en-US" sz="3955" b="1" dirty="0">
                <a:solidFill>
                  <a:srgbClr val="FFFFFF"/>
                </a:solidFill>
                <a:latin typeface="微软雅黑" panose="020B0503020204020204" pitchFamily="34" charset="-122"/>
                <a:ea typeface="微软雅黑" panose="020B0503020204020204" pitchFamily="34" charset="-122"/>
              </a:rPr>
              <a:t>网络体系架构与协议</a:t>
            </a:r>
          </a:p>
        </p:txBody>
      </p:sp>
      <p:sp>
        <p:nvSpPr>
          <p:cNvPr id="5" name="TextBox 12"/>
          <p:cNvSpPr txBox="1">
            <a:spLocks noChangeArrowheads="1"/>
          </p:cNvSpPr>
          <p:nvPr/>
        </p:nvSpPr>
        <p:spPr bwMode="auto">
          <a:xfrm>
            <a:off x="892340" y="2684986"/>
            <a:ext cx="1929489" cy="1488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1652" tIns="30825" rIns="61652" bIns="30825">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9265" b="1" dirty="0">
                <a:solidFill>
                  <a:srgbClr val="FFFFFF"/>
                </a:solidFill>
                <a:latin typeface="微软雅黑" panose="020B0503020204020204" pitchFamily="34" charset="-122"/>
                <a:ea typeface="微软雅黑" panose="020B0503020204020204" pitchFamily="34" charset="-122"/>
              </a:rPr>
              <a:t>1.2</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 calcmode="lin" valueType="num">
                                      <p:cBhvr>
                                        <p:cTn id="9" dur="500" fill="hold"/>
                                        <p:tgtEl>
                                          <p:spTgt spid="5"/>
                                        </p:tgtEl>
                                        <p:attrNameLst>
                                          <p:attrName>style.rotation</p:attrName>
                                        </p:attrNameLst>
                                      </p:cBhvr>
                                      <p:tavLst>
                                        <p:tav tm="0">
                                          <p:val>
                                            <p:fltVal val="90"/>
                                          </p:val>
                                        </p:tav>
                                        <p:tav tm="100000">
                                          <p:val>
                                            <p:fltVal val="0"/>
                                          </p:val>
                                        </p:tav>
                                      </p:tavLst>
                                    </p:anim>
                                    <p:animEffect transition="in" filter="fade">
                                      <p:cBhvr>
                                        <p:cTn id="10" dur="500"/>
                                        <p:tgtEl>
                                          <p:spTgt spid="5"/>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P spid="5" grpId="0"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extLst>
              <a:ext uri="{BEBA8EAE-BF5A-486C-A8C5-ECC9F3942E4B}">
                <a14:imgProps xmlns:a14="http://schemas.microsoft.com/office/drawing/2010/main">
                  <a14:imgLayer r:embed="rId3">
                    <a14:imgEffect>
                      <a14:colorTemperature colorTemp="7200"/>
                    </a14:imgEffect>
                  </a14:imgLayer>
                </a14:imgProps>
              </a:ext>
              <a:ext uri="{28A0092B-C50C-407E-A947-70E740481C1C}">
                <a14:useLocalDpi xmlns:a14="http://schemas.microsoft.com/office/drawing/2010/main" val="0"/>
              </a:ext>
            </a:extLst>
          </a:blip>
          <a:srcRect l="74620" t="15028" b="5267"/>
          <a:stretch>
            <a:fillRect/>
          </a:stretch>
        </p:blipFill>
        <p:spPr>
          <a:xfrm>
            <a:off x="614791" y="334655"/>
            <a:ext cx="2792297" cy="6178456"/>
          </a:xfrm>
          <a:prstGeom prst="rect">
            <a:avLst/>
          </a:prstGeom>
        </p:spPr>
      </p:pic>
      <p:grpSp>
        <p:nvGrpSpPr>
          <p:cNvPr id="7" name="组合 6"/>
          <p:cNvGrpSpPr/>
          <p:nvPr/>
        </p:nvGrpSpPr>
        <p:grpSpPr>
          <a:xfrm>
            <a:off x="4116491" y="2659451"/>
            <a:ext cx="1448390" cy="1451320"/>
            <a:chOff x="1627086" y="1705794"/>
            <a:chExt cx="1610670" cy="1613928"/>
          </a:xfrm>
        </p:grpSpPr>
        <p:sp>
          <p:nvSpPr>
            <p:cNvPr id="8" name="任意多边形 82"/>
            <p:cNvSpPr/>
            <p:nvPr/>
          </p:nvSpPr>
          <p:spPr bwMode="auto">
            <a:xfrm rot="3738964">
              <a:off x="1625457" y="1707423"/>
              <a:ext cx="1613928" cy="161067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rgbClr val="4EA0C6">
                <a:lumMod val="20000"/>
                <a:lumOff val="80000"/>
                <a:alpha val="45000"/>
              </a:srgbClr>
            </a:solidFill>
            <a:ln w="25400" cap="flat" cmpd="sng" algn="ctr">
              <a:noFill/>
              <a:prstDash val="soli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620" b="0" i="0" u="none" strike="noStrike" kern="0" cap="none" spc="0" normalizeH="0" baseline="0" noProof="0">
                <a:ln>
                  <a:noFill/>
                </a:ln>
                <a:solidFill>
                  <a:srgbClr val="FFFFFF"/>
                </a:solidFill>
                <a:effectLst/>
                <a:uLnTx/>
                <a:uFillTx/>
                <a:latin typeface="Arial" panose="020B0604020202020204"/>
                <a:ea typeface="宋体" panose="02010600030101010101" pitchFamily="2" charset="-122"/>
              </a:endParaRPr>
            </a:p>
          </p:txBody>
        </p:sp>
        <p:sp>
          <p:nvSpPr>
            <p:cNvPr id="9" name="椭圆 80"/>
            <p:cNvSpPr/>
            <p:nvPr/>
          </p:nvSpPr>
          <p:spPr bwMode="auto">
            <a:xfrm>
              <a:off x="1850445" y="1929603"/>
              <a:ext cx="1163953" cy="1166311"/>
            </a:xfrm>
            <a:prstGeom prst="ellipse">
              <a:avLst/>
            </a:prstGeom>
            <a:solidFill>
              <a:schemeClr val="accent2"/>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620" b="0" i="0" u="none" strike="noStrike" kern="0" cap="none" spc="0" normalizeH="0" baseline="0" noProof="0">
                <a:ln>
                  <a:noFill/>
                </a:ln>
                <a:solidFill>
                  <a:srgbClr val="FFFFFF"/>
                </a:solidFill>
                <a:effectLst/>
                <a:uLnTx/>
                <a:uFillTx/>
                <a:latin typeface="Arial" panose="020B0604020202020204" pitchFamily="34" charset="0"/>
                <a:ea typeface="宋体" panose="02010600030101010101" pitchFamily="2" charset="-122"/>
              </a:endParaRPr>
            </a:p>
          </p:txBody>
        </p:sp>
        <p:sp>
          <p:nvSpPr>
            <p:cNvPr id="10" name="TextBox 57"/>
            <p:cNvSpPr txBox="1"/>
            <p:nvPr/>
          </p:nvSpPr>
          <p:spPr>
            <a:xfrm>
              <a:off x="1964986" y="2258843"/>
              <a:ext cx="953298" cy="516899"/>
            </a:xfrm>
            <a:prstGeom prst="rect">
              <a:avLst/>
            </a:prstGeom>
            <a:noFill/>
          </p:spPr>
          <p:txBody>
            <a:bodyPr wrap="none" rtlCol="0">
              <a:spAutoFit/>
            </a:bodyPr>
            <a:lstStyle/>
            <a:p>
              <a:pPr marL="0" marR="0" lvl="1" indent="0" defTabSz="914400" eaLnBrk="1" fontAlgn="auto" latinLnBrk="0" hangingPunct="1">
                <a:lnSpc>
                  <a:spcPct val="100000"/>
                </a:lnSpc>
                <a:spcBef>
                  <a:spcPts val="0"/>
                </a:spcBef>
                <a:spcAft>
                  <a:spcPts val="0"/>
                </a:spcAft>
                <a:buClrTx/>
                <a:buSzTx/>
                <a:buFontTx/>
                <a:buNone/>
                <a:defRPr/>
              </a:pPr>
              <a:r>
                <a:rPr kumimoji="0" lang="zh-CN" altLang="en-US" sz="2430" b="0" i="0" u="none" strike="noStrike" kern="0" cap="none" spc="225"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rPr>
                <a:t>目录</a:t>
              </a:r>
            </a:p>
          </p:txBody>
        </p:sp>
      </p:grpSp>
      <p:grpSp>
        <p:nvGrpSpPr>
          <p:cNvPr id="12" name="组合 11"/>
          <p:cNvGrpSpPr/>
          <p:nvPr/>
        </p:nvGrpSpPr>
        <p:grpSpPr>
          <a:xfrm>
            <a:off x="6360592" y="1969170"/>
            <a:ext cx="490830" cy="491823"/>
            <a:chOff x="4339490" y="761746"/>
            <a:chExt cx="727764" cy="729238"/>
          </a:xfrm>
        </p:grpSpPr>
        <p:sp>
          <p:nvSpPr>
            <p:cNvPr id="14"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accent2"/>
            </a:solidFill>
            <a:ln w="25400" cap="flat" cmpd="sng" algn="ctr">
              <a:noFill/>
              <a:prstDash val="soli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620" b="0" i="0" u="none" strike="noStrike" kern="0" cap="none" spc="0" normalizeH="0" baseline="0" noProof="0" dirty="0">
                <a:ln>
                  <a:noFill/>
                </a:ln>
                <a:solidFill>
                  <a:srgbClr val="FFFFFF"/>
                </a:solidFill>
                <a:effectLst/>
                <a:uLnTx/>
                <a:uFillTx/>
                <a:latin typeface="Arial" panose="020B0604020202020204"/>
                <a:ea typeface="宋体" panose="02010600030101010101" pitchFamily="2" charset="-122"/>
              </a:endParaRPr>
            </a:p>
          </p:txBody>
        </p:sp>
        <p:sp>
          <p:nvSpPr>
            <p:cNvPr id="15" name="TextBox 67"/>
            <p:cNvSpPr txBox="1"/>
            <p:nvPr/>
          </p:nvSpPr>
          <p:spPr>
            <a:xfrm>
              <a:off x="4474113" y="801513"/>
              <a:ext cx="551736" cy="628000"/>
            </a:xfrm>
            <a:prstGeom prst="rect">
              <a:avLst/>
            </a:prstGeom>
            <a:noFill/>
          </p:spPr>
          <p:txBody>
            <a:bodyPr wrap="none" rtlCol="0">
              <a:spAutoFit/>
            </a:bodyPr>
            <a:lstStyle/>
            <a:p>
              <a:pPr marL="0" marR="0" lvl="1" indent="0" defTabSz="914400" eaLnBrk="1" fontAlgn="auto" latinLnBrk="0" hangingPunct="1">
                <a:lnSpc>
                  <a:spcPct val="100000"/>
                </a:lnSpc>
                <a:spcBef>
                  <a:spcPts val="0"/>
                </a:spcBef>
                <a:spcAft>
                  <a:spcPts val="0"/>
                </a:spcAft>
                <a:buClrTx/>
                <a:buSzTx/>
                <a:buFontTx/>
                <a:buNone/>
                <a:defRPr/>
              </a:pPr>
              <a:r>
                <a:rPr kumimoji="0" lang="en-US" altLang="zh-CN" sz="2160" b="0" i="0" u="none" strike="noStrike" kern="0" cap="none" spc="225"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1</a:t>
              </a:r>
              <a:endParaRPr kumimoji="0" lang="zh-CN" altLang="en-US" sz="2160" b="0" i="0" u="none" strike="noStrike" kern="0" cap="none" spc="225"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grpSp>
      <p:sp>
        <p:nvSpPr>
          <p:cNvPr id="13" name="矩形 39"/>
          <p:cNvSpPr>
            <a:spLocks noChangeArrowheads="1"/>
          </p:cNvSpPr>
          <p:nvPr/>
        </p:nvSpPr>
        <p:spPr bwMode="auto">
          <a:xfrm>
            <a:off x="6988928" y="1844848"/>
            <a:ext cx="3052112" cy="532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50000"/>
              </a:lnSpc>
              <a:spcBef>
                <a:spcPts val="750"/>
              </a:spcBef>
              <a:spcAft>
                <a:spcPts val="0"/>
              </a:spcAft>
              <a:buClrTx/>
              <a:buSzTx/>
              <a:buFontTx/>
              <a:buNone/>
              <a:defRPr/>
            </a:pPr>
            <a:r>
              <a:rPr kumimoji="0" lang="en-US" altLang="zh-CN" sz="2160" b="1" i="0" u="none" strike="noStrike" kern="0" cap="none" spc="0" normalizeH="0" baseline="0" noProof="0" dirty="0">
                <a:ln>
                  <a:noFill/>
                </a:ln>
                <a:solidFill>
                  <a:schemeClr val="accent6"/>
                </a:solidFill>
                <a:effectLst/>
                <a:uLnTx/>
                <a:uFillTx/>
                <a:latin typeface="微软雅黑" panose="020B0503020204020204" pitchFamily="34" charset="-122"/>
                <a:ea typeface="微软雅黑" panose="020B0503020204020204" pitchFamily="34" charset="-122"/>
                <a:cs typeface="宋体" panose="02010600030101010101" pitchFamily="2" charset="-122"/>
              </a:rPr>
              <a:t>TCP/IP</a:t>
            </a:r>
            <a:r>
              <a:rPr kumimoji="0" lang="zh-CN" altLang="en-US" sz="2160" b="1" i="0" u="none" strike="noStrike" kern="0" cap="none" spc="0" normalizeH="0" baseline="0" noProof="0" dirty="0">
                <a:ln>
                  <a:noFill/>
                </a:ln>
                <a:solidFill>
                  <a:schemeClr val="accent6"/>
                </a:solidFill>
                <a:effectLst/>
                <a:uLnTx/>
                <a:uFillTx/>
                <a:latin typeface="微软雅黑" panose="020B0503020204020204" pitchFamily="34" charset="-122"/>
                <a:ea typeface="微软雅黑" panose="020B0503020204020204" pitchFamily="34" charset="-122"/>
                <a:cs typeface="宋体" panose="02010600030101010101" pitchFamily="2" charset="-122"/>
              </a:rPr>
              <a:t>体系结构</a:t>
            </a:r>
          </a:p>
        </p:txBody>
      </p:sp>
      <p:grpSp>
        <p:nvGrpSpPr>
          <p:cNvPr id="42" name="组合 41"/>
          <p:cNvGrpSpPr/>
          <p:nvPr/>
        </p:nvGrpSpPr>
        <p:grpSpPr>
          <a:xfrm>
            <a:off x="6332667" y="2703073"/>
            <a:ext cx="490830" cy="491823"/>
            <a:chOff x="4339490" y="761746"/>
            <a:chExt cx="727764" cy="729238"/>
          </a:xfrm>
        </p:grpSpPr>
        <p:sp>
          <p:nvSpPr>
            <p:cNvPr id="44"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accent2"/>
            </a:solidFill>
            <a:ln w="25400" cap="flat" cmpd="sng" algn="ctr">
              <a:noFill/>
              <a:prstDash val="soli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620" b="0" i="0" u="none" strike="noStrike" kern="0" cap="none" spc="0" normalizeH="0" baseline="0" noProof="0">
                <a:ln>
                  <a:noFill/>
                </a:ln>
                <a:solidFill>
                  <a:srgbClr val="FFFFFF"/>
                </a:solidFill>
                <a:effectLst/>
                <a:uLnTx/>
                <a:uFillTx/>
                <a:latin typeface="Arial" panose="020B0604020202020204"/>
                <a:ea typeface="宋体" panose="02010600030101010101" pitchFamily="2" charset="-122"/>
              </a:endParaRPr>
            </a:p>
          </p:txBody>
        </p:sp>
        <p:sp>
          <p:nvSpPr>
            <p:cNvPr id="45" name="TextBox 67"/>
            <p:cNvSpPr txBox="1"/>
            <p:nvPr/>
          </p:nvSpPr>
          <p:spPr>
            <a:xfrm>
              <a:off x="4474113" y="801513"/>
              <a:ext cx="551736" cy="628000"/>
            </a:xfrm>
            <a:prstGeom prst="rect">
              <a:avLst/>
            </a:prstGeom>
            <a:noFill/>
          </p:spPr>
          <p:txBody>
            <a:bodyPr wrap="none" rtlCol="0">
              <a:spAutoFit/>
            </a:bodyPr>
            <a:lstStyle/>
            <a:p>
              <a:pPr marL="0" marR="0" lvl="1" indent="0" defTabSz="914400" eaLnBrk="1" fontAlgn="auto" latinLnBrk="0" hangingPunct="1">
                <a:lnSpc>
                  <a:spcPct val="100000"/>
                </a:lnSpc>
                <a:spcBef>
                  <a:spcPts val="0"/>
                </a:spcBef>
                <a:spcAft>
                  <a:spcPts val="0"/>
                </a:spcAft>
                <a:buClrTx/>
                <a:buSzTx/>
                <a:buFontTx/>
                <a:buNone/>
                <a:defRPr/>
              </a:pPr>
              <a:r>
                <a:rPr kumimoji="0" lang="en-US" altLang="zh-CN" sz="2160" b="0" i="0" u="none" strike="noStrike" kern="0" cap="none" spc="225"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2</a:t>
              </a:r>
              <a:endParaRPr kumimoji="0" lang="zh-CN" altLang="en-US" sz="2160" b="0" i="0" u="none" strike="noStrike" kern="0" cap="none" spc="225"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grpSp>
      <p:sp>
        <p:nvSpPr>
          <p:cNvPr id="43" name="矩形 39"/>
          <p:cNvSpPr>
            <a:spLocks noChangeArrowheads="1"/>
          </p:cNvSpPr>
          <p:nvPr/>
        </p:nvSpPr>
        <p:spPr bwMode="auto">
          <a:xfrm>
            <a:off x="7000447" y="2594612"/>
            <a:ext cx="3757324" cy="532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50000"/>
              </a:lnSpc>
              <a:spcBef>
                <a:spcPts val="750"/>
              </a:spcBef>
              <a:spcAft>
                <a:spcPts val="0"/>
              </a:spcAft>
              <a:buClrTx/>
              <a:buSzTx/>
              <a:buFontTx/>
              <a:buNone/>
              <a:defRPr/>
            </a:pPr>
            <a:r>
              <a:rPr lang="en-US" altLang="zh-CN" sz="2160" b="1" kern="0" dirty="0">
                <a:solidFill>
                  <a:schemeClr val="accent6"/>
                </a:solidFill>
                <a:latin typeface="微软雅黑" panose="020B0503020204020204" pitchFamily="34" charset="-122"/>
                <a:ea typeface="微软雅黑" panose="020B0503020204020204" pitchFamily="34" charset="-122"/>
                <a:cs typeface="宋体" panose="02010600030101010101" pitchFamily="2" charset="-122"/>
              </a:rPr>
              <a:t>IP</a:t>
            </a:r>
            <a:r>
              <a:rPr lang="zh-CN" altLang="en-US" sz="2160" b="1" kern="0" dirty="0">
                <a:solidFill>
                  <a:schemeClr val="accent6"/>
                </a:solidFill>
                <a:latin typeface="微软雅黑" panose="020B0503020204020204" pitchFamily="34" charset="-122"/>
                <a:ea typeface="微软雅黑" panose="020B0503020204020204" pitchFamily="34" charset="-122"/>
                <a:cs typeface="宋体" panose="02010600030101010101" pitchFamily="2" charset="-122"/>
              </a:rPr>
              <a:t>协议</a:t>
            </a:r>
          </a:p>
        </p:txBody>
      </p:sp>
      <p:grpSp>
        <p:nvGrpSpPr>
          <p:cNvPr id="2" name="组合 1"/>
          <p:cNvGrpSpPr/>
          <p:nvPr/>
        </p:nvGrpSpPr>
        <p:grpSpPr>
          <a:xfrm>
            <a:off x="6332667" y="3477138"/>
            <a:ext cx="490830" cy="491823"/>
            <a:chOff x="4339490" y="761746"/>
            <a:chExt cx="727764" cy="729238"/>
          </a:xfrm>
        </p:grpSpPr>
        <p:sp>
          <p:nvSpPr>
            <p:cNvPr id="3"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accent2"/>
            </a:solidFill>
            <a:ln w="25400" cap="flat" cmpd="sng" algn="ctr">
              <a:noFill/>
              <a:prstDash val="soli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620" b="0" i="0" u="none" strike="noStrike" kern="0" cap="none" spc="0" normalizeH="0" baseline="0" noProof="0">
                <a:ln>
                  <a:noFill/>
                </a:ln>
                <a:solidFill>
                  <a:srgbClr val="FFFFFF"/>
                </a:solidFill>
                <a:effectLst/>
                <a:uLnTx/>
                <a:uFillTx/>
                <a:latin typeface="Arial" panose="020B0604020202020204"/>
                <a:ea typeface="宋体" panose="02010600030101010101" pitchFamily="2" charset="-122"/>
              </a:endParaRPr>
            </a:p>
          </p:txBody>
        </p:sp>
        <p:sp>
          <p:nvSpPr>
            <p:cNvPr id="5" name="TextBox 67"/>
            <p:cNvSpPr txBox="1"/>
            <p:nvPr/>
          </p:nvSpPr>
          <p:spPr>
            <a:xfrm>
              <a:off x="4474113" y="801513"/>
              <a:ext cx="551736" cy="628000"/>
            </a:xfrm>
            <a:prstGeom prst="rect">
              <a:avLst/>
            </a:prstGeom>
            <a:noFill/>
          </p:spPr>
          <p:txBody>
            <a:bodyPr wrap="none" rtlCol="0">
              <a:spAutoFit/>
            </a:bodyPr>
            <a:lstStyle/>
            <a:p>
              <a:pPr marL="0" marR="0" lvl="1" indent="0" defTabSz="914400" eaLnBrk="1" fontAlgn="auto" latinLnBrk="0" hangingPunct="1">
                <a:lnSpc>
                  <a:spcPct val="100000"/>
                </a:lnSpc>
                <a:spcBef>
                  <a:spcPts val="0"/>
                </a:spcBef>
                <a:spcAft>
                  <a:spcPts val="0"/>
                </a:spcAft>
                <a:buClrTx/>
                <a:buSzTx/>
                <a:buFontTx/>
                <a:buNone/>
                <a:defRPr/>
              </a:pPr>
              <a:r>
                <a:rPr kumimoji="0" lang="en-US" altLang="zh-CN" sz="2160" b="0" i="0" u="none" strike="noStrike" kern="0" cap="none" spc="225"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3</a:t>
              </a:r>
              <a:endParaRPr kumimoji="0" lang="zh-CN" altLang="en-US" sz="2160" b="0" i="0" u="none" strike="noStrike" kern="0" cap="none" spc="225"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grpSp>
      <p:sp>
        <p:nvSpPr>
          <p:cNvPr id="6" name="矩形 39"/>
          <p:cNvSpPr>
            <a:spLocks noChangeArrowheads="1"/>
          </p:cNvSpPr>
          <p:nvPr/>
        </p:nvSpPr>
        <p:spPr bwMode="auto">
          <a:xfrm>
            <a:off x="7000447" y="3365801"/>
            <a:ext cx="3757324" cy="532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50000"/>
              </a:lnSpc>
              <a:spcBef>
                <a:spcPts val="750"/>
              </a:spcBef>
              <a:spcAft>
                <a:spcPts val="0"/>
              </a:spcAft>
              <a:buClrTx/>
              <a:buSzTx/>
              <a:buFontTx/>
              <a:buNone/>
              <a:defRPr/>
            </a:pPr>
            <a:r>
              <a:rPr lang="zh-CN" altLang="en-US" sz="2160" b="1" kern="0" dirty="0">
                <a:solidFill>
                  <a:schemeClr val="accent6"/>
                </a:solidFill>
                <a:latin typeface="微软雅黑" panose="020B0503020204020204" pitchFamily="34" charset="-122"/>
                <a:ea typeface="微软雅黑" panose="020B0503020204020204" pitchFamily="34" charset="-122"/>
                <a:cs typeface="宋体" panose="02010600030101010101" pitchFamily="2" charset="-122"/>
              </a:rPr>
              <a:t>传输层协议</a:t>
            </a:r>
            <a:endParaRPr lang="en-US" altLang="zh-CN" sz="2160" b="1" kern="0" dirty="0">
              <a:solidFill>
                <a:schemeClr val="accent6"/>
              </a:solidFill>
              <a:latin typeface="微软雅黑" panose="020B0503020204020204" pitchFamily="34" charset="-122"/>
              <a:ea typeface="微软雅黑" panose="020B0503020204020204" pitchFamily="34" charset="-122"/>
              <a:cs typeface="宋体" panose="02010600030101010101" pitchFamily="2" charset="-122"/>
            </a:endParaRPr>
          </a:p>
        </p:txBody>
      </p:sp>
      <p:grpSp>
        <p:nvGrpSpPr>
          <p:cNvPr id="19" name="组合 18">
            <a:extLst>
              <a:ext uri="{FF2B5EF4-FFF2-40B4-BE49-F238E27FC236}">
                <a16:creationId xmlns:a16="http://schemas.microsoft.com/office/drawing/2014/main" id="{9694DA95-CA8C-0021-DE3D-3CFC07F194E1}"/>
              </a:ext>
            </a:extLst>
          </p:cNvPr>
          <p:cNvGrpSpPr/>
          <p:nvPr/>
        </p:nvGrpSpPr>
        <p:grpSpPr>
          <a:xfrm>
            <a:off x="6332667" y="4235044"/>
            <a:ext cx="490830" cy="491823"/>
            <a:chOff x="4339490" y="761746"/>
            <a:chExt cx="727764" cy="729238"/>
          </a:xfrm>
        </p:grpSpPr>
        <p:sp>
          <p:nvSpPr>
            <p:cNvPr id="20" name="任意多边形 82">
              <a:extLst>
                <a:ext uri="{FF2B5EF4-FFF2-40B4-BE49-F238E27FC236}">
                  <a16:creationId xmlns:a16="http://schemas.microsoft.com/office/drawing/2014/main" id="{F66271DF-24E2-B0B0-4F4D-63D4B968AD9A}"/>
                </a:ext>
              </a:extLst>
            </p:cNvPr>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accent2"/>
            </a:solidFill>
            <a:ln w="25400" cap="flat" cmpd="sng" algn="ctr">
              <a:noFill/>
              <a:prstDash val="soli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620" b="0" i="0" u="none" strike="noStrike" kern="0" cap="none" spc="0" normalizeH="0" baseline="0" noProof="0">
                <a:ln>
                  <a:noFill/>
                </a:ln>
                <a:solidFill>
                  <a:srgbClr val="FFFFFF"/>
                </a:solidFill>
                <a:effectLst/>
                <a:uLnTx/>
                <a:uFillTx/>
                <a:latin typeface="Arial" panose="020B0604020202020204"/>
                <a:ea typeface="宋体" panose="02010600030101010101" pitchFamily="2" charset="-122"/>
              </a:endParaRPr>
            </a:p>
          </p:txBody>
        </p:sp>
        <p:sp>
          <p:nvSpPr>
            <p:cNvPr id="21" name="TextBox 67">
              <a:extLst>
                <a:ext uri="{FF2B5EF4-FFF2-40B4-BE49-F238E27FC236}">
                  <a16:creationId xmlns:a16="http://schemas.microsoft.com/office/drawing/2014/main" id="{1EAE56FA-50B1-2207-A24E-F974B581F8F9}"/>
                </a:ext>
              </a:extLst>
            </p:cNvPr>
            <p:cNvSpPr txBox="1"/>
            <p:nvPr/>
          </p:nvSpPr>
          <p:spPr>
            <a:xfrm>
              <a:off x="4474113" y="801513"/>
              <a:ext cx="551736" cy="628000"/>
            </a:xfrm>
            <a:prstGeom prst="rect">
              <a:avLst/>
            </a:prstGeom>
            <a:noFill/>
          </p:spPr>
          <p:txBody>
            <a:bodyPr wrap="none" rtlCol="0">
              <a:spAutoFit/>
            </a:bodyPr>
            <a:lstStyle/>
            <a:p>
              <a:pPr marL="0" marR="0" lvl="1" indent="0" defTabSz="914400" eaLnBrk="1" fontAlgn="auto" latinLnBrk="0" hangingPunct="1">
                <a:lnSpc>
                  <a:spcPct val="100000"/>
                </a:lnSpc>
                <a:spcBef>
                  <a:spcPts val="0"/>
                </a:spcBef>
                <a:spcAft>
                  <a:spcPts val="0"/>
                </a:spcAft>
                <a:buClrTx/>
                <a:buSzTx/>
                <a:buFontTx/>
                <a:buNone/>
                <a:defRPr/>
              </a:pPr>
              <a:r>
                <a:rPr kumimoji="0" lang="en-US" altLang="zh-CN" sz="2160" b="0" i="0" u="none" strike="noStrike" kern="0" cap="none" spc="225"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4</a:t>
              </a:r>
              <a:endParaRPr kumimoji="0" lang="zh-CN" altLang="en-US" sz="2160" b="0" i="0" u="none" strike="noStrike" kern="0" cap="none" spc="225"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grpSp>
      <p:sp>
        <p:nvSpPr>
          <p:cNvPr id="22" name="矩形 39">
            <a:extLst>
              <a:ext uri="{FF2B5EF4-FFF2-40B4-BE49-F238E27FC236}">
                <a16:creationId xmlns:a16="http://schemas.microsoft.com/office/drawing/2014/main" id="{3BEF4791-882D-00E7-2407-134F46C8048F}"/>
              </a:ext>
            </a:extLst>
          </p:cNvPr>
          <p:cNvSpPr>
            <a:spLocks noChangeArrowheads="1"/>
          </p:cNvSpPr>
          <p:nvPr/>
        </p:nvSpPr>
        <p:spPr bwMode="auto">
          <a:xfrm>
            <a:off x="7086603" y="4138603"/>
            <a:ext cx="3757324" cy="532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50000"/>
              </a:lnSpc>
              <a:spcBef>
                <a:spcPts val="750"/>
              </a:spcBef>
              <a:spcAft>
                <a:spcPts val="0"/>
              </a:spcAft>
              <a:buClrTx/>
              <a:buSzTx/>
              <a:buFontTx/>
              <a:buNone/>
              <a:defRPr/>
            </a:pPr>
            <a:r>
              <a:rPr lang="zh-CN" altLang="en-US" sz="2160" b="1" kern="0" dirty="0">
                <a:solidFill>
                  <a:schemeClr val="accent6"/>
                </a:solidFill>
                <a:latin typeface="微软雅黑" panose="020B0503020204020204" pitchFamily="34" charset="-122"/>
                <a:ea typeface="微软雅黑" panose="020B0503020204020204" pitchFamily="34" charset="-122"/>
                <a:cs typeface="宋体" panose="02010600030101010101" pitchFamily="2" charset="-122"/>
              </a:rPr>
              <a:t>其他常见协议</a:t>
            </a:r>
            <a:endParaRPr lang="en-US" altLang="zh-CN" sz="2160" b="1" kern="0" dirty="0">
              <a:solidFill>
                <a:schemeClr val="accent6"/>
              </a:solidFill>
              <a:latin typeface="微软雅黑" panose="020B0503020204020204" pitchFamily="34" charset="-122"/>
              <a:ea typeface="微软雅黑" panose="020B0503020204020204" pitchFamily="34" charset="-122"/>
              <a:cs typeface="宋体" panose="02010600030101010101" pitchFamily="2" charset="-122"/>
            </a:endParaRPr>
          </a:p>
        </p:txBody>
      </p:sp>
    </p:spTree>
    <p:extLst>
      <p:ext uri="{BB962C8B-B14F-4D97-AF65-F5344CB8AC3E}">
        <p14:creationId xmlns:p14="http://schemas.microsoft.com/office/powerpoint/2010/main" val="40000297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altLang="zh-CN" dirty="0"/>
              <a:t>1.2.1TCP/IP</a:t>
            </a:r>
            <a:r>
              <a:rPr lang="zh-CN" altLang="en-US" dirty="0"/>
              <a:t>体系结构</a:t>
            </a:r>
          </a:p>
        </p:txBody>
      </p:sp>
      <p:sp>
        <p:nvSpPr>
          <p:cNvPr id="331" name="Rectangle 330"/>
          <p:cNvSpPr/>
          <p:nvPr/>
        </p:nvSpPr>
        <p:spPr>
          <a:xfrm>
            <a:off x="2071000" y="1400752"/>
            <a:ext cx="9596120" cy="3120854"/>
          </a:xfrm>
          <a:prstGeom prst="rect">
            <a:avLst/>
          </a:prstGeom>
        </p:spPr>
        <p:txBody>
          <a:bodyPr wrap="square">
            <a:spAutoFit/>
          </a:bodyPr>
          <a:lstStyle/>
          <a:p>
            <a:r>
              <a:rPr lang="zh-CN" altLang="en-US" sz="2400" dirty="0">
                <a:latin typeface="宋体" panose="02010600030101010101" pitchFamily="2" charset="-122"/>
                <a:ea typeface="宋体" panose="02010600030101010101" pitchFamily="2" charset="-122"/>
              </a:rPr>
              <a:t>相互通信的两个计算机系统必须</a:t>
            </a:r>
            <a:r>
              <a:rPr lang="zh-CN" altLang="en-US" sz="2400" dirty="0">
                <a:solidFill>
                  <a:schemeClr val="hlink"/>
                </a:solidFill>
                <a:latin typeface="宋体" panose="02010600030101010101" pitchFamily="2" charset="-122"/>
                <a:ea typeface="宋体" panose="02010600030101010101" pitchFamily="2" charset="-122"/>
              </a:rPr>
              <a:t>高度协调工作</a:t>
            </a:r>
            <a:r>
              <a:rPr lang="zh-CN" altLang="en-US" sz="2400" dirty="0">
                <a:latin typeface="宋体" panose="02010600030101010101" pitchFamily="2" charset="-122"/>
                <a:ea typeface="宋体" panose="02010600030101010101" pitchFamily="2" charset="-122"/>
              </a:rPr>
              <a:t>才行，而这种“协调”是相当复杂的。 </a:t>
            </a:r>
          </a:p>
          <a:p>
            <a:pPr marL="0" marR="0" lvl="0" indent="0" algn="l" defTabSz="685165" rtl="0" fontAlgn="auto">
              <a:lnSpc>
                <a:spcPct val="12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schemeClr val="tx1">
                  <a:lumMod val="85000"/>
                  <a:lumOff val="1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a:p>
            <a:r>
              <a:rPr lang="zh-CN" altLang="en-US" sz="2400" dirty="0">
                <a:latin typeface="宋体" panose="02010600030101010101" pitchFamily="2" charset="-122"/>
                <a:ea typeface="宋体" panose="02010600030101010101" pitchFamily="2" charset="-122"/>
              </a:rPr>
              <a:t>“</a:t>
            </a:r>
            <a:r>
              <a:rPr lang="zh-CN" altLang="en-US" sz="2400" dirty="0">
                <a:solidFill>
                  <a:schemeClr val="hlink"/>
                </a:solidFill>
                <a:latin typeface="宋体" panose="02010600030101010101" pitchFamily="2" charset="-122"/>
                <a:ea typeface="宋体" panose="02010600030101010101" pitchFamily="2" charset="-122"/>
              </a:rPr>
              <a:t>分层</a:t>
            </a:r>
            <a:r>
              <a:rPr lang="zh-CN" altLang="en-US" sz="2400" dirty="0">
                <a:latin typeface="宋体" panose="02010600030101010101" pitchFamily="2" charset="-122"/>
                <a:ea typeface="宋体" panose="02010600030101010101" pitchFamily="2" charset="-122"/>
              </a:rPr>
              <a:t>”可将庞大而复杂的问题，转化为若干较小的局部问题，而这些较小的局部问题就比较易于研究和处理。 </a:t>
            </a:r>
            <a:endParaRPr lang="en-US" altLang="zh-CN" sz="2400" dirty="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r>
              <a:rPr lang="zh-CN" altLang="zh-CN" sz="2400" kern="100" dirty="0">
                <a:effectLst/>
                <a:latin typeface="宋体" panose="02010600030101010101" pitchFamily="2" charset="-122"/>
                <a:ea typeface="宋体" panose="02010600030101010101" pitchFamily="2" charset="-122"/>
                <a:cs typeface="Times New Roman" panose="02020603050405020304" pitchFamily="18" charset="0"/>
              </a:rPr>
              <a:t>现今规模最大的、覆盖全球的、基于</a:t>
            </a:r>
            <a:r>
              <a:rPr lang="en-US" altLang="zh-CN" sz="2400" kern="100" dirty="0">
                <a:effectLst/>
                <a:latin typeface="宋体" panose="02010600030101010101" pitchFamily="2" charset="-122"/>
                <a:ea typeface="宋体" panose="02010600030101010101" pitchFamily="2" charset="-122"/>
                <a:cs typeface="Times New Roman" panose="02020603050405020304" pitchFamily="18" charset="0"/>
              </a:rPr>
              <a:t>TCP/IP</a:t>
            </a:r>
            <a:r>
              <a:rPr lang="zh-CN" altLang="zh-CN" sz="2400" kern="100" dirty="0">
                <a:effectLst/>
                <a:latin typeface="宋体" panose="02010600030101010101" pitchFamily="2" charset="-122"/>
                <a:ea typeface="宋体" panose="02010600030101010101" pitchFamily="2" charset="-122"/>
                <a:cs typeface="Times New Roman" panose="02020603050405020304" pitchFamily="18" charset="0"/>
              </a:rPr>
              <a:t>的互联网并未使用</a:t>
            </a:r>
            <a:r>
              <a:rPr lang="en-US" altLang="zh-CN" sz="2400" kern="100" dirty="0">
                <a:effectLst/>
                <a:latin typeface="宋体" panose="02010600030101010101" pitchFamily="2" charset="-122"/>
                <a:ea typeface="宋体" panose="02010600030101010101" pitchFamily="2" charset="-122"/>
                <a:cs typeface="Times New Roman" panose="02020603050405020304" pitchFamily="18" charset="0"/>
              </a:rPr>
              <a:t>OSI</a:t>
            </a:r>
            <a:r>
              <a:rPr lang="zh-CN" altLang="zh-CN" sz="2400" kern="100" dirty="0">
                <a:effectLst/>
                <a:latin typeface="宋体" panose="02010600030101010101" pitchFamily="2" charset="-122"/>
                <a:ea typeface="宋体" panose="02010600030101010101" pitchFamily="2" charset="-122"/>
                <a:cs typeface="Times New Roman" panose="02020603050405020304" pitchFamily="18" charset="0"/>
              </a:rPr>
              <a:t>标准。</a:t>
            </a:r>
          </a:p>
          <a:p>
            <a:endParaRPr lang="zh-CN" altLang="en-US" sz="2400" dirty="0">
              <a:latin typeface="宋体" panose="02010600030101010101" pitchFamily="2" charset="-122"/>
              <a:ea typeface="宋体" panose="02010600030101010101" pitchFamily="2" charset="-122"/>
            </a:endParaRPr>
          </a:p>
        </p:txBody>
      </p:sp>
      <p:grpSp>
        <p:nvGrpSpPr>
          <p:cNvPr id="31752" name="Group 332"/>
          <p:cNvGrpSpPr/>
          <p:nvPr/>
        </p:nvGrpSpPr>
        <p:grpSpPr>
          <a:xfrm>
            <a:off x="1613800" y="1654911"/>
            <a:ext cx="259244" cy="259815"/>
            <a:chOff x="4643438" y="2786064"/>
            <a:chExt cx="288476" cy="288476"/>
          </a:xfrm>
        </p:grpSpPr>
        <p:sp>
          <p:nvSpPr>
            <p:cNvPr id="327" name="Oval 326"/>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338" name="Freeform 26"/>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grpSp>
        <p:nvGrpSpPr>
          <p:cNvPr id="6" name="Group 332"/>
          <p:cNvGrpSpPr/>
          <p:nvPr/>
        </p:nvGrpSpPr>
        <p:grpSpPr>
          <a:xfrm>
            <a:off x="1613800" y="2633913"/>
            <a:ext cx="259244" cy="259815"/>
            <a:chOff x="4643438" y="2786064"/>
            <a:chExt cx="288476" cy="288476"/>
          </a:xfrm>
        </p:grpSpPr>
        <p:sp>
          <p:nvSpPr>
            <p:cNvPr id="7" name="Oval 326"/>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8" name="Freeform 26"/>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grpSp>
        <p:nvGrpSpPr>
          <p:cNvPr id="4097" name="组合 3"/>
          <p:cNvGrpSpPr/>
          <p:nvPr/>
        </p:nvGrpSpPr>
        <p:grpSpPr>
          <a:xfrm>
            <a:off x="902970" y="218440"/>
            <a:ext cx="6696075" cy="933450"/>
            <a:chOff x="1076" y="1431"/>
            <a:chExt cx="10544" cy="1470"/>
          </a:xfrm>
        </p:grpSpPr>
        <p:cxnSp>
          <p:nvCxnSpPr>
            <p:cNvPr id="52" name="Line0"/>
            <p:cNvCxnSpPr/>
            <p:nvPr/>
          </p:nvCxnSpPr>
          <p:spPr>
            <a:xfrm flipV="1">
              <a:off x="1076" y="2565"/>
              <a:ext cx="9879" cy="5"/>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pic>
          <p:nvPicPr>
            <p:cNvPr id="4099" name="图片 34"/>
            <p:cNvPicPr>
              <a:picLocks noChangeAspect="1"/>
            </p:cNvPicPr>
            <p:nvPr/>
          </p:nvPicPr>
          <p:blipFill>
            <a:blip r:embed="rId2"/>
            <a:stretch>
              <a:fillRect/>
            </a:stretch>
          </p:blipFill>
          <p:spPr>
            <a:xfrm>
              <a:off x="10262" y="1431"/>
              <a:ext cx="1357" cy="1470"/>
            </a:xfrm>
            <a:prstGeom prst="rect">
              <a:avLst/>
            </a:prstGeom>
            <a:noFill/>
            <a:ln w="9525">
              <a:noFill/>
            </a:ln>
          </p:spPr>
        </p:pic>
      </p:grpSp>
      <p:grpSp>
        <p:nvGrpSpPr>
          <p:cNvPr id="15" name="Group 332">
            <a:extLst>
              <a:ext uri="{FF2B5EF4-FFF2-40B4-BE49-F238E27FC236}">
                <a16:creationId xmlns:a16="http://schemas.microsoft.com/office/drawing/2014/main" id="{BB97BE1E-E661-F3DA-995C-1DD61893AE45}"/>
              </a:ext>
            </a:extLst>
          </p:cNvPr>
          <p:cNvGrpSpPr/>
          <p:nvPr/>
        </p:nvGrpSpPr>
        <p:grpSpPr>
          <a:xfrm>
            <a:off x="1616851" y="3834365"/>
            <a:ext cx="259244" cy="259815"/>
            <a:chOff x="4643438" y="2786064"/>
            <a:chExt cx="288476" cy="288476"/>
          </a:xfrm>
        </p:grpSpPr>
        <p:sp>
          <p:nvSpPr>
            <p:cNvPr id="16" name="Oval 326">
              <a:extLst>
                <a:ext uri="{FF2B5EF4-FFF2-40B4-BE49-F238E27FC236}">
                  <a16:creationId xmlns:a16="http://schemas.microsoft.com/office/drawing/2014/main" id="{D8948DEC-5A45-D09A-F276-E1FA1F99B88B}"/>
                </a:ext>
              </a:extLst>
            </p:cNvPr>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17" name="Freeform 26">
              <a:extLst>
                <a:ext uri="{FF2B5EF4-FFF2-40B4-BE49-F238E27FC236}">
                  <a16:creationId xmlns:a16="http://schemas.microsoft.com/office/drawing/2014/main" id="{C0BD32FE-A979-E6DF-5AEF-91FD544375B6}"/>
                </a:ext>
              </a:extLst>
            </p:cNvPr>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pic>
        <p:nvPicPr>
          <p:cNvPr id="9" name="图片 8">
            <a:extLst>
              <a:ext uri="{FF2B5EF4-FFF2-40B4-BE49-F238E27FC236}">
                <a16:creationId xmlns:a16="http://schemas.microsoft.com/office/drawing/2014/main" id="{652D5A4F-FC86-7ABE-2BFF-531A645E663B}"/>
              </a:ext>
            </a:extLst>
          </p:cNvPr>
          <p:cNvPicPr>
            <a:picLocks noChangeAspect="1"/>
          </p:cNvPicPr>
          <p:nvPr/>
        </p:nvPicPr>
        <p:blipFill>
          <a:blip r:embed="rId3"/>
          <a:stretch>
            <a:fillRect/>
          </a:stretch>
        </p:blipFill>
        <p:spPr>
          <a:xfrm>
            <a:off x="3973095" y="4171129"/>
            <a:ext cx="4730034" cy="2072438"/>
          </a:xfrm>
          <a:prstGeom prst="rect">
            <a:avLst/>
          </a:prstGeom>
        </p:spPr>
      </p:pic>
      <p:sp>
        <p:nvSpPr>
          <p:cNvPr id="21" name="文本框 20">
            <a:extLst>
              <a:ext uri="{FF2B5EF4-FFF2-40B4-BE49-F238E27FC236}">
                <a16:creationId xmlns:a16="http://schemas.microsoft.com/office/drawing/2014/main" id="{C12BC6D5-8732-FFF2-061C-073E804D39B8}"/>
              </a:ext>
            </a:extLst>
          </p:cNvPr>
          <p:cNvSpPr txBox="1"/>
          <p:nvPr/>
        </p:nvSpPr>
        <p:spPr>
          <a:xfrm>
            <a:off x="3091167" y="6179178"/>
            <a:ext cx="6098720" cy="460382"/>
          </a:xfrm>
          <a:prstGeom prst="rect">
            <a:avLst/>
          </a:prstGeom>
          <a:noFill/>
        </p:spPr>
        <p:txBody>
          <a:bodyPr wrap="square">
            <a:spAutoFit/>
          </a:bodyPr>
          <a:lstStyle/>
          <a:p>
            <a:pPr indent="609600" algn="ctr">
              <a:lnSpc>
                <a:spcPct val="150000"/>
              </a:lnSpc>
            </a:pPr>
            <a:r>
              <a:rPr lang="zh-CN" altLang="zh-CN" sz="1800" kern="100" dirty="0">
                <a:effectLst/>
                <a:latin typeface="Calibri Light" panose="020F0302020204030204" pitchFamily="34" charset="0"/>
                <a:ea typeface="宋体" panose="02010600030101010101" pitchFamily="2" charset="-122"/>
                <a:cs typeface="Times New Roman" panose="02020603050405020304" pitchFamily="18" charset="0"/>
              </a:rPr>
              <a:t>图 </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1‑2</a:t>
            </a:r>
            <a:r>
              <a:rPr lang="en-US" altLang="zh-CN" sz="1800" kern="100" dirty="0">
                <a:solidFill>
                  <a:srgbClr val="333333"/>
                </a:solidFill>
                <a:effectLst/>
                <a:latin typeface="宋体" panose="02010600030101010101" pitchFamily="2" charset="-122"/>
                <a:ea typeface="宋体" panose="02010600030101010101" pitchFamily="2" charset="-122"/>
                <a:cs typeface="Helvetica" panose="020B0604020202020204" pitchFamily="34" charset="0"/>
              </a:rPr>
              <a:t> TCP/IP</a:t>
            </a:r>
            <a:r>
              <a:rPr lang="zh-CN" altLang="zh-CN" sz="1800" kern="100" dirty="0">
                <a:solidFill>
                  <a:srgbClr val="333333"/>
                </a:solidFill>
                <a:effectLst/>
                <a:latin typeface="Calibri Light" panose="020F0302020204030204" pitchFamily="34" charset="0"/>
                <a:ea typeface="宋体" panose="02010600030101010101" pitchFamily="2" charset="-122"/>
                <a:cs typeface="Helvetica" panose="020B0604020202020204" pitchFamily="34" charset="0"/>
              </a:rPr>
              <a:t>四层协议的表示方法举例</a:t>
            </a:r>
            <a:endParaRPr lang="zh-CN" altLang="zh-CN" sz="900" kern="100" dirty="0">
              <a:effectLst/>
              <a:latin typeface="Calibri Light" panose="020F0302020204030204" pitchFamily="34" charset="0"/>
              <a:ea typeface="宋体" panose="02010600030101010101" pitchFamily="2" charset="-122"/>
              <a:cs typeface="Times New Roman" panose="02020603050405020304" pitchFamily="18" charset="0"/>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altLang="zh-CN" dirty="0"/>
              <a:t>1.2.1TCP/IP</a:t>
            </a:r>
            <a:r>
              <a:rPr lang="zh-CN" altLang="en-US" dirty="0"/>
              <a:t>体系结构</a:t>
            </a:r>
          </a:p>
        </p:txBody>
      </p:sp>
      <p:grpSp>
        <p:nvGrpSpPr>
          <p:cNvPr id="4097" name="组合 3"/>
          <p:cNvGrpSpPr/>
          <p:nvPr/>
        </p:nvGrpSpPr>
        <p:grpSpPr>
          <a:xfrm>
            <a:off x="902970" y="218440"/>
            <a:ext cx="6696075" cy="933450"/>
            <a:chOff x="1076" y="1431"/>
            <a:chExt cx="10544" cy="1470"/>
          </a:xfrm>
        </p:grpSpPr>
        <p:cxnSp>
          <p:nvCxnSpPr>
            <p:cNvPr id="52" name="Line0"/>
            <p:cNvCxnSpPr/>
            <p:nvPr/>
          </p:nvCxnSpPr>
          <p:spPr>
            <a:xfrm flipV="1">
              <a:off x="1076" y="2565"/>
              <a:ext cx="9879" cy="5"/>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pic>
          <p:nvPicPr>
            <p:cNvPr id="4099" name="图片 34"/>
            <p:cNvPicPr>
              <a:picLocks noChangeAspect="1"/>
            </p:cNvPicPr>
            <p:nvPr/>
          </p:nvPicPr>
          <p:blipFill>
            <a:blip r:embed="rId2"/>
            <a:stretch>
              <a:fillRect/>
            </a:stretch>
          </p:blipFill>
          <p:spPr>
            <a:xfrm>
              <a:off x="10262" y="1431"/>
              <a:ext cx="1357" cy="1470"/>
            </a:xfrm>
            <a:prstGeom prst="rect">
              <a:avLst/>
            </a:prstGeom>
            <a:noFill/>
            <a:ln w="9525">
              <a:noFill/>
            </a:ln>
          </p:spPr>
        </p:pic>
      </p:grpSp>
      <p:pic>
        <p:nvPicPr>
          <p:cNvPr id="3" name="图片 2">
            <a:extLst>
              <a:ext uri="{FF2B5EF4-FFF2-40B4-BE49-F238E27FC236}">
                <a16:creationId xmlns:a16="http://schemas.microsoft.com/office/drawing/2014/main" id="{13808E77-F1A7-8D04-179A-8A409B86204A}"/>
              </a:ext>
            </a:extLst>
          </p:cNvPr>
          <p:cNvPicPr>
            <a:picLocks noChangeAspect="1"/>
          </p:cNvPicPr>
          <p:nvPr/>
        </p:nvPicPr>
        <p:blipFill>
          <a:blip r:embed="rId3"/>
          <a:stretch>
            <a:fillRect/>
          </a:stretch>
        </p:blipFill>
        <p:spPr>
          <a:xfrm>
            <a:off x="729426" y="1519545"/>
            <a:ext cx="2905676" cy="2170711"/>
          </a:xfrm>
          <a:prstGeom prst="rect">
            <a:avLst/>
          </a:prstGeom>
        </p:spPr>
      </p:pic>
      <p:sp>
        <p:nvSpPr>
          <p:cNvPr id="22" name="文本框 21">
            <a:extLst>
              <a:ext uri="{FF2B5EF4-FFF2-40B4-BE49-F238E27FC236}">
                <a16:creationId xmlns:a16="http://schemas.microsoft.com/office/drawing/2014/main" id="{99B970EC-F7EB-5B1F-3288-A9973DD0E6CD}"/>
              </a:ext>
            </a:extLst>
          </p:cNvPr>
          <p:cNvSpPr txBox="1"/>
          <p:nvPr/>
        </p:nvSpPr>
        <p:spPr>
          <a:xfrm>
            <a:off x="385280" y="3830155"/>
            <a:ext cx="3593967" cy="875881"/>
          </a:xfrm>
          <a:prstGeom prst="rect">
            <a:avLst/>
          </a:prstGeom>
          <a:noFill/>
        </p:spPr>
        <p:txBody>
          <a:bodyPr wrap="square">
            <a:spAutoFit/>
          </a:bodyPr>
          <a:lstStyle/>
          <a:p>
            <a:pPr indent="609600" algn="ctr">
              <a:lnSpc>
                <a:spcPct val="150000"/>
              </a:lnSpc>
            </a:pPr>
            <a:r>
              <a:rPr lang="zh-CN" altLang="zh-CN" sz="1800" kern="100" dirty="0">
                <a:effectLst/>
                <a:latin typeface="Calibri Light" panose="020F0302020204030204" pitchFamily="34" charset="0"/>
                <a:ea typeface="宋体" panose="02010600030101010101" pitchFamily="2" charset="-122"/>
                <a:cs typeface="Times New Roman" panose="02020603050405020304" pitchFamily="18" charset="0"/>
              </a:rPr>
              <a:t>图 </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1‑3</a:t>
            </a:r>
            <a:r>
              <a:rPr lang="en-US" altLang="zh-CN" sz="1800" kern="100" dirty="0">
                <a:solidFill>
                  <a:srgbClr val="333333"/>
                </a:solidFill>
                <a:effectLst/>
                <a:latin typeface="宋体" panose="02010600030101010101" pitchFamily="2" charset="-122"/>
                <a:ea typeface="宋体" panose="02010600030101010101" pitchFamily="2" charset="-122"/>
                <a:cs typeface="Helvetica" panose="020B0604020202020204" pitchFamily="34" charset="0"/>
              </a:rPr>
              <a:t> TCP/IP</a:t>
            </a:r>
            <a:r>
              <a:rPr lang="zh-CN" altLang="zh-CN" sz="1800" kern="100" dirty="0">
                <a:solidFill>
                  <a:srgbClr val="333333"/>
                </a:solidFill>
                <a:effectLst/>
                <a:latin typeface="Calibri Light" panose="020F0302020204030204" pitchFamily="34" charset="0"/>
                <a:ea typeface="宋体" panose="02010600030101010101" pitchFamily="2" charset="-122"/>
                <a:cs typeface="Helvetica" panose="020B0604020202020204" pitchFamily="34" charset="0"/>
              </a:rPr>
              <a:t>体系结构的另一种表示方法</a:t>
            </a:r>
            <a:endParaRPr lang="zh-CN" altLang="zh-CN" sz="900" kern="100" dirty="0">
              <a:effectLst/>
              <a:latin typeface="Calibri Light" panose="020F0302020204030204" pitchFamily="34" charset="0"/>
              <a:ea typeface="宋体" panose="02010600030101010101" pitchFamily="2" charset="-122"/>
              <a:cs typeface="Times New Roman" panose="02020603050405020304" pitchFamily="18" charset="0"/>
            </a:endParaRPr>
          </a:p>
        </p:txBody>
      </p:sp>
      <p:pic>
        <p:nvPicPr>
          <p:cNvPr id="23" name="图片 22">
            <a:extLst>
              <a:ext uri="{FF2B5EF4-FFF2-40B4-BE49-F238E27FC236}">
                <a16:creationId xmlns:a16="http://schemas.microsoft.com/office/drawing/2014/main" id="{90CABEEF-5288-EF0A-1DFB-58ED3403ADB7}"/>
              </a:ext>
            </a:extLst>
          </p:cNvPr>
          <p:cNvPicPr>
            <a:picLocks noChangeAspect="1"/>
          </p:cNvPicPr>
          <p:nvPr/>
        </p:nvPicPr>
        <p:blipFill>
          <a:blip r:embed="rId4"/>
          <a:stretch>
            <a:fillRect/>
          </a:stretch>
        </p:blipFill>
        <p:spPr>
          <a:xfrm>
            <a:off x="4755432" y="1541465"/>
            <a:ext cx="6323681" cy="2286254"/>
          </a:xfrm>
          <a:prstGeom prst="rect">
            <a:avLst/>
          </a:prstGeom>
        </p:spPr>
      </p:pic>
      <p:sp>
        <p:nvSpPr>
          <p:cNvPr id="24" name="文本框 23">
            <a:extLst>
              <a:ext uri="{FF2B5EF4-FFF2-40B4-BE49-F238E27FC236}">
                <a16:creationId xmlns:a16="http://schemas.microsoft.com/office/drawing/2014/main" id="{22CD553B-0F1C-3FBC-5BDE-C678E4E97EE1}"/>
              </a:ext>
            </a:extLst>
          </p:cNvPr>
          <p:cNvSpPr txBox="1"/>
          <p:nvPr/>
        </p:nvSpPr>
        <p:spPr>
          <a:xfrm>
            <a:off x="4549050" y="4037904"/>
            <a:ext cx="6098720" cy="460382"/>
          </a:xfrm>
          <a:prstGeom prst="rect">
            <a:avLst/>
          </a:prstGeom>
          <a:noFill/>
        </p:spPr>
        <p:txBody>
          <a:bodyPr wrap="square">
            <a:spAutoFit/>
          </a:bodyPr>
          <a:lstStyle/>
          <a:p>
            <a:pPr indent="609600" algn="ctr">
              <a:lnSpc>
                <a:spcPct val="150000"/>
              </a:lnSpc>
            </a:pPr>
            <a:r>
              <a:rPr lang="zh-CN" altLang="zh-CN" sz="1800" kern="100" dirty="0">
                <a:effectLst/>
                <a:latin typeface="Calibri Light" panose="020F0302020204030204" pitchFamily="34" charset="0"/>
                <a:ea typeface="宋体" panose="02010600030101010101" pitchFamily="2" charset="-122"/>
                <a:cs typeface="Times New Roman" panose="02020603050405020304" pitchFamily="18" charset="0"/>
              </a:rPr>
              <a:t>图 </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1‑4 </a:t>
            </a:r>
            <a:r>
              <a:rPr lang="zh-CN" altLang="zh-CN" sz="1800" kern="100" dirty="0">
                <a:solidFill>
                  <a:srgbClr val="333333"/>
                </a:solidFill>
                <a:effectLst/>
                <a:latin typeface="Calibri Light" panose="020F0302020204030204" pitchFamily="34" charset="0"/>
                <a:ea typeface="宋体" panose="02010600030101010101" pitchFamily="2" charset="-122"/>
                <a:cs typeface="Helvetica" panose="020B0604020202020204" pitchFamily="34" charset="0"/>
              </a:rPr>
              <a:t>沙漏计时器形状的</a:t>
            </a:r>
            <a:r>
              <a:rPr lang="en-US" altLang="zh-CN" sz="1800" kern="100" dirty="0">
                <a:solidFill>
                  <a:srgbClr val="333333"/>
                </a:solidFill>
                <a:effectLst/>
                <a:latin typeface="Calibri Light" panose="020F0302020204030204" pitchFamily="34" charset="0"/>
                <a:ea typeface="宋体" panose="02010600030101010101" pitchFamily="2" charset="-122"/>
                <a:cs typeface="Helvetica" panose="020B0604020202020204" pitchFamily="34" charset="0"/>
              </a:rPr>
              <a:t>TCP/P</a:t>
            </a:r>
            <a:r>
              <a:rPr lang="zh-CN" altLang="zh-CN" sz="1800" kern="100" dirty="0">
                <a:solidFill>
                  <a:srgbClr val="333333"/>
                </a:solidFill>
                <a:effectLst/>
                <a:latin typeface="Calibri Light" panose="020F0302020204030204" pitchFamily="34" charset="0"/>
                <a:ea typeface="宋体" panose="02010600030101010101" pitchFamily="2" charset="-122"/>
                <a:cs typeface="Helvetica" panose="020B0604020202020204" pitchFamily="34" charset="0"/>
              </a:rPr>
              <a:t>协议簇示意图</a:t>
            </a:r>
            <a:endParaRPr lang="zh-CN" altLang="zh-CN" sz="900" kern="100" dirty="0">
              <a:effectLst/>
              <a:latin typeface="Calibri Light" panose="020F03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25494724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838200" y="365125"/>
            <a:ext cx="4505960" cy="516890"/>
          </a:xfrm>
        </p:spPr>
        <p:txBody>
          <a:bodyPr/>
          <a:lstStyle/>
          <a:p>
            <a:r>
              <a:rPr lang="en-US" altLang="zh-CN" dirty="0"/>
              <a:t>1.2.2 </a:t>
            </a:r>
            <a:r>
              <a:rPr lang="zh-CN" altLang="en-US" dirty="0"/>
              <a:t>IP协议</a:t>
            </a:r>
          </a:p>
        </p:txBody>
      </p:sp>
      <p:sp>
        <p:nvSpPr>
          <p:cNvPr id="2" name="文本框 1"/>
          <p:cNvSpPr txBox="1"/>
          <p:nvPr/>
        </p:nvSpPr>
        <p:spPr>
          <a:xfrm>
            <a:off x="2153059" y="1312757"/>
            <a:ext cx="7885241" cy="499110"/>
          </a:xfrm>
          <a:prstGeom prst="rect">
            <a:avLst/>
          </a:prstGeom>
          <a:noFill/>
        </p:spPr>
        <p:txBody>
          <a:bodyPr wrap="square" tIns="42254" bIns="42254" rtlCol="0">
            <a:spAutoFit/>
          </a:bodyPr>
          <a:lstStyle/>
          <a:p>
            <a:pPr algn="ctr"/>
            <a:r>
              <a:rPr lang="zh-CN" altLang="en-US" sz="2700" b="1">
                <a:solidFill>
                  <a:schemeClr val="accent1"/>
                </a:solidFill>
                <a:latin typeface="微软雅黑" panose="020B0503020204020204" pitchFamily="34" charset="-122"/>
                <a:ea typeface="微软雅黑" panose="020B0503020204020204" pitchFamily="34" charset="-122"/>
              </a:rPr>
              <a:t>IP协议的简介</a:t>
            </a:r>
          </a:p>
        </p:txBody>
      </p:sp>
      <p:sp>
        <p:nvSpPr>
          <p:cNvPr id="331" name="Rectangle 330"/>
          <p:cNvSpPr/>
          <p:nvPr/>
        </p:nvSpPr>
        <p:spPr>
          <a:xfrm>
            <a:off x="662305" y="1891030"/>
            <a:ext cx="10473781" cy="2221762"/>
          </a:xfrm>
          <a:prstGeom prst="rect">
            <a:avLst/>
          </a:prstGeom>
        </p:spPr>
        <p:txBody>
          <a:bodyPr wrap="square">
            <a:spAutoFit/>
          </a:bodyPr>
          <a:lstStyle/>
          <a:p>
            <a:pPr marL="0" marR="0" lvl="0" indent="0" algn="l" defTabSz="685165" rtl="0" fontAlgn="auto">
              <a:lnSpc>
                <a:spcPct val="150000"/>
              </a:lnSpc>
              <a:spcBef>
                <a:spcPts val="0"/>
              </a:spcBef>
              <a:spcAft>
                <a:spcPts val="0"/>
              </a:spcAft>
              <a:buClrTx/>
              <a:buSzTx/>
              <a:buFontTx/>
              <a:buNone/>
              <a:defRPr/>
            </a:pPr>
            <a:r>
              <a:rPr kumimoji="0" lang="en-US" altLang="zh-CN" sz="2400" b="0" i="0" u="none" strike="noStrike" kern="1200" cap="none" spc="0" normalizeH="0" baseline="0" noProof="0" dirty="0">
                <a:ln>
                  <a:noFill/>
                </a:ln>
                <a:solidFill>
                  <a:schemeClr val="tx1">
                    <a:lumMod val="85000"/>
                    <a:lumOff val="1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IP(Internet Protocol) 协议是 TCP/IP </a:t>
            </a:r>
            <a:r>
              <a:rPr kumimoji="0" lang="zh-CN" altLang="en-US" sz="2400" b="0" i="0" u="none" strike="noStrike" kern="1200" cap="none" spc="0" normalizeH="0" baseline="0" noProof="0" dirty="0">
                <a:ln>
                  <a:noFill/>
                </a:ln>
                <a:solidFill>
                  <a:schemeClr val="tx1">
                    <a:lumMod val="85000"/>
                    <a:lumOff val="1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协议簇</a:t>
            </a:r>
            <a:r>
              <a:rPr kumimoji="0" lang="en-US" altLang="zh-CN" sz="2400" b="0" i="0" u="none" strike="noStrike" kern="1200" cap="none" spc="0" normalizeH="0" baseline="0" noProof="0" dirty="0">
                <a:ln>
                  <a:noFill/>
                </a:ln>
                <a:solidFill>
                  <a:schemeClr val="tx1">
                    <a:lumMod val="85000"/>
                    <a:lumOff val="1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中的核心协议。</a:t>
            </a:r>
          </a:p>
          <a:p>
            <a:pPr marL="0" marR="0" lvl="0" indent="0" algn="l" defTabSz="685165" rtl="0" fontAlgn="auto">
              <a:lnSpc>
                <a:spcPct val="150000"/>
              </a:lnSpc>
              <a:spcBef>
                <a:spcPts val="0"/>
              </a:spcBef>
              <a:spcAft>
                <a:spcPts val="0"/>
              </a:spcAft>
              <a:buClrTx/>
              <a:buSzTx/>
              <a:buFontTx/>
              <a:buNone/>
              <a:defRPr/>
            </a:pPr>
            <a:r>
              <a:rPr kumimoji="0" lang="en-US" altLang="zh-CN" sz="2400" b="0" i="0" u="none" strike="noStrike" kern="1200" cap="none" spc="0" normalizeH="0" baseline="0" noProof="0" dirty="0">
                <a:ln>
                  <a:noFill/>
                </a:ln>
                <a:solidFill>
                  <a:schemeClr val="tx1">
                    <a:lumMod val="85000"/>
                    <a:lumOff val="1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IP协议根据数据包(Packet) 中的 IP 地址，为上层协议提供一种无连接(Connection-less), 尽力而为(Best-effort Delivery) 的数据传输功能。</a:t>
            </a:r>
          </a:p>
          <a:p>
            <a:pPr marL="0" marR="0" lvl="0" indent="0" algn="l" defTabSz="685165" rtl="0" fontAlgn="auto">
              <a:lnSpc>
                <a:spcPct val="150000"/>
              </a:lnSpc>
              <a:spcBef>
                <a:spcPts val="0"/>
              </a:spcBef>
              <a:spcAft>
                <a:spcPts val="0"/>
              </a:spcAft>
              <a:buClrTx/>
              <a:buSzTx/>
              <a:buFontTx/>
              <a:buNone/>
              <a:defRPr/>
            </a:pPr>
            <a:endParaRPr kumimoji="0" lang="en-US" altLang="zh-CN" sz="2400" b="0" i="0" u="none" strike="noStrike" kern="1200" cap="none" spc="0" normalizeH="0" baseline="0" noProof="0" dirty="0">
              <a:ln>
                <a:noFill/>
              </a:ln>
              <a:solidFill>
                <a:schemeClr val="tx1">
                  <a:lumMod val="85000"/>
                  <a:lumOff val="1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p:txBody>
      </p:sp>
      <p:grpSp>
        <p:nvGrpSpPr>
          <p:cNvPr id="31752" name="Group 332"/>
          <p:cNvGrpSpPr/>
          <p:nvPr/>
        </p:nvGrpSpPr>
        <p:grpSpPr>
          <a:xfrm>
            <a:off x="579385" y="2060604"/>
            <a:ext cx="259244" cy="259815"/>
            <a:chOff x="4643438" y="2786064"/>
            <a:chExt cx="288476" cy="288476"/>
          </a:xfrm>
        </p:grpSpPr>
        <p:sp>
          <p:nvSpPr>
            <p:cNvPr id="327" name="Oval 326"/>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338" name="Freeform 26"/>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grpSp>
        <p:nvGrpSpPr>
          <p:cNvPr id="4" name="组合 3"/>
          <p:cNvGrpSpPr/>
          <p:nvPr/>
        </p:nvGrpSpPr>
        <p:grpSpPr>
          <a:xfrm>
            <a:off x="922655" y="237490"/>
            <a:ext cx="6695440" cy="933450"/>
            <a:chOff x="1076" y="1431"/>
            <a:chExt cx="10544" cy="1470"/>
          </a:xfrm>
        </p:grpSpPr>
        <p:cxnSp>
          <p:nvCxnSpPr>
            <p:cNvPr id="52" name="Line0"/>
            <p:cNvCxnSpPr/>
            <p:nvPr/>
          </p:nvCxnSpPr>
          <p:spPr>
            <a:xfrm flipV="1">
              <a:off x="1076" y="2565"/>
              <a:ext cx="9879" cy="5"/>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pic>
          <p:nvPicPr>
            <p:cNvPr id="3086" name="图片 34"/>
            <p:cNvPicPr>
              <a:picLocks noChangeAspect="1"/>
            </p:cNvPicPr>
            <p:nvPr/>
          </p:nvPicPr>
          <p:blipFill>
            <a:blip r:embed="rId2"/>
            <a:stretch>
              <a:fillRect/>
            </a:stretch>
          </p:blipFill>
          <p:spPr>
            <a:xfrm>
              <a:off x="10262" y="1431"/>
              <a:ext cx="1358" cy="1470"/>
            </a:xfrm>
            <a:prstGeom prst="rect">
              <a:avLst/>
            </a:prstGeom>
            <a:noFill/>
            <a:ln w="9525">
              <a:noFill/>
            </a:ln>
          </p:spPr>
        </p:pic>
      </p:grpSp>
      <p:pic>
        <p:nvPicPr>
          <p:cNvPr id="12" name="图片 11">
            <a:extLst>
              <a:ext uri="{FF2B5EF4-FFF2-40B4-BE49-F238E27FC236}">
                <a16:creationId xmlns:a16="http://schemas.microsoft.com/office/drawing/2014/main" id="{6534FFBC-AC79-1BA0-01D9-0E3706C773D2}"/>
              </a:ext>
            </a:extLst>
          </p:cNvPr>
          <p:cNvPicPr>
            <a:picLocks noChangeAspect="1"/>
          </p:cNvPicPr>
          <p:nvPr/>
        </p:nvPicPr>
        <p:blipFill>
          <a:blip r:embed="rId3"/>
          <a:stretch>
            <a:fillRect/>
          </a:stretch>
        </p:blipFill>
        <p:spPr>
          <a:xfrm>
            <a:off x="1907928" y="3816535"/>
            <a:ext cx="8130372" cy="750840"/>
          </a:xfrm>
          <a:prstGeom prst="rect">
            <a:avLst/>
          </a:prstGeom>
        </p:spPr>
      </p:pic>
      <p:sp>
        <p:nvSpPr>
          <p:cNvPr id="14" name="文本框 13">
            <a:extLst>
              <a:ext uri="{FF2B5EF4-FFF2-40B4-BE49-F238E27FC236}">
                <a16:creationId xmlns:a16="http://schemas.microsoft.com/office/drawing/2014/main" id="{A6E2E222-9134-0D52-EC90-7F7CF1294DB1}"/>
              </a:ext>
            </a:extLst>
          </p:cNvPr>
          <p:cNvSpPr txBox="1"/>
          <p:nvPr/>
        </p:nvSpPr>
        <p:spPr>
          <a:xfrm>
            <a:off x="2735535" y="4661425"/>
            <a:ext cx="6098720" cy="460382"/>
          </a:xfrm>
          <a:prstGeom prst="rect">
            <a:avLst/>
          </a:prstGeom>
          <a:noFill/>
        </p:spPr>
        <p:txBody>
          <a:bodyPr wrap="square">
            <a:spAutoFit/>
          </a:bodyPr>
          <a:lstStyle/>
          <a:p>
            <a:pPr indent="266700" algn="ctr">
              <a:lnSpc>
                <a:spcPct val="150000"/>
              </a:lnSpc>
            </a:pPr>
            <a:r>
              <a:rPr lang="zh-CN" altLang="zh-CN" sz="1800" kern="100" dirty="0">
                <a:effectLst/>
                <a:latin typeface="Calibri Light" panose="020F0302020204030204" pitchFamily="34" charset="0"/>
                <a:ea typeface="宋体" panose="02010600030101010101" pitchFamily="2" charset="-122"/>
                <a:cs typeface="Times New Roman" panose="02020603050405020304" pitchFamily="18" charset="0"/>
              </a:rPr>
              <a:t>图 </a:t>
            </a:r>
            <a:r>
              <a:rPr lang="en-US" altLang="zh-CN" sz="1800" kern="100" dirty="0">
                <a:effectLst/>
                <a:latin typeface="Calibri Light" panose="020F0302020204030204" pitchFamily="34" charset="0"/>
                <a:ea typeface="宋体" panose="02010600030101010101" pitchFamily="2" charset="-122"/>
                <a:cs typeface="Times New Roman" panose="02020603050405020304" pitchFamily="18" charset="0"/>
              </a:rPr>
              <a:t>1‑5</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IP</a:t>
            </a:r>
            <a:r>
              <a:rPr lang="zh-CN" altLang="zh-CN" sz="1800" kern="100" dirty="0">
                <a:effectLst/>
                <a:latin typeface="Calibri Light" panose="020F0302020204030204" pitchFamily="34" charset="0"/>
                <a:ea typeface="宋体" panose="02010600030101010101" pitchFamily="2" charset="-122"/>
                <a:cs typeface="Times New Roman" panose="02020603050405020304" pitchFamily="18" charset="0"/>
              </a:rPr>
              <a:t>数据传送上传来的数据</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838200" y="365125"/>
            <a:ext cx="4505960" cy="516890"/>
          </a:xfrm>
        </p:spPr>
        <p:txBody>
          <a:bodyPr/>
          <a:lstStyle/>
          <a:p>
            <a:r>
              <a:rPr lang="en-US" altLang="zh-CN" dirty="0"/>
              <a:t>1.2.2 </a:t>
            </a:r>
            <a:r>
              <a:rPr lang="zh-CN" altLang="en-US" dirty="0"/>
              <a:t>IP协议</a:t>
            </a:r>
          </a:p>
        </p:txBody>
      </p:sp>
      <p:sp>
        <p:nvSpPr>
          <p:cNvPr id="2" name="文本框 1"/>
          <p:cNvSpPr txBox="1"/>
          <p:nvPr/>
        </p:nvSpPr>
        <p:spPr>
          <a:xfrm>
            <a:off x="2153059" y="1312757"/>
            <a:ext cx="7885241" cy="499110"/>
          </a:xfrm>
          <a:prstGeom prst="rect">
            <a:avLst/>
          </a:prstGeom>
          <a:noFill/>
        </p:spPr>
        <p:txBody>
          <a:bodyPr wrap="square" tIns="42254" bIns="42254" rtlCol="0">
            <a:spAutoFit/>
          </a:bodyPr>
          <a:lstStyle/>
          <a:p>
            <a:pPr algn="ctr"/>
            <a:r>
              <a:rPr lang="zh-CN" altLang="en-US" sz="2700" b="1" dirty="0">
                <a:solidFill>
                  <a:schemeClr val="accent1"/>
                </a:solidFill>
                <a:latin typeface="微软雅黑" panose="020B0503020204020204" pitchFamily="34" charset="-122"/>
                <a:ea typeface="微软雅黑" panose="020B0503020204020204" pitchFamily="34" charset="-122"/>
              </a:rPr>
              <a:t>IP协议的功能</a:t>
            </a:r>
          </a:p>
        </p:txBody>
      </p:sp>
      <p:sp>
        <p:nvSpPr>
          <p:cNvPr id="331" name="Rectangle 330"/>
          <p:cNvSpPr/>
          <p:nvPr/>
        </p:nvSpPr>
        <p:spPr>
          <a:xfrm>
            <a:off x="1056111" y="2027342"/>
            <a:ext cx="10473781" cy="3514424"/>
          </a:xfrm>
          <a:prstGeom prst="rect">
            <a:avLst/>
          </a:prstGeom>
        </p:spPr>
        <p:txBody>
          <a:bodyPr wrap="square">
            <a:spAutoFit/>
          </a:bodyPr>
          <a:lstStyle/>
          <a:p>
            <a:pPr indent="266700" algn="just"/>
            <a:r>
              <a:rPr kumimoji="0" lang="en-US" altLang="zh-CN" sz="2400" b="0" i="0" u="none" strike="noStrike" kern="1200" cap="none" spc="0" normalizeH="0" baseline="0" noProof="0" dirty="0">
                <a:ln>
                  <a:noFill/>
                </a:ln>
                <a:solidFill>
                  <a:schemeClr val="tx1">
                    <a:lumMod val="85000"/>
                    <a:lumOff val="1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a:t>
            </a:r>
            <a:r>
              <a:rPr lang="zh-CN" altLang="zh-CN" sz="2400" kern="100" dirty="0">
                <a:effectLst/>
                <a:latin typeface="宋体" panose="02010600030101010101" pitchFamily="2" charset="-122"/>
                <a:ea typeface="宋体" panose="02010600030101010101" pitchFamily="2" charset="-122"/>
                <a:cs typeface="Times New Roman" panose="02020603050405020304" pitchFamily="18" charset="0"/>
              </a:rPr>
              <a:t>①将上层数据</a:t>
            </a:r>
            <a:r>
              <a:rPr lang="en-US" altLang="zh-CN" sz="2400" kern="100" dirty="0">
                <a:effectLst/>
                <a:latin typeface="宋体" panose="02010600030101010101" pitchFamily="2" charset="-122"/>
                <a:ea typeface="宋体" panose="02010600030101010101" pitchFamily="2" charset="-122"/>
                <a:cs typeface="Times New Roman" panose="02020603050405020304" pitchFamily="18" charset="0"/>
              </a:rPr>
              <a:t>(</a:t>
            </a:r>
            <a:r>
              <a:rPr lang="zh-CN" altLang="zh-CN" sz="2400" kern="100" dirty="0">
                <a:effectLst/>
                <a:latin typeface="宋体" panose="02010600030101010101" pitchFamily="2" charset="-122"/>
                <a:ea typeface="宋体" panose="02010600030101010101" pitchFamily="2" charset="-122"/>
                <a:cs typeface="Times New Roman" panose="02020603050405020304" pitchFamily="18" charset="0"/>
              </a:rPr>
              <a:t>如</a:t>
            </a:r>
            <a:r>
              <a:rPr lang="en-US" altLang="zh-CN" sz="2400" kern="100" dirty="0">
                <a:effectLst/>
                <a:latin typeface="宋体" panose="02010600030101010101" pitchFamily="2" charset="-122"/>
                <a:ea typeface="宋体" panose="02010600030101010101" pitchFamily="2" charset="-122"/>
                <a:cs typeface="Times New Roman" panose="02020603050405020304" pitchFamily="18" charset="0"/>
              </a:rPr>
              <a:t>TCP, UDP</a:t>
            </a:r>
            <a:r>
              <a:rPr lang="zh-CN" altLang="zh-CN" sz="2400" kern="100" dirty="0">
                <a:effectLst/>
                <a:latin typeface="宋体" panose="02010600030101010101" pitchFamily="2" charset="-122"/>
                <a:ea typeface="宋体" panose="02010600030101010101" pitchFamily="2" charset="-122"/>
                <a:cs typeface="Times New Roman" panose="02020603050405020304" pitchFamily="18" charset="0"/>
              </a:rPr>
              <a:t>数据</a:t>
            </a:r>
            <a:r>
              <a:rPr lang="en-US" altLang="zh-CN" sz="2400" kern="100" dirty="0">
                <a:effectLst/>
                <a:latin typeface="宋体" panose="02010600030101010101" pitchFamily="2" charset="-122"/>
                <a:ea typeface="宋体" panose="02010600030101010101" pitchFamily="2" charset="-122"/>
                <a:cs typeface="Times New Roman" panose="02020603050405020304" pitchFamily="18" charset="0"/>
              </a:rPr>
              <a:t>)</a:t>
            </a:r>
            <a:r>
              <a:rPr lang="zh-CN" altLang="zh-CN" sz="2400" kern="100" dirty="0">
                <a:effectLst/>
                <a:latin typeface="宋体" panose="02010600030101010101" pitchFamily="2" charset="-122"/>
                <a:ea typeface="宋体" panose="02010600030101010101" pitchFamily="2" charset="-122"/>
                <a:cs typeface="Times New Roman" panose="02020603050405020304" pitchFamily="18" charset="0"/>
              </a:rPr>
              <a:t>或同层的其他数据</a:t>
            </a:r>
            <a:r>
              <a:rPr lang="en-US" altLang="zh-CN" sz="2400" kern="100" dirty="0">
                <a:effectLst/>
                <a:latin typeface="宋体" panose="02010600030101010101" pitchFamily="2" charset="-122"/>
                <a:ea typeface="宋体" panose="02010600030101010101" pitchFamily="2" charset="-122"/>
                <a:cs typeface="Times New Roman" panose="02020603050405020304" pitchFamily="18" charset="0"/>
              </a:rPr>
              <a:t>(</a:t>
            </a:r>
            <a:r>
              <a:rPr lang="zh-CN" altLang="zh-CN" sz="2400" kern="100" dirty="0">
                <a:effectLst/>
                <a:latin typeface="宋体" panose="02010600030101010101" pitchFamily="2" charset="-122"/>
                <a:ea typeface="宋体" panose="02010600030101010101" pitchFamily="2" charset="-122"/>
                <a:cs typeface="Times New Roman" panose="02020603050405020304" pitchFamily="18" charset="0"/>
              </a:rPr>
              <a:t>如</a:t>
            </a:r>
            <a:r>
              <a:rPr lang="en-US" altLang="zh-CN" sz="2400" kern="100" dirty="0">
                <a:effectLst/>
                <a:latin typeface="宋体" panose="02010600030101010101" pitchFamily="2" charset="-122"/>
                <a:ea typeface="宋体" panose="02010600030101010101" pitchFamily="2" charset="-122"/>
                <a:cs typeface="Times New Roman" panose="02020603050405020304" pitchFamily="18" charset="0"/>
              </a:rPr>
              <a:t>ICMP</a:t>
            </a:r>
            <a:r>
              <a:rPr lang="zh-CN" altLang="zh-CN" sz="2400" kern="100" dirty="0">
                <a:effectLst/>
                <a:latin typeface="宋体" panose="02010600030101010101" pitchFamily="2" charset="-122"/>
                <a:ea typeface="宋体" panose="02010600030101010101" pitchFamily="2" charset="-122"/>
                <a:cs typeface="Times New Roman" panose="02020603050405020304" pitchFamily="18" charset="0"/>
              </a:rPr>
              <a:t>数据</a:t>
            </a:r>
            <a:r>
              <a:rPr lang="en-US" altLang="zh-CN" sz="2400" kern="100" dirty="0">
                <a:effectLst/>
                <a:latin typeface="宋体" panose="02010600030101010101" pitchFamily="2" charset="-122"/>
                <a:ea typeface="宋体" panose="02010600030101010101" pitchFamily="2" charset="-122"/>
                <a:cs typeface="Times New Roman" panose="02020603050405020304" pitchFamily="18" charset="0"/>
              </a:rPr>
              <a:t>)</a:t>
            </a:r>
            <a:r>
              <a:rPr lang="zh-CN" altLang="zh-CN" sz="2400" kern="100" dirty="0">
                <a:effectLst/>
                <a:latin typeface="宋体" panose="02010600030101010101" pitchFamily="2" charset="-122"/>
                <a:ea typeface="宋体" panose="02010600030101010101" pitchFamily="2" charset="-122"/>
                <a:cs typeface="Times New Roman" panose="02020603050405020304" pitchFamily="18" charset="0"/>
              </a:rPr>
              <a:t>封装到</a:t>
            </a:r>
            <a:r>
              <a:rPr lang="en-US" altLang="zh-CN" sz="2400" kern="100" dirty="0">
                <a:effectLst/>
                <a:latin typeface="宋体" panose="02010600030101010101" pitchFamily="2" charset="-122"/>
                <a:ea typeface="宋体" panose="02010600030101010101" pitchFamily="2" charset="-122"/>
                <a:cs typeface="Times New Roman" panose="02020603050405020304" pitchFamily="18" charset="0"/>
              </a:rPr>
              <a:t>IP</a:t>
            </a:r>
            <a:r>
              <a:rPr lang="zh-CN" altLang="zh-CN" sz="2400" kern="100" dirty="0">
                <a:effectLst/>
                <a:latin typeface="宋体" panose="02010600030101010101" pitchFamily="2" charset="-122"/>
                <a:ea typeface="宋体" panose="02010600030101010101" pitchFamily="2" charset="-122"/>
                <a:cs typeface="Times New Roman" panose="02020603050405020304" pitchFamily="18" charset="0"/>
              </a:rPr>
              <a:t>数据报中。</a:t>
            </a:r>
            <a:endParaRPr lang="en-US" altLang="zh-CN" sz="2400" kern="100" dirty="0">
              <a:effectLst/>
              <a:latin typeface="宋体" panose="02010600030101010101" pitchFamily="2" charset="-122"/>
              <a:ea typeface="宋体" panose="02010600030101010101" pitchFamily="2" charset="-122"/>
              <a:cs typeface="Times New Roman" panose="02020603050405020304" pitchFamily="18" charset="0"/>
            </a:endParaRPr>
          </a:p>
          <a:p>
            <a:pPr indent="266700" algn="just"/>
            <a:endParaRPr lang="zh-CN" altLang="zh-CN" sz="2400" kern="100" dirty="0">
              <a:effectLst/>
              <a:latin typeface="宋体" panose="02010600030101010101" pitchFamily="2" charset="-122"/>
              <a:ea typeface="宋体" panose="02010600030101010101" pitchFamily="2" charset="-122"/>
              <a:cs typeface="Times New Roman" panose="02020603050405020304" pitchFamily="18" charset="0"/>
            </a:endParaRPr>
          </a:p>
          <a:p>
            <a:pPr indent="266700" algn="just"/>
            <a:r>
              <a:rPr lang="zh-CN" altLang="zh-CN" sz="2400" kern="100" dirty="0">
                <a:effectLst/>
                <a:latin typeface="宋体" panose="02010600030101010101" pitchFamily="2" charset="-122"/>
                <a:ea typeface="宋体" panose="02010600030101010101" pitchFamily="2" charset="-122"/>
                <a:cs typeface="Times New Roman" panose="02020603050405020304" pitchFamily="18" charset="0"/>
              </a:rPr>
              <a:t>②将</a:t>
            </a:r>
            <a:r>
              <a:rPr lang="en-US" altLang="zh-CN" sz="2400" kern="100" dirty="0">
                <a:effectLst/>
                <a:latin typeface="宋体" panose="02010600030101010101" pitchFamily="2" charset="-122"/>
                <a:ea typeface="宋体" panose="02010600030101010101" pitchFamily="2" charset="-122"/>
                <a:cs typeface="Times New Roman" panose="02020603050405020304" pitchFamily="18" charset="0"/>
              </a:rPr>
              <a:t>IP</a:t>
            </a:r>
            <a:r>
              <a:rPr lang="zh-CN" altLang="zh-CN" sz="2400" kern="100" dirty="0">
                <a:effectLst/>
                <a:latin typeface="宋体" panose="02010600030101010101" pitchFamily="2" charset="-122"/>
                <a:ea typeface="宋体" panose="02010600030101010101" pitchFamily="2" charset="-122"/>
                <a:cs typeface="Times New Roman" panose="02020603050405020304" pitchFamily="18" charset="0"/>
              </a:rPr>
              <a:t>数据报传送到最终目的地。</a:t>
            </a:r>
            <a:endParaRPr lang="en-US" altLang="zh-CN" sz="2400" kern="100" dirty="0">
              <a:effectLst/>
              <a:latin typeface="宋体" panose="02010600030101010101" pitchFamily="2" charset="-122"/>
              <a:ea typeface="宋体" panose="02010600030101010101" pitchFamily="2" charset="-122"/>
              <a:cs typeface="Times New Roman" panose="02020603050405020304" pitchFamily="18" charset="0"/>
            </a:endParaRPr>
          </a:p>
          <a:p>
            <a:pPr indent="266700" algn="just"/>
            <a:endParaRPr lang="zh-CN" altLang="zh-CN" sz="2400" kern="100" dirty="0">
              <a:effectLst/>
              <a:latin typeface="宋体" panose="02010600030101010101" pitchFamily="2" charset="-122"/>
              <a:ea typeface="宋体" panose="02010600030101010101" pitchFamily="2" charset="-122"/>
              <a:cs typeface="Times New Roman" panose="02020603050405020304" pitchFamily="18" charset="0"/>
            </a:endParaRPr>
          </a:p>
          <a:p>
            <a:pPr indent="266700" algn="just"/>
            <a:r>
              <a:rPr lang="zh-CN" altLang="zh-CN" sz="2400" kern="100" dirty="0">
                <a:effectLst/>
                <a:latin typeface="宋体" panose="02010600030101010101" pitchFamily="2" charset="-122"/>
                <a:ea typeface="宋体" panose="02010600030101010101" pitchFamily="2" charset="-122"/>
                <a:cs typeface="Times New Roman" panose="02020603050405020304" pitchFamily="18" charset="0"/>
              </a:rPr>
              <a:t>③为了使数据能够在链路子上进行传输，对数据进行分段。</a:t>
            </a:r>
            <a:endParaRPr lang="en-US" altLang="zh-CN" sz="2400" kern="100" dirty="0">
              <a:effectLst/>
              <a:latin typeface="宋体" panose="02010600030101010101" pitchFamily="2" charset="-122"/>
              <a:ea typeface="宋体" panose="02010600030101010101" pitchFamily="2" charset="-122"/>
              <a:cs typeface="Times New Roman" panose="02020603050405020304" pitchFamily="18" charset="0"/>
            </a:endParaRPr>
          </a:p>
          <a:p>
            <a:pPr indent="266700" algn="just"/>
            <a:endParaRPr lang="zh-CN" altLang="zh-CN" sz="2400" kern="100" dirty="0">
              <a:effectLst/>
              <a:latin typeface="宋体" panose="02010600030101010101" pitchFamily="2" charset="-122"/>
              <a:ea typeface="宋体" panose="02010600030101010101" pitchFamily="2" charset="-122"/>
              <a:cs typeface="Times New Roman" panose="02020603050405020304" pitchFamily="18" charset="0"/>
            </a:endParaRPr>
          </a:p>
          <a:p>
            <a:pPr indent="266700" algn="just"/>
            <a:r>
              <a:rPr lang="zh-CN" altLang="zh-CN" sz="2400" kern="100" dirty="0">
                <a:effectLst/>
                <a:latin typeface="宋体" panose="02010600030101010101" pitchFamily="2" charset="-122"/>
                <a:ea typeface="宋体" panose="02010600030101010101" pitchFamily="2" charset="-122"/>
                <a:cs typeface="Times New Roman" panose="02020603050405020304" pitchFamily="18" charset="0"/>
              </a:rPr>
              <a:t>④确定数据报到达其他网络中的目的地的路径。</a:t>
            </a:r>
          </a:p>
          <a:p>
            <a:pPr marL="0" marR="0" lvl="0" indent="0" algn="l" defTabSz="685165" rtl="0" fontAlgn="auto">
              <a:lnSpc>
                <a:spcPct val="150000"/>
              </a:lnSpc>
              <a:spcBef>
                <a:spcPts val="0"/>
              </a:spcBef>
              <a:spcAft>
                <a:spcPts val="0"/>
              </a:spcAft>
              <a:buClrTx/>
              <a:buSzTx/>
              <a:buFontTx/>
              <a:buNone/>
              <a:defRPr/>
            </a:pPr>
            <a:endParaRPr kumimoji="0" lang="en-US" altLang="zh-CN" sz="2400" b="0" i="0" u="none" strike="noStrike" kern="1200" cap="none" spc="0" normalizeH="0" baseline="0" noProof="0" dirty="0">
              <a:ln>
                <a:noFill/>
              </a:ln>
              <a:solidFill>
                <a:schemeClr val="tx1">
                  <a:lumMod val="85000"/>
                  <a:lumOff val="1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p:txBody>
      </p:sp>
      <p:grpSp>
        <p:nvGrpSpPr>
          <p:cNvPr id="31752" name="Group 332"/>
          <p:cNvGrpSpPr/>
          <p:nvPr/>
        </p:nvGrpSpPr>
        <p:grpSpPr>
          <a:xfrm>
            <a:off x="579385" y="2060604"/>
            <a:ext cx="259244" cy="259815"/>
            <a:chOff x="4643438" y="2786064"/>
            <a:chExt cx="288476" cy="288476"/>
          </a:xfrm>
        </p:grpSpPr>
        <p:sp>
          <p:nvSpPr>
            <p:cNvPr id="327" name="Oval 326"/>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338" name="Freeform 26"/>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grpSp>
        <p:nvGrpSpPr>
          <p:cNvPr id="4" name="组合 3"/>
          <p:cNvGrpSpPr/>
          <p:nvPr/>
        </p:nvGrpSpPr>
        <p:grpSpPr>
          <a:xfrm>
            <a:off x="922655" y="237490"/>
            <a:ext cx="6695440" cy="933450"/>
            <a:chOff x="1076" y="1431"/>
            <a:chExt cx="10544" cy="1470"/>
          </a:xfrm>
        </p:grpSpPr>
        <p:cxnSp>
          <p:nvCxnSpPr>
            <p:cNvPr id="52" name="Line0"/>
            <p:cNvCxnSpPr/>
            <p:nvPr/>
          </p:nvCxnSpPr>
          <p:spPr>
            <a:xfrm flipV="1">
              <a:off x="1076" y="2565"/>
              <a:ext cx="9879" cy="5"/>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pic>
          <p:nvPicPr>
            <p:cNvPr id="3086" name="图片 34"/>
            <p:cNvPicPr>
              <a:picLocks noChangeAspect="1"/>
            </p:cNvPicPr>
            <p:nvPr/>
          </p:nvPicPr>
          <p:blipFill>
            <a:blip r:embed="rId2"/>
            <a:stretch>
              <a:fillRect/>
            </a:stretch>
          </p:blipFill>
          <p:spPr>
            <a:xfrm>
              <a:off x="10262" y="1431"/>
              <a:ext cx="1358" cy="1470"/>
            </a:xfrm>
            <a:prstGeom prst="rect">
              <a:avLst/>
            </a:prstGeom>
            <a:noFill/>
            <a:ln w="9525">
              <a:noFill/>
            </a:ln>
          </p:spPr>
        </p:pic>
      </p:grpSp>
      <p:grpSp>
        <p:nvGrpSpPr>
          <p:cNvPr id="13" name="Group 332">
            <a:extLst>
              <a:ext uri="{FF2B5EF4-FFF2-40B4-BE49-F238E27FC236}">
                <a16:creationId xmlns:a16="http://schemas.microsoft.com/office/drawing/2014/main" id="{75AFDF3E-1CC8-DD83-FA20-9BDA243EF595}"/>
              </a:ext>
            </a:extLst>
          </p:cNvPr>
          <p:cNvGrpSpPr/>
          <p:nvPr/>
        </p:nvGrpSpPr>
        <p:grpSpPr>
          <a:xfrm>
            <a:off x="579385" y="3239193"/>
            <a:ext cx="259244" cy="259815"/>
            <a:chOff x="4643438" y="2786064"/>
            <a:chExt cx="288476" cy="288476"/>
          </a:xfrm>
        </p:grpSpPr>
        <p:sp>
          <p:nvSpPr>
            <p:cNvPr id="15" name="Oval 326">
              <a:extLst>
                <a:ext uri="{FF2B5EF4-FFF2-40B4-BE49-F238E27FC236}">
                  <a16:creationId xmlns:a16="http://schemas.microsoft.com/office/drawing/2014/main" id="{220DA378-49B9-18F5-063D-1689F60384A2}"/>
                </a:ext>
              </a:extLst>
            </p:cNvPr>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16" name="Freeform 26">
              <a:extLst>
                <a:ext uri="{FF2B5EF4-FFF2-40B4-BE49-F238E27FC236}">
                  <a16:creationId xmlns:a16="http://schemas.microsoft.com/office/drawing/2014/main" id="{41BC4028-AEE9-A8ED-F2BC-BAA884E47C69}"/>
                </a:ext>
              </a:extLst>
            </p:cNvPr>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grpSp>
        <p:nvGrpSpPr>
          <p:cNvPr id="17" name="Group 332">
            <a:extLst>
              <a:ext uri="{FF2B5EF4-FFF2-40B4-BE49-F238E27FC236}">
                <a16:creationId xmlns:a16="http://schemas.microsoft.com/office/drawing/2014/main" id="{2E1C388D-8B2D-3267-32EF-A406C64EA426}"/>
              </a:ext>
            </a:extLst>
          </p:cNvPr>
          <p:cNvGrpSpPr/>
          <p:nvPr/>
        </p:nvGrpSpPr>
        <p:grpSpPr>
          <a:xfrm>
            <a:off x="579385" y="3943833"/>
            <a:ext cx="259244" cy="259815"/>
            <a:chOff x="4643438" y="2786064"/>
            <a:chExt cx="288476" cy="288476"/>
          </a:xfrm>
        </p:grpSpPr>
        <p:sp>
          <p:nvSpPr>
            <p:cNvPr id="18" name="Oval 326">
              <a:extLst>
                <a:ext uri="{FF2B5EF4-FFF2-40B4-BE49-F238E27FC236}">
                  <a16:creationId xmlns:a16="http://schemas.microsoft.com/office/drawing/2014/main" id="{FF4C8B6F-16E1-E776-C2F0-E50E043C7C95}"/>
                </a:ext>
              </a:extLst>
            </p:cNvPr>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19" name="Freeform 26">
              <a:extLst>
                <a:ext uri="{FF2B5EF4-FFF2-40B4-BE49-F238E27FC236}">
                  <a16:creationId xmlns:a16="http://schemas.microsoft.com/office/drawing/2014/main" id="{90AAA5BD-0D15-1159-1692-82AE49522CB6}"/>
                </a:ext>
              </a:extLst>
            </p:cNvPr>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grpSp>
        <p:nvGrpSpPr>
          <p:cNvPr id="20" name="Group 332">
            <a:extLst>
              <a:ext uri="{FF2B5EF4-FFF2-40B4-BE49-F238E27FC236}">
                <a16:creationId xmlns:a16="http://schemas.microsoft.com/office/drawing/2014/main" id="{8F39D83B-09EB-FCCE-53A4-FAEAA93A4743}"/>
              </a:ext>
            </a:extLst>
          </p:cNvPr>
          <p:cNvGrpSpPr/>
          <p:nvPr/>
        </p:nvGrpSpPr>
        <p:grpSpPr>
          <a:xfrm>
            <a:off x="579385" y="4862607"/>
            <a:ext cx="259244" cy="259815"/>
            <a:chOff x="4643438" y="2786064"/>
            <a:chExt cx="288476" cy="288476"/>
          </a:xfrm>
        </p:grpSpPr>
        <p:sp>
          <p:nvSpPr>
            <p:cNvPr id="21" name="Oval 326">
              <a:extLst>
                <a:ext uri="{FF2B5EF4-FFF2-40B4-BE49-F238E27FC236}">
                  <a16:creationId xmlns:a16="http://schemas.microsoft.com/office/drawing/2014/main" id="{7B496689-CE68-DB66-BEE7-D9ECDD1AED0A}"/>
                </a:ext>
              </a:extLst>
            </p:cNvPr>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22" name="Freeform 26">
              <a:extLst>
                <a:ext uri="{FF2B5EF4-FFF2-40B4-BE49-F238E27FC236}">
                  <a16:creationId xmlns:a16="http://schemas.microsoft.com/office/drawing/2014/main" id="{5D60725D-4CB4-80A6-8C7A-70799456A5C4}"/>
                </a:ext>
              </a:extLst>
            </p:cNvPr>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spTree>
    <p:extLst>
      <p:ext uri="{BB962C8B-B14F-4D97-AF65-F5344CB8AC3E}">
        <p14:creationId xmlns:p14="http://schemas.microsoft.com/office/powerpoint/2010/main" val="98834365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altLang="zh-CN" dirty="0"/>
              <a:t>1.2.2 </a:t>
            </a:r>
            <a:r>
              <a:rPr lang="zh-CN" altLang="en-US" dirty="0"/>
              <a:t>IP协议</a:t>
            </a:r>
          </a:p>
        </p:txBody>
      </p:sp>
      <p:sp>
        <p:nvSpPr>
          <p:cNvPr id="2" name="文本框 1"/>
          <p:cNvSpPr txBox="1"/>
          <p:nvPr/>
        </p:nvSpPr>
        <p:spPr>
          <a:xfrm>
            <a:off x="1854609" y="1256242"/>
            <a:ext cx="7885241" cy="499110"/>
          </a:xfrm>
          <a:prstGeom prst="rect">
            <a:avLst/>
          </a:prstGeom>
          <a:noFill/>
        </p:spPr>
        <p:txBody>
          <a:bodyPr wrap="square" tIns="42254" bIns="42254" rtlCol="0">
            <a:spAutoFit/>
          </a:bodyPr>
          <a:lstStyle/>
          <a:p>
            <a:pPr algn="ctr"/>
            <a:r>
              <a:rPr lang="zh-CN" altLang="en-US" sz="2700" b="1" dirty="0">
                <a:solidFill>
                  <a:schemeClr val="accent1"/>
                </a:solidFill>
                <a:latin typeface="微软雅黑" panose="020B0503020204020204" pitchFamily="34" charset="-122"/>
                <a:ea typeface="微软雅黑" panose="020B0503020204020204" pitchFamily="34" charset="-122"/>
              </a:rPr>
              <a:t>IP数据报格式</a:t>
            </a:r>
          </a:p>
        </p:txBody>
      </p:sp>
      <p:grpSp>
        <p:nvGrpSpPr>
          <p:cNvPr id="4" name="组合 3"/>
          <p:cNvGrpSpPr/>
          <p:nvPr/>
        </p:nvGrpSpPr>
        <p:grpSpPr>
          <a:xfrm>
            <a:off x="913130" y="160655"/>
            <a:ext cx="6695440" cy="933450"/>
            <a:chOff x="1076" y="1431"/>
            <a:chExt cx="10544" cy="1470"/>
          </a:xfrm>
        </p:grpSpPr>
        <p:cxnSp>
          <p:nvCxnSpPr>
            <p:cNvPr id="52" name="Line0"/>
            <p:cNvCxnSpPr/>
            <p:nvPr/>
          </p:nvCxnSpPr>
          <p:spPr>
            <a:xfrm flipV="1">
              <a:off x="1076" y="2565"/>
              <a:ext cx="9879" cy="5"/>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pic>
          <p:nvPicPr>
            <p:cNvPr id="3086" name="图片 34"/>
            <p:cNvPicPr>
              <a:picLocks noChangeAspect="1"/>
            </p:cNvPicPr>
            <p:nvPr/>
          </p:nvPicPr>
          <p:blipFill>
            <a:blip r:embed="rId2"/>
            <a:stretch>
              <a:fillRect/>
            </a:stretch>
          </p:blipFill>
          <p:spPr>
            <a:xfrm>
              <a:off x="10262" y="1431"/>
              <a:ext cx="1358" cy="1470"/>
            </a:xfrm>
            <a:prstGeom prst="rect">
              <a:avLst/>
            </a:prstGeom>
            <a:noFill/>
            <a:ln w="9525">
              <a:noFill/>
            </a:ln>
          </p:spPr>
        </p:pic>
      </p:grpSp>
      <p:pic>
        <p:nvPicPr>
          <p:cNvPr id="12" name="图片 11">
            <a:extLst>
              <a:ext uri="{FF2B5EF4-FFF2-40B4-BE49-F238E27FC236}">
                <a16:creationId xmlns:a16="http://schemas.microsoft.com/office/drawing/2014/main" id="{F4B452D4-3562-14A2-F13A-994D55C9ECC5}"/>
              </a:ext>
            </a:extLst>
          </p:cNvPr>
          <p:cNvPicPr>
            <a:picLocks noChangeAspect="1"/>
          </p:cNvPicPr>
          <p:nvPr/>
        </p:nvPicPr>
        <p:blipFill>
          <a:blip r:embed="rId3"/>
          <a:stretch>
            <a:fillRect/>
          </a:stretch>
        </p:blipFill>
        <p:spPr>
          <a:xfrm>
            <a:off x="1393494" y="1814195"/>
            <a:ext cx="9771628" cy="3851065"/>
          </a:xfrm>
          <a:prstGeom prst="rect">
            <a:avLst/>
          </a:prstGeom>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altLang="zh-CN" dirty="0"/>
              <a:t>1.2.2 </a:t>
            </a:r>
            <a:r>
              <a:rPr lang="zh-CN" altLang="en-US" dirty="0"/>
              <a:t>IP协议</a:t>
            </a:r>
          </a:p>
        </p:txBody>
      </p:sp>
      <p:sp>
        <p:nvSpPr>
          <p:cNvPr id="2" name="文本框 1"/>
          <p:cNvSpPr txBox="1"/>
          <p:nvPr/>
        </p:nvSpPr>
        <p:spPr>
          <a:xfrm>
            <a:off x="1854609" y="1256242"/>
            <a:ext cx="7885241" cy="499110"/>
          </a:xfrm>
          <a:prstGeom prst="rect">
            <a:avLst/>
          </a:prstGeom>
          <a:noFill/>
        </p:spPr>
        <p:txBody>
          <a:bodyPr wrap="square" tIns="42254" bIns="42254" rtlCol="0">
            <a:spAutoFit/>
          </a:bodyPr>
          <a:lstStyle/>
          <a:p>
            <a:pPr algn="ctr"/>
            <a:r>
              <a:rPr lang="zh-CN" altLang="en-US" sz="2700" b="1" dirty="0">
                <a:solidFill>
                  <a:schemeClr val="accent1"/>
                </a:solidFill>
                <a:latin typeface="微软雅黑" panose="020B0503020204020204" pitchFamily="34" charset="-122"/>
                <a:ea typeface="微软雅黑" panose="020B0503020204020204" pitchFamily="34" charset="-122"/>
              </a:rPr>
              <a:t>IP地址的分类</a:t>
            </a:r>
          </a:p>
        </p:txBody>
      </p:sp>
      <p:grpSp>
        <p:nvGrpSpPr>
          <p:cNvPr id="4" name="组合 3"/>
          <p:cNvGrpSpPr/>
          <p:nvPr/>
        </p:nvGrpSpPr>
        <p:grpSpPr>
          <a:xfrm>
            <a:off x="913130" y="160655"/>
            <a:ext cx="6695440" cy="933450"/>
            <a:chOff x="1076" y="1431"/>
            <a:chExt cx="10544" cy="1470"/>
          </a:xfrm>
        </p:grpSpPr>
        <p:cxnSp>
          <p:nvCxnSpPr>
            <p:cNvPr id="52" name="Line0"/>
            <p:cNvCxnSpPr/>
            <p:nvPr/>
          </p:nvCxnSpPr>
          <p:spPr>
            <a:xfrm flipV="1">
              <a:off x="1076" y="2565"/>
              <a:ext cx="9879" cy="5"/>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pic>
          <p:nvPicPr>
            <p:cNvPr id="3086" name="图片 34"/>
            <p:cNvPicPr>
              <a:picLocks noChangeAspect="1"/>
            </p:cNvPicPr>
            <p:nvPr/>
          </p:nvPicPr>
          <p:blipFill>
            <a:blip r:embed="rId2"/>
            <a:stretch>
              <a:fillRect/>
            </a:stretch>
          </p:blipFill>
          <p:spPr>
            <a:xfrm>
              <a:off x="10262" y="1431"/>
              <a:ext cx="1358" cy="1470"/>
            </a:xfrm>
            <a:prstGeom prst="rect">
              <a:avLst/>
            </a:prstGeom>
            <a:noFill/>
            <a:ln w="9525">
              <a:noFill/>
            </a:ln>
          </p:spPr>
        </p:pic>
      </p:grpSp>
      <p:graphicFrame>
        <p:nvGraphicFramePr>
          <p:cNvPr id="3" name="表格 2">
            <a:extLst>
              <a:ext uri="{FF2B5EF4-FFF2-40B4-BE49-F238E27FC236}">
                <a16:creationId xmlns:a16="http://schemas.microsoft.com/office/drawing/2014/main" id="{4E8E2C07-A64F-00CD-987D-70734A00B48F}"/>
              </a:ext>
            </a:extLst>
          </p:cNvPr>
          <p:cNvGraphicFramePr>
            <a:graphicFrameLocks noGrp="1"/>
          </p:cNvGraphicFramePr>
          <p:nvPr>
            <p:extLst>
              <p:ext uri="{D42A27DB-BD31-4B8C-83A1-F6EECF244321}">
                <p14:modId xmlns:p14="http://schemas.microsoft.com/office/powerpoint/2010/main" val="239473197"/>
              </p:ext>
            </p:extLst>
          </p:nvPr>
        </p:nvGraphicFramePr>
        <p:xfrm>
          <a:off x="674914" y="2127674"/>
          <a:ext cx="11163299" cy="2721912"/>
        </p:xfrm>
        <a:graphic>
          <a:graphicData uri="http://schemas.openxmlformats.org/drawingml/2006/table">
            <a:tbl>
              <a:tblPr firstRow="1" firstCol="1" bandRow="1">
                <a:tableStyleId>{5C22544A-7EE6-4342-B048-85BDC9FD1C3A}</a:tableStyleId>
              </a:tblPr>
              <a:tblGrid>
                <a:gridCol w="1121229">
                  <a:extLst>
                    <a:ext uri="{9D8B030D-6E8A-4147-A177-3AD203B41FA5}">
                      <a16:colId xmlns:a16="http://schemas.microsoft.com/office/drawing/2014/main" val="3656179756"/>
                    </a:ext>
                  </a:extLst>
                </a:gridCol>
                <a:gridCol w="1420586">
                  <a:extLst>
                    <a:ext uri="{9D8B030D-6E8A-4147-A177-3AD203B41FA5}">
                      <a16:colId xmlns:a16="http://schemas.microsoft.com/office/drawing/2014/main" val="1796805704"/>
                    </a:ext>
                  </a:extLst>
                </a:gridCol>
                <a:gridCol w="1485900">
                  <a:extLst>
                    <a:ext uri="{9D8B030D-6E8A-4147-A177-3AD203B41FA5}">
                      <a16:colId xmlns:a16="http://schemas.microsoft.com/office/drawing/2014/main" val="3610176011"/>
                    </a:ext>
                  </a:extLst>
                </a:gridCol>
                <a:gridCol w="3526971">
                  <a:extLst>
                    <a:ext uri="{9D8B030D-6E8A-4147-A177-3AD203B41FA5}">
                      <a16:colId xmlns:a16="http://schemas.microsoft.com/office/drawing/2014/main" val="3146299663"/>
                    </a:ext>
                  </a:extLst>
                </a:gridCol>
                <a:gridCol w="3608613">
                  <a:extLst>
                    <a:ext uri="{9D8B030D-6E8A-4147-A177-3AD203B41FA5}">
                      <a16:colId xmlns:a16="http://schemas.microsoft.com/office/drawing/2014/main" val="1382029438"/>
                    </a:ext>
                  </a:extLst>
                </a:gridCol>
              </a:tblGrid>
              <a:tr h="453652">
                <a:tc>
                  <a:txBody>
                    <a:bodyPr/>
                    <a:lstStyle/>
                    <a:p>
                      <a:pPr indent="266700" algn="just"/>
                      <a:r>
                        <a:rPr lang="zh-CN" sz="2400" kern="0" dirty="0">
                          <a:effectLst/>
                        </a:rPr>
                        <a:t>类别</a:t>
                      </a:r>
                      <a:endParaRPr lang="zh-CN" sz="2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indent="266700" algn="just"/>
                      <a:r>
                        <a:rPr lang="zh-CN" sz="2400" kern="0">
                          <a:effectLst/>
                        </a:rPr>
                        <a:t>网络位</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indent="266700" algn="just"/>
                      <a:r>
                        <a:rPr lang="zh-CN" sz="2400" kern="0">
                          <a:effectLst/>
                        </a:rPr>
                        <a:t>主机位</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indent="266700" algn="just"/>
                      <a:r>
                        <a:rPr lang="zh-CN" sz="2400" kern="0">
                          <a:effectLst/>
                        </a:rPr>
                        <a:t>地址范围</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indent="266700" algn="just"/>
                      <a:r>
                        <a:rPr lang="zh-CN" sz="2400" kern="0">
                          <a:effectLst/>
                        </a:rPr>
                        <a:t>私有地址段</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4244222225"/>
                  </a:ext>
                </a:extLst>
              </a:tr>
              <a:tr h="453652">
                <a:tc>
                  <a:txBody>
                    <a:bodyPr/>
                    <a:lstStyle/>
                    <a:p>
                      <a:pPr indent="266700" algn="just"/>
                      <a:r>
                        <a:rPr lang="en-US" sz="2400" kern="0" dirty="0">
                          <a:effectLst/>
                        </a:rPr>
                        <a:t>A</a:t>
                      </a:r>
                      <a:endParaRPr lang="zh-CN" sz="2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indent="266700" algn="just"/>
                      <a:r>
                        <a:rPr lang="en-US" sz="2400" kern="0">
                          <a:effectLst/>
                        </a:rPr>
                        <a:t>8</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indent="266700" algn="just"/>
                      <a:r>
                        <a:rPr lang="en-US" sz="2400" kern="0">
                          <a:effectLst/>
                        </a:rPr>
                        <a:t>24</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indent="266700" algn="just"/>
                      <a:r>
                        <a:rPr lang="en-US" sz="2000" kern="0" dirty="0">
                          <a:effectLst/>
                        </a:rPr>
                        <a:t>0.0.0.0-127.255.255.255</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indent="266700" algn="just"/>
                      <a:r>
                        <a:rPr lang="en-US" sz="2000" kern="0">
                          <a:effectLst/>
                        </a:rPr>
                        <a:t>10.0.0.0-10.255.255.25</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45568920"/>
                  </a:ext>
                </a:extLst>
              </a:tr>
              <a:tr h="453652">
                <a:tc>
                  <a:txBody>
                    <a:bodyPr/>
                    <a:lstStyle/>
                    <a:p>
                      <a:pPr indent="266700" algn="just"/>
                      <a:r>
                        <a:rPr lang="en-US" sz="2400" kern="0" dirty="0">
                          <a:effectLst/>
                        </a:rPr>
                        <a:t>B</a:t>
                      </a:r>
                      <a:endParaRPr lang="zh-CN" sz="2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indent="266700" algn="just"/>
                      <a:r>
                        <a:rPr lang="en-US" sz="2400" kern="0" dirty="0">
                          <a:effectLst/>
                        </a:rPr>
                        <a:t>16</a:t>
                      </a:r>
                      <a:endParaRPr lang="zh-CN" sz="2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indent="266700" algn="just"/>
                      <a:r>
                        <a:rPr lang="en-US" sz="2400" kern="0">
                          <a:effectLst/>
                        </a:rPr>
                        <a:t>16</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indent="266700" algn="just"/>
                      <a:r>
                        <a:rPr lang="en-US" sz="2000" kern="0" dirty="0">
                          <a:effectLst/>
                        </a:rPr>
                        <a:t>128.0.0.0-191.255.255.255</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indent="266700" algn="just"/>
                      <a:r>
                        <a:rPr lang="en-US" sz="2000" kern="0">
                          <a:effectLst/>
                        </a:rPr>
                        <a:t>172.16.0.0-172.31.255.255</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720803441"/>
                  </a:ext>
                </a:extLst>
              </a:tr>
              <a:tr h="453652">
                <a:tc>
                  <a:txBody>
                    <a:bodyPr/>
                    <a:lstStyle/>
                    <a:p>
                      <a:pPr indent="266700" algn="just"/>
                      <a:r>
                        <a:rPr lang="en-US" sz="2400" kern="0">
                          <a:effectLst/>
                        </a:rPr>
                        <a:t>C</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indent="266700" algn="just"/>
                      <a:r>
                        <a:rPr lang="en-US" sz="2400" kern="0" dirty="0">
                          <a:effectLst/>
                        </a:rPr>
                        <a:t>24</a:t>
                      </a:r>
                      <a:endParaRPr lang="zh-CN" sz="2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indent="266700" algn="just"/>
                      <a:r>
                        <a:rPr lang="en-US" sz="2400" kern="0">
                          <a:effectLst/>
                        </a:rPr>
                        <a:t>8</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indent="266700" algn="just"/>
                      <a:r>
                        <a:rPr lang="en-US" sz="2000" kern="0" dirty="0">
                          <a:effectLst/>
                        </a:rPr>
                        <a:t>192.0.0.0-223.255.255.255</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indent="266700" algn="just"/>
                      <a:r>
                        <a:rPr lang="en-US" sz="2000" kern="0" dirty="0">
                          <a:effectLst/>
                        </a:rPr>
                        <a:t>192.168.0.0-192.168.255.255</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261294429"/>
                  </a:ext>
                </a:extLst>
              </a:tr>
              <a:tr h="453652">
                <a:tc>
                  <a:txBody>
                    <a:bodyPr/>
                    <a:lstStyle/>
                    <a:p>
                      <a:pPr indent="266700" algn="just"/>
                      <a:r>
                        <a:rPr lang="en-US" sz="2400" kern="0">
                          <a:effectLst/>
                        </a:rPr>
                        <a:t>D</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indent="266700" algn="just"/>
                      <a:r>
                        <a:rPr lang="en-US" sz="2400" kern="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indent="266700" algn="just"/>
                      <a:r>
                        <a:rPr lang="en-US" sz="2400" kern="0" dirty="0">
                          <a:effectLst/>
                        </a:rPr>
                        <a:t> </a:t>
                      </a:r>
                      <a:endParaRPr lang="zh-CN" sz="2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indent="266700" algn="just"/>
                      <a:r>
                        <a:rPr lang="en-US" sz="2000" kern="0">
                          <a:effectLst/>
                        </a:rPr>
                        <a:t>224.0.0.0-239.255.255.255</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indent="266700" algn="just"/>
                      <a:r>
                        <a:rPr lang="en-US" sz="2000" kern="0" dirty="0">
                          <a:effectLst/>
                        </a:rPr>
                        <a:t> </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44234373"/>
                  </a:ext>
                </a:extLst>
              </a:tr>
              <a:tr h="453652">
                <a:tc>
                  <a:txBody>
                    <a:bodyPr/>
                    <a:lstStyle/>
                    <a:p>
                      <a:pPr indent="266700" algn="just"/>
                      <a:r>
                        <a:rPr lang="en-US" sz="2400" kern="0">
                          <a:effectLst/>
                        </a:rPr>
                        <a:t>E</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indent="266700" algn="just"/>
                      <a:r>
                        <a:rPr lang="en-US" sz="2400" kern="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indent="266700" algn="just"/>
                      <a:r>
                        <a:rPr lang="en-US" sz="2400" kern="0" dirty="0">
                          <a:effectLst/>
                        </a:rPr>
                        <a:t> </a:t>
                      </a:r>
                      <a:endParaRPr lang="zh-CN" sz="2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indent="266700" algn="just"/>
                      <a:r>
                        <a:rPr lang="en-US" sz="2000" kern="0" dirty="0">
                          <a:effectLst/>
                        </a:rPr>
                        <a:t>240.0.0.0-255.255.255.255</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indent="266700" algn="just"/>
                      <a:r>
                        <a:rPr lang="en-US" sz="2000" kern="0" dirty="0">
                          <a:effectLst/>
                        </a:rPr>
                        <a:t> </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4209136163"/>
                  </a:ext>
                </a:extLst>
              </a:tr>
            </a:tbl>
          </a:graphicData>
        </a:graphic>
      </p:graphicFrame>
      <p:cxnSp>
        <p:nvCxnSpPr>
          <p:cNvPr id="7" name="直接连接符 6">
            <a:extLst>
              <a:ext uri="{FF2B5EF4-FFF2-40B4-BE49-F238E27FC236}">
                <a16:creationId xmlns:a16="http://schemas.microsoft.com/office/drawing/2014/main" id="{36823756-2BB4-2EA4-CA80-0A6B14EFCFDB}"/>
              </a:ext>
            </a:extLst>
          </p:cNvPr>
          <p:cNvCxnSpPr/>
          <p:nvPr/>
        </p:nvCxnSpPr>
        <p:spPr>
          <a:xfrm>
            <a:off x="1854609" y="3951514"/>
            <a:ext cx="2848020" cy="894897"/>
          </a:xfrm>
          <a:prstGeom prst="line">
            <a:avLst/>
          </a:prstGeom>
        </p:spPr>
        <p:style>
          <a:lnRef idx="1">
            <a:schemeClr val="dk1"/>
          </a:lnRef>
          <a:fillRef idx="0">
            <a:schemeClr val="dk1"/>
          </a:fillRef>
          <a:effectRef idx="0">
            <a:schemeClr val="dk1"/>
          </a:effectRef>
          <a:fontRef idx="minor">
            <a:schemeClr val="tx1"/>
          </a:fontRef>
        </p:style>
      </p:cxnSp>
      <p:cxnSp>
        <p:nvCxnSpPr>
          <p:cNvPr id="9" name="直接连接符 8">
            <a:extLst>
              <a:ext uri="{FF2B5EF4-FFF2-40B4-BE49-F238E27FC236}">
                <a16:creationId xmlns:a16="http://schemas.microsoft.com/office/drawing/2014/main" id="{103A7BEF-AF85-D7EF-7BD2-1FE29D6E9EFE}"/>
              </a:ext>
            </a:extLst>
          </p:cNvPr>
          <p:cNvCxnSpPr/>
          <p:nvPr/>
        </p:nvCxnSpPr>
        <p:spPr>
          <a:xfrm>
            <a:off x="3249386" y="3951514"/>
            <a:ext cx="1469571" cy="440872"/>
          </a:xfrm>
          <a:prstGeom prst="line">
            <a:avLst/>
          </a:prstGeom>
        </p:spPr>
        <p:style>
          <a:lnRef idx="1">
            <a:schemeClr val="dk1"/>
          </a:lnRef>
          <a:fillRef idx="0">
            <a:schemeClr val="dk1"/>
          </a:fillRef>
          <a:effectRef idx="0">
            <a:schemeClr val="dk1"/>
          </a:effectRef>
          <a:fontRef idx="minor">
            <a:schemeClr val="tx1"/>
          </a:fontRef>
        </p:style>
      </p:cxnSp>
      <p:cxnSp>
        <p:nvCxnSpPr>
          <p:cNvPr id="11" name="直接连接符 10">
            <a:extLst>
              <a:ext uri="{FF2B5EF4-FFF2-40B4-BE49-F238E27FC236}">
                <a16:creationId xmlns:a16="http://schemas.microsoft.com/office/drawing/2014/main" id="{17F73230-EC33-8B40-F134-47E762A2BDA8}"/>
              </a:ext>
            </a:extLst>
          </p:cNvPr>
          <p:cNvCxnSpPr/>
          <p:nvPr/>
        </p:nvCxnSpPr>
        <p:spPr>
          <a:xfrm>
            <a:off x="1854609" y="4457700"/>
            <a:ext cx="1345791" cy="388711"/>
          </a:xfrm>
          <a:prstGeom prst="line">
            <a:avLst/>
          </a:prstGeom>
        </p:spPr>
        <p:style>
          <a:lnRef idx="1">
            <a:schemeClr val="dk1"/>
          </a:lnRef>
          <a:fillRef idx="0">
            <a:schemeClr val="dk1"/>
          </a:fillRef>
          <a:effectRef idx="0">
            <a:schemeClr val="dk1"/>
          </a:effectRef>
          <a:fontRef idx="minor">
            <a:schemeClr val="tx1"/>
          </a:fontRef>
        </p:style>
      </p:cxnSp>
      <p:cxnSp>
        <p:nvCxnSpPr>
          <p:cNvPr id="14" name="直接连接符 13">
            <a:extLst>
              <a:ext uri="{FF2B5EF4-FFF2-40B4-BE49-F238E27FC236}">
                <a16:creationId xmlns:a16="http://schemas.microsoft.com/office/drawing/2014/main" id="{79E98938-FE6E-C7FB-3AA1-3865B8A8337E}"/>
              </a:ext>
            </a:extLst>
          </p:cNvPr>
          <p:cNvCxnSpPr/>
          <p:nvPr/>
        </p:nvCxnSpPr>
        <p:spPr>
          <a:xfrm>
            <a:off x="8229600" y="3951514"/>
            <a:ext cx="3477986" cy="440872"/>
          </a:xfrm>
          <a:prstGeom prst="line">
            <a:avLst/>
          </a:prstGeom>
        </p:spPr>
        <p:style>
          <a:lnRef idx="1">
            <a:schemeClr val="dk1"/>
          </a:lnRef>
          <a:fillRef idx="0">
            <a:schemeClr val="dk1"/>
          </a:fillRef>
          <a:effectRef idx="0">
            <a:schemeClr val="dk1"/>
          </a:effectRef>
          <a:fontRef idx="minor">
            <a:schemeClr val="tx1"/>
          </a:fontRef>
        </p:style>
      </p:cxnSp>
      <p:cxnSp>
        <p:nvCxnSpPr>
          <p:cNvPr id="16" name="直接连接符 15">
            <a:extLst>
              <a:ext uri="{FF2B5EF4-FFF2-40B4-BE49-F238E27FC236}">
                <a16:creationId xmlns:a16="http://schemas.microsoft.com/office/drawing/2014/main" id="{987C8DEA-B000-3D0F-B3CB-606F4D902883}"/>
              </a:ext>
            </a:extLst>
          </p:cNvPr>
          <p:cNvCxnSpPr/>
          <p:nvPr/>
        </p:nvCxnSpPr>
        <p:spPr>
          <a:xfrm>
            <a:off x="8245929" y="4457700"/>
            <a:ext cx="3592284" cy="388711"/>
          </a:xfrm>
          <a:prstGeom prst="line">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3984257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838200" y="365125"/>
            <a:ext cx="4505960" cy="516890"/>
          </a:xfrm>
        </p:spPr>
        <p:txBody>
          <a:bodyPr/>
          <a:lstStyle/>
          <a:p>
            <a:r>
              <a:rPr lang="en-US" altLang="zh-CN" dirty="0"/>
              <a:t>1.2.3.1 </a:t>
            </a:r>
            <a:r>
              <a:rPr lang="zh-CN" altLang="en-US" dirty="0"/>
              <a:t>传输端口</a:t>
            </a:r>
          </a:p>
        </p:txBody>
      </p:sp>
      <p:sp>
        <p:nvSpPr>
          <p:cNvPr id="2" name="文本框 1"/>
          <p:cNvSpPr txBox="1"/>
          <p:nvPr/>
        </p:nvSpPr>
        <p:spPr>
          <a:xfrm>
            <a:off x="2153694" y="1479127"/>
            <a:ext cx="7885241" cy="499110"/>
          </a:xfrm>
          <a:prstGeom prst="rect">
            <a:avLst/>
          </a:prstGeom>
          <a:noFill/>
        </p:spPr>
        <p:txBody>
          <a:bodyPr wrap="square" tIns="42254" bIns="42254" rtlCol="0">
            <a:spAutoFit/>
          </a:bodyPr>
          <a:lstStyle/>
          <a:p>
            <a:pPr algn="ctr"/>
            <a:r>
              <a:rPr lang="zh-CN" altLang="en-US" sz="2700" b="1" dirty="0">
                <a:solidFill>
                  <a:schemeClr val="accent1"/>
                </a:solidFill>
                <a:latin typeface="微软雅黑" panose="020B0503020204020204" pitchFamily="34" charset="-122"/>
                <a:ea typeface="微软雅黑" panose="020B0503020204020204" pitchFamily="34" charset="-122"/>
              </a:rPr>
              <a:t>传输层如何识别多个不同应用进程？</a:t>
            </a:r>
          </a:p>
        </p:txBody>
      </p:sp>
      <p:sp>
        <p:nvSpPr>
          <p:cNvPr id="331" name="Rectangle 330"/>
          <p:cNvSpPr/>
          <p:nvPr/>
        </p:nvSpPr>
        <p:spPr>
          <a:xfrm>
            <a:off x="1708370" y="2130385"/>
            <a:ext cx="8330565" cy="4022255"/>
          </a:xfrm>
          <a:prstGeom prst="rect">
            <a:avLst/>
          </a:prstGeom>
        </p:spPr>
        <p:txBody>
          <a:bodyPr wrap="square">
            <a:spAutoFit/>
          </a:bodyPr>
          <a:lstStyle/>
          <a:p>
            <a:pPr marL="0" marR="0" lvl="0" indent="0" algn="l" defTabSz="685165" rtl="0" fontAlgn="auto">
              <a:lnSpc>
                <a:spcPct val="120000"/>
              </a:lnSpc>
              <a:spcBef>
                <a:spcPts val="0"/>
              </a:spcBef>
              <a:spcAft>
                <a:spcPts val="0"/>
              </a:spcAft>
              <a:buClrTx/>
              <a:buSzTx/>
              <a:buFontTx/>
              <a:buNone/>
              <a:defRPr/>
            </a:pPr>
            <a:r>
              <a:rPr lang="zh-CN" altLang="zh-CN" sz="2400" dirty="0">
                <a:effectLst/>
                <a:ea typeface="宋体" panose="02010600030101010101" pitchFamily="2" charset="-122"/>
                <a:cs typeface="Times New Roman" panose="02020603050405020304" pitchFamily="18" charset="0"/>
              </a:rPr>
              <a:t>在</a:t>
            </a:r>
            <a:r>
              <a:rPr lang="en-US" altLang="zh-CN" sz="2400" dirty="0">
                <a:effectLst/>
                <a:ea typeface="宋体" panose="02010600030101010101" pitchFamily="2" charset="-122"/>
                <a:cs typeface="Times New Roman" panose="02020603050405020304" pitchFamily="18" charset="0"/>
              </a:rPr>
              <a:t>TCP/IP</a:t>
            </a:r>
            <a:r>
              <a:rPr lang="zh-CN" altLang="zh-CN" sz="2400" dirty="0">
                <a:effectLst/>
                <a:ea typeface="宋体" panose="02010600030101010101" pitchFamily="2" charset="-122"/>
                <a:cs typeface="Times New Roman" panose="02020603050405020304" pitchFamily="18" charset="0"/>
              </a:rPr>
              <a:t>协议中采用端口，为每一端口分配一个端口号，是应用进程的唯一标识。</a:t>
            </a:r>
            <a:endParaRPr lang="en-US" altLang="zh-CN" sz="2400" dirty="0">
              <a:effectLst/>
              <a:ea typeface="宋体" panose="02010600030101010101" pitchFamily="2" charset="-122"/>
              <a:cs typeface="Times New Roman" panose="02020603050405020304" pitchFamily="18" charset="0"/>
            </a:endParaRPr>
          </a:p>
          <a:p>
            <a:pPr marL="0" marR="0" lvl="0" indent="0" algn="l" defTabSz="685165" rtl="0" fontAlgn="auto">
              <a:lnSpc>
                <a:spcPct val="120000"/>
              </a:lnSpc>
              <a:spcBef>
                <a:spcPts val="0"/>
              </a:spcBef>
              <a:spcAft>
                <a:spcPts val="0"/>
              </a:spcAft>
              <a:buClrTx/>
              <a:buSzTx/>
              <a:buFontTx/>
              <a:buNone/>
              <a:defRPr/>
            </a:pPr>
            <a:endParaRPr kumimoji="0" lang="en-US" altLang="zh-CN" sz="2400" b="0" i="0" u="none" strike="noStrike" kern="1200" cap="none" spc="0" normalizeH="0" baseline="0" noProof="0" dirty="0">
              <a:ln>
                <a:noFill/>
              </a:ln>
              <a:solidFill>
                <a:schemeClr val="tx1">
                  <a:lumMod val="85000"/>
                  <a:lumOff val="15000"/>
                </a:schemeClr>
              </a:solidFill>
              <a:uLnTx/>
              <a:uFillTx/>
              <a:latin typeface="宋体" panose="02010600030101010101" pitchFamily="2" charset="-122"/>
              <a:ea typeface="宋体" panose="02010600030101010101" pitchFamily="2" charset="-122"/>
              <a:cs typeface="Times New Roman" panose="02020603050405020304" pitchFamily="18" charset="0"/>
              <a:sym typeface="+mn-ea"/>
            </a:endParaRPr>
          </a:p>
          <a:p>
            <a:pPr marL="0" marR="0" lvl="0" indent="0" algn="l" defTabSz="685165" rtl="0" fontAlgn="auto">
              <a:lnSpc>
                <a:spcPct val="120000"/>
              </a:lnSpc>
              <a:spcBef>
                <a:spcPts val="0"/>
              </a:spcBef>
              <a:spcAft>
                <a:spcPts val="0"/>
              </a:spcAft>
              <a:buClrTx/>
              <a:buSzTx/>
              <a:buFontTx/>
              <a:buNone/>
              <a:defRPr/>
            </a:pPr>
            <a:r>
              <a:rPr lang="en-US" altLang="zh-CN" sz="2400" dirty="0">
                <a:effectLst/>
                <a:latin typeface="宋体" panose="02010600030101010101" pitchFamily="2" charset="-122"/>
                <a:cs typeface="Times New Roman" panose="02020603050405020304" pitchFamily="18" charset="0"/>
              </a:rPr>
              <a:t>TCP</a:t>
            </a:r>
            <a:r>
              <a:rPr lang="zh-CN" altLang="zh-CN" sz="2400" dirty="0">
                <a:effectLst/>
                <a:ea typeface="宋体" panose="02010600030101010101" pitchFamily="2" charset="-122"/>
                <a:cs typeface="Times New Roman" panose="02020603050405020304" pitchFamily="18" charset="0"/>
              </a:rPr>
              <a:t>和</a:t>
            </a:r>
            <a:r>
              <a:rPr lang="en-US" altLang="zh-CN" sz="2400" dirty="0">
                <a:effectLst/>
                <a:ea typeface="宋体" panose="02010600030101010101" pitchFamily="2" charset="-122"/>
                <a:cs typeface="Times New Roman" panose="02020603050405020304" pitchFamily="18" charset="0"/>
              </a:rPr>
              <a:t>UDP</a:t>
            </a:r>
            <a:r>
              <a:rPr lang="zh-CN" altLang="zh-CN" sz="2400" dirty="0">
                <a:effectLst/>
                <a:ea typeface="宋体" panose="02010600030101010101" pitchFamily="2" charset="-122"/>
                <a:cs typeface="Times New Roman" panose="02020603050405020304" pitchFamily="18" charset="0"/>
              </a:rPr>
              <a:t>都使用端口进行寻址，它们分别拥有自己的端口号，这些端口号可以共存一台主机而互不干扰。</a:t>
            </a:r>
            <a:endParaRPr lang="en-US" altLang="zh-CN" sz="2400" dirty="0">
              <a:effectLst/>
              <a:ea typeface="宋体" panose="02010600030101010101" pitchFamily="2" charset="-122"/>
              <a:cs typeface="Times New Roman" panose="02020603050405020304" pitchFamily="18" charset="0"/>
            </a:endParaRPr>
          </a:p>
          <a:p>
            <a:pPr marL="0" marR="0" lvl="0" indent="0" algn="l" defTabSz="685165" rtl="0" fontAlgn="auto">
              <a:lnSpc>
                <a:spcPct val="120000"/>
              </a:lnSpc>
              <a:spcBef>
                <a:spcPts val="0"/>
              </a:spcBef>
              <a:spcAft>
                <a:spcPts val="0"/>
              </a:spcAft>
              <a:buClrTx/>
              <a:buSzTx/>
              <a:buFontTx/>
              <a:buNone/>
              <a:defRPr/>
            </a:pPr>
            <a:endParaRPr kumimoji="0" lang="en-US" altLang="zh-CN" sz="2400" b="0" i="0" u="none" strike="noStrike" kern="1200" cap="none" spc="0" normalizeH="0" baseline="0" noProof="0" dirty="0">
              <a:ln>
                <a:noFill/>
              </a:ln>
              <a:solidFill>
                <a:schemeClr val="tx1">
                  <a:lumMod val="85000"/>
                  <a:lumOff val="15000"/>
                </a:schemeClr>
              </a:solidFill>
              <a:uLnTx/>
              <a:uFillTx/>
              <a:latin typeface="宋体" panose="02010600030101010101" pitchFamily="2" charset="-122"/>
              <a:ea typeface="宋体" panose="02010600030101010101" pitchFamily="2" charset="-122"/>
              <a:cs typeface="Times New Roman" panose="02020603050405020304" pitchFamily="18" charset="0"/>
              <a:sym typeface="+mn-ea"/>
            </a:endParaRPr>
          </a:p>
          <a:p>
            <a:pPr marL="0" marR="0" lvl="0" indent="0" algn="l" defTabSz="685165" rtl="0" fontAlgn="auto">
              <a:lnSpc>
                <a:spcPct val="120000"/>
              </a:lnSpc>
              <a:spcBef>
                <a:spcPts val="0"/>
              </a:spcBef>
              <a:spcAft>
                <a:spcPts val="0"/>
              </a:spcAft>
              <a:buClrTx/>
              <a:buSzTx/>
              <a:buFontTx/>
              <a:buNone/>
              <a:defRPr/>
            </a:pPr>
            <a:r>
              <a:rPr lang="en-US" altLang="zh-CN" sz="2400" dirty="0">
                <a:effectLst/>
                <a:latin typeface="宋体" panose="02010600030101010101" pitchFamily="2" charset="-122"/>
                <a:ea typeface="宋体" panose="02010600030101010101" pitchFamily="2" charset="-122"/>
                <a:cs typeface="Times New Roman" panose="02020603050405020304" pitchFamily="18" charset="0"/>
              </a:rPr>
              <a:t>TCP/IP</a:t>
            </a:r>
            <a:r>
              <a:rPr lang="zh-CN" altLang="zh-CN" sz="2400" dirty="0">
                <a:effectLst/>
                <a:latin typeface="宋体" panose="02010600030101010101" pitchFamily="2" charset="-122"/>
                <a:ea typeface="宋体" panose="02010600030101010101" pitchFamily="2" charset="-122"/>
                <a:cs typeface="Times New Roman" panose="02020603050405020304" pitchFamily="18" charset="0"/>
              </a:rPr>
              <a:t>的端口值长度为</a:t>
            </a:r>
            <a:r>
              <a:rPr lang="en-US" altLang="zh-CN" sz="2400" dirty="0">
                <a:effectLst/>
                <a:latin typeface="宋体" panose="02010600030101010101" pitchFamily="2" charset="-122"/>
                <a:ea typeface="宋体" panose="02010600030101010101" pitchFamily="2" charset="-122"/>
                <a:cs typeface="Times New Roman" panose="02020603050405020304" pitchFamily="18" charset="0"/>
              </a:rPr>
              <a:t>16</a:t>
            </a:r>
            <a:r>
              <a:rPr lang="zh-CN" altLang="zh-CN" sz="2400" dirty="0">
                <a:effectLst/>
                <a:latin typeface="宋体" panose="02010600030101010101" pitchFamily="2" charset="-122"/>
                <a:ea typeface="宋体" panose="02010600030101010101" pitchFamily="2" charset="-122"/>
                <a:cs typeface="Times New Roman" panose="02020603050405020304" pitchFamily="18" charset="0"/>
              </a:rPr>
              <a:t>位，取值范围</a:t>
            </a:r>
            <a:r>
              <a:rPr lang="en-US" altLang="zh-CN" sz="2400" dirty="0">
                <a:effectLst/>
                <a:latin typeface="宋体" panose="02010600030101010101" pitchFamily="2" charset="-122"/>
                <a:ea typeface="宋体" panose="02010600030101010101" pitchFamily="2" charset="-122"/>
                <a:cs typeface="Times New Roman" panose="02020603050405020304" pitchFamily="18" charset="0"/>
              </a:rPr>
              <a:t>0~</a:t>
            </a:r>
            <a:r>
              <a:rPr lang="en-US" altLang="zh-CN" sz="2400" dirty="0">
                <a:solidFill>
                  <a:srgbClr val="FF0000"/>
                </a:solidFill>
                <a:effectLst/>
                <a:latin typeface="宋体" panose="02010600030101010101" pitchFamily="2" charset="-122"/>
                <a:ea typeface="宋体" panose="02010600030101010101" pitchFamily="2" charset="-122"/>
                <a:cs typeface="Times New Roman" panose="02020603050405020304" pitchFamily="18" charset="0"/>
              </a:rPr>
              <a:t>65535</a:t>
            </a:r>
            <a:r>
              <a:rPr lang="zh-CN" altLang="zh-CN" sz="2400" dirty="0">
                <a:effectLst/>
                <a:latin typeface="宋体" panose="02010600030101010101" pitchFamily="2" charset="-122"/>
                <a:ea typeface="宋体" panose="02010600030101010101" pitchFamily="2" charset="-122"/>
                <a:cs typeface="Times New Roman" panose="02020603050405020304" pitchFamily="18" charset="0"/>
              </a:rPr>
              <a:t>。</a:t>
            </a:r>
            <a:r>
              <a:rPr lang="zh-CN" altLang="zh-CN" sz="2400" dirty="0">
                <a:effectLst/>
                <a:ea typeface="宋体" panose="02010600030101010101" pitchFamily="2" charset="-122"/>
                <a:cs typeface="Times New Roman" panose="02020603050405020304" pitchFamily="18" charset="0"/>
              </a:rPr>
              <a:t>端口的分配方式有两种，一是保留端口，二是自由端口。小于</a:t>
            </a:r>
            <a:r>
              <a:rPr lang="en-US" altLang="zh-CN" sz="2400" dirty="0">
                <a:effectLst/>
                <a:ea typeface="宋体" panose="02010600030101010101" pitchFamily="2" charset="-122"/>
                <a:cs typeface="Times New Roman" panose="02020603050405020304" pitchFamily="18" charset="0"/>
              </a:rPr>
              <a:t>1024</a:t>
            </a:r>
            <a:r>
              <a:rPr lang="zh-CN" altLang="zh-CN" sz="2400" dirty="0">
                <a:effectLst/>
                <a:ea typeface="宋体" panose="02010600030101010101" pitchFamily="2" charset="-122"/>
                <a:cs typeface="Times New Roman" panose="02020603050405020304" pitchFamily="18" charset="0"/>
              </a:rPr>
              <a:t>的端口号为保留端口，保留端口采用全局分配方式。</a:t>
            </a:r>
            <a:endParaRPr kumimoji="0" lang="en-US" altLang="zh-CN" sz="2400" b="0" i="0" u="none" strike="noStrike" kern="1200" cap="none" spc="0" normalizeH="0" baseline="0" noProof="0" dirty="0">
              <a:ln>
                <a:noFill/>
              </a:ln>
              <a:solidFill>
                <a:schemeClr val="tx1">
                  <a:lumMod val="85000"/>
                  <a:lumOff val="1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p:txBody>
      </p:sp>
      <p:grpSp>
        <p:nvGrpSpPr>
          <p:cNvPr id="31752" name="Group 332"/>
          <p:cNvGrpSpPr/>
          <p:nvPr/>
        </p:nvGrpSpPr>
        <p:grpSpPr>
          <a:xfrm>
            <a:off x="1211664" y="2188718"/>
            <a:ext cx="259244" cy="259815"/>
            <a:chOff x="4643438" y="2786064"/>
            <a:chExt cx="288476" cy="288476"/>
          </a:xfrm>
        </p:grpSpPr>
        <p:sp>
          <p:nvSpPr>
            <p:cNvPr id="327" name="Oval 326"/>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338" name="Freeform 26"/>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grpSp>
        <p:nvGrpSpPr>
          <p:cNvPr id="3" name="组合 2"/>
          <p:cNvGrpSpPr/>
          <p:nvPr/>
        </p:nvGrpSpPr>
        <p:grpSpPr>
          <a:xfrm>
            <a:off x="884555" y="156845"/>
            <a:ext cx="6695440" cy="933450"/>
            <a:chOff x="1076" y="1431"/>
            <a:chExt cx="10544" cy="1470"/>
          </a:xfrm>
        </p:grpSpPr>
        <p:cxnSp>
          <p:nvCxnSpPr>
            <p:cNvPr id="52" name="Line0"/>
            <p:cNvCxnSpPr/>
            <p:nvPr/>
          </p:nvCxnSpPr>
          <p:spPr>
            <a:xfrm flipV="1">
              <a:off x="1076" y="2565"/>
              <a:ext cx="9879" cy="5"/>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pic>
          <p:nvPicPr>
            <p:cNvPr id="3086" name="图片 34"/>
            <p:cNvPicPr>
              <a:picLocks noChangeAspect="1"/>
            </p:cNvPicPr>
            <p:nvPr/>
          </p:nvPicPr>
          <p:blipFill>
            <a:blip r:embed="rId2"/>
            <a:stretch>
              <a:fillRect/>
            </a:stretch>
          </p:blipFill>
          <p:spPr>
            <a:xfrm>
              <a:off x="10262" y="1431"/>
              <a:ext cx="1358" cy="1470"/>
            </a:xfrm>
            <a:prstGeom prst="rect">
              <a:avLst/>
            </a:prstGeom>
            <a:noFill/>
            <a:ln w="9525">
              <a:noFill/>
            </a:ln>
          </p:spPr>
        </p:pic>
      </p:grpSp>
      <p:grpSp>
        <p:nvGrpSpPr>
          <p:cNvPr id="14" name="Group 332">
            <a:extLst>
              <a:ext uri="{FF2B5EF4-FFF2-40B4-BE49-F238E27FC236}">
                <a16:creationId xmlns:a16="http://schemas.microsoft.com/office/drawing/2014/main" id="{CB56A335-C1F1-BB1C-B8B6-1F1F2EFD6B84}"/>
              </a:ext>
            </a:extLst>
          </p:cNvPr>
          <p:cNvGrpSpPr/>
          <p:nvPr/>
        </p:nvGrpSpPr>
        <p:grpSpPr>
          <a:xfrm>
            <a:off x="1214512" y="3625328"/>
            <a:ext cx="259244" cy="259815"/>
            <a:chOff x="4643438" y="2786064"/>
            <a:chExt cx="288476" cy="288476"/>
          </a:xfrm>
        </p:grpSpPr>
        <p:sp>
          <p:nvSpPr>
            <p:cNvPr id="15" name="Oval 326">
              <a:extLst>
                <a:ext uri="{FF2B5EF4-FFF2-40B4-BE49-F238E27FC236}">
                  <a16:creationId xmlns:a16="http://schemas.microsoft.com/office/drawing/2014/main" id="{5C76E305-1C7D-8CD4-8010-FBB6E774C3EB}"/>
                </a:ext>
              </a:extLst>
            </p:cNvPr>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16" name="Freeform 26">
              <a:extLst>
                <a:ext uri="{FF2B5EF4-FFF2-40B4-BE49-F238E27FC236}">
                  <a16:creationId xmlns:a16="http://schemas.microsoft.com/office/drawing/2014/main" id="{6F62C5CF-3DAB-34E2-0B81-F85E2FC6CD8E}"/>
                </a:ext>
              </a:extLst>
            </p:cNvPr>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grpSp>
        <p:nvGrpSpPr>
          <p:cNvPr id="17" name="Group 332">
            <a:extLst>
              <a:ext uri="{FF2B5EF4-FFF2-40B4-BE49-F238E27FC236}">
                <a16:creationId xmlns:a16="http://schemas.microsoft.com/office/drawing/2014/main" id="{D86F6D04-AE29-4446-FF54-D42FB6E5E86B}"/>
              </a:ext>
            </a:extLst>
          </p:cNvPr>
          <p:cNvGrpSpPr/>
          <p:nvPr/>
        </p:nvGrpSpPr>
        <p:grpSpPr>
          <a:xfrm>
            <a:off x="1267457" y="4881988"/>
            <a:ext cx="259244" cy="259815"/>
            <a:chOff x="4643438" y="2786064"/>
            <a:chExt cx="288476" cy="288476"/>
          </a:xfrm>
        </p:grpSpPr>
        <p:sp>
          <p:nvSpPr>
            <p:cNvPr id="18" name="Oval 326">
              <a:extLst>
                <a:ext uri="{FF2B5EF4-FFF2-40B4-BE49-F238E27FC236}">
                  <a16:creationId xmlns:a16="http://schemas.microsoft.com/office/drawing/2014/main" id="{B7F7CE32-6F68-759B-3505-A3B2D0718841}"/>
                </a:ext>
              </a:extLst>
            </p:cNvPr>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19" name="Freeform 26">
              <a:extLst>
                <a:ext uri="{FF2B5EF4-FFF2-40B4-BE49-F238E27FC236}">
                  <a16:creationId xmlns:a16="http://schemas.microsoft.com/office/drawing/2014/main" id="{A5F54814-B76D-5848-2F65-65AD489A798F}"/>
                </a:ext>
              </a:extLst>
            </p:cNvPr>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spTree>
    <p:extLst>
      <p:ext uri="{BB962C8B-B14F-4D97-AF65-F5344CB8AC3E}">
        <p14:creationId xmlns:p14="http://schemas.microsoft.com/office/powerpoint/2010/main" val="35592835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838200" y="365125"/>
            <a:ext cx="4505960" cy="516890"/>
          </a:xfrm>
        </p:spPr>
        <p:txBody>
          <a:bodyPr/>
          <a:lstStyle/>
          <a:p>
            <a:r>
              <a:rPr lang="en-US" altLang="zh-CN" dirty="0"/>
              <a:t>1.2.3.1 </a:t>
            </a:r>
            <a:r>
              <a:rPr lang="zh-CN" altLang="en-US" dirty="0"/>
              <a:t>传输端口</a:t>
            </a:r>
          </a:p>
        </p:txBody>
      </p:sp>
      <p:sp>
        <p:nvSpPr>
          <p:cNvPr id="2" name="文本框 1"/>
          <p:cNvSpPr txBox="1"/>
          <p:nvPr/>
        </p:nvSpPr>
        <p:spPr>
          <a:xfrm>
            <a:off x="30166" y="2767619"/>
            <a:ext cx="5313994" cy="516220"/>
          </a:xfrm>
          <a:prstGeom prst="rect">
            <a:avLst/>
          </a:prstGeom>
          <a:noFill/>
        </p:spPr>
        <p:txBody>
          <a:bodyPr wrap="square" tIns="42254" bIns="42254" rtlCol="0">
            <a:spAutoFit/>
          </a:bodyPr>
          <a:lstStyle/>
          <a:p>
            <a:pPr algn="ctr"/>
            <a:r>
              <a:rPr lang="zh-CN" altLang="zh-CN" sz="2800" dirty="0">
                <a:effectLst/>
                <a:latin typeface="宋体" panose="02010600030101010101" pitchFamily="2" charset="-122"/>
                <a:ea typeface="等线" panose="02010600030101010101" pitchFamily="2" charset="-122"/>
                <a:cs typeface="Times New Roman" panose="02020603050405020304" pitchFamily="18" charset="0"/>
              </a:rPr>
              <a:t>常见熟知的</a:t>
            </a:r>
            <a:r>
              <a:rPr lang="en-US" altLang="zh-CN" sz="2800" dirty="0">
                <a:effectLst/>
                <a:latin typeface="宋体" panose="02010600030101010101" pitchFamily="2" charset="-122"/>
                <a:ea typeface="等线" panose="02010600030101010101" pitchFamily="2" charset="-122"/>
                <a:cs typeface="Times New Roman" panose="02020603050405020304" pitchFamily="18" charset="0"/>
              </a:rPr>
              <a:t>TCP</a:t>
            </a:r>
            <a:r>
              <a:rPr lang="zh-CN" altLang="zh-CN" sz="2800" dirty="0">
                <a:effectLst/>
                <a:latin typeface="宋体" panose="02010600030101010101" pitchFamily="2" charset="-122"/>
                <a:ea typeface="等线" panose="02010600030101010101" pitchFamily="2" charset="-122"/>
                <a:cs typeface="Times New Roman" panose="02020603050405020304" pitchFamily="18" charset="0"/>
              </a:rPr>
              <a:t>端口</a:t>
            </a:r>
            <a:endParaRPr lang="zh-CN" altLang="en-US" sz="2700" b="1" dirty="0">
              <a:solidFill>
                <a:schemeClr val="accent1"/>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884555" y="156845"/>
            <a:ext cx="6695440" cy="933450"/>
            <a:chOff x="1076" y="1431"/>
            <a:chExt cx="10544" cy="1470"/>
          </a:xfrm>
        </p:grpSpPr>
        <p:cxnSp>
          <p:nvCxnSpPr>
            <p:cNvPr id="52" name="Line0"/>
            <p:cNvCxnSpPr/>
            <p:nvPr/>
          </p:nvCxnSpPr>
          <p:spPr>
            <a:xfrm flipV="1">
              <a:off x="1076" y="2565"/>
              <a:ext cx="9879" cy="5"/>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pic>
          <p:nvPicPr>
            <p:cNvPr id="3086" name="图片 34"/>
            <p:cNvPicPr>
              <a:picLocks noChangeAspect="1"/>
            </p:cNvPicPr>
            <p:nvPr/>
          </p:nvPicPr>
          <p:blipFill>
            <a:blip r:embed="rId2"/>
            <a:stretch>
              <a:fillRect/>
            </a:stretch>
          </p:blipFill>
          <p:spPr>
            <a:xfrm>
              <a:off x="10262" y="1431"/>
              <a:ext cx="1358" cy="1470"/>
            </a:xfrm>
            <a:prstGeom prst="rect">
              <a:avLst/>
            </a:prstGeom>
            <a:noFill/>
            <a:ln w="9525">
              <a:noFill/>
            </a:ln>
          </p:spPr>
        </p:pic>
      </p:grpSp>
      <p:pic>
        <p:nvPicPr>
          <p:cNvPr id="20" name="图片 19">
            <a:extLst>
              <a:ext uri="{FF2B5EF4-FFF2-40B4-BE49-F238E27FC236}">
                <a16:creationId xmlns:a16="http://schemas.microsoft.com/office/drawing/2014/main" id="{6B2860F0-9678-6BCB-6F81-75BAB53CFD93}"/>
              </a:ext>
            </a:extLst>
          </p:cNvPr>
          <p:cNvPicPr>
            <a:picLocks noChangeAspect="1"/>
          </p:cNvPicPr>
          <p:nvPr/>
        </p:nvPicPr>
        <p:blipFill>
          <a:blip r:embed="rId3"/>
          <a:stretch>
            <a:fillRect/>
          </a:stretch>
        </p:blipFill>
        <p:spPr>
          <a:xfrm>
            <a:off x="393218" y="3285744"/>
            <a:ext cx="5395923" cy="2036353"/>
          </a:xfrm>
          <a:prstGeom prst="rect">
            <a:avLst/>
          </a:prstGeom>
        </p:spPr>
      </p:pic>
      <p:pic>
        <p:nvPicPr>
          <p:cNvPr id="21" name="图片 20">
            <a:extLst>
              <a:ext uri="{FF2B5EF4-FFF2-40B4-BE49-F238E27FC236}">
                <a16:creationId xmlns:a16="http://schemas.microsoft.com/office/drawing/2014/main" id="{8CDC7FBE-9844-1C40-47D5-C85B6A7D4261}"/>
              </a:ext>
            </a:extLst>
          </p:cNvPr>
          <p:cNvPicPr>
            <a:picLocks noChangeAspect="1"/>
          </p:cNvPicPr>
          <p:nvPr/>
        </p:nvPicPr>
        <p:blipFill>
          <a:blip r:embed="rId4"/>
          <a:stretch>
            <a:fillRect/>
          </a:stretch>
        </p:blipFill>
        <p:spPr>
          <a:xfrm>
            <a:off x="6126199" y="1636269"/>
            <a:ext cx="5710560" cy="1283367"/>
          </a:xfrm>
          <a:prstGeom prst="rect">
            <a:avLst/>
          </a:prstGeom>
        </p:spPr>
      </p:pic>
      <p:sp>
        <p:nvSpPr>
          <p:cNvPr id="22" name="文本框 21">
            <a:extLst>
              <a:ext uri="{FF2B5EF4-FFF2-40B4-BE49-F238E27FC236}">
                <a16:creationId xmlns:a16="http://schemas.microsoft.com/office/drawing/2014/main" id="{749BB12E-06A5-D4D6-7AA2-3348200F1B87}"/>
              </a:ext>
            </a:extLst>
          </p:cNvPr>
          <p:cNvSpPr txBox="1"/>
          <p:nvPr/>
        </p:nvSpPr>
        <p:spPr>
          <a:xfrm>
            <a:off x="7315199" y="2919636"/>
            <a:ext cx="3037116" cy="461665"/>
          </a:xfrm>
          <a:prstGeom prst="rect">
            <a:avLst/>
          </a:prstGeom>
          <a:noFill/>
        </p:spPr>
        <p:txBody>
          <a:bodyPr wrap="square">
            <a:spAutoFit/>
          </a:bodyPr>
          <a:lstStyle/>
          <a:p>
            <a:r>
              <a:rPr lang="zh-CN" altLang="zh-CN" sz="2400" dirty="0">
                <a:effectLst/>
                <a:latin typeface="宋体" panose="02010600030101010101" pitchFamily="2" charset="-122"/>
                <a:ea typeface="等线" panose="02010600030101010101" pitchFamily="2" charset="-122"/>
                <a:cs typeface="Times New Roman" panose="02020603050405020304" pitchFamily="18" charset="0"/>
              </a:rPr>
              <a:t>常见熟知的</a:t>
            </a:r>
            <a:r>
              <a:rPr lang="en-US" altLang="zh-CN" sz="2400" dirty="0">
                <a:effectLst/>
                <a:latin typeface="宋体" panose="02010600030101010101" pitchFamily="2" charset="-122"/>
                <a:ea typeface="等线" panose="02010600030101010101" pitchFamily="2" charset="-122"/>
                <a:cs typeface="Times New Roman" panose="02020603050405020304" pitchFamily="18" charset="0"/>
              </a:rPr>
              <a:t>UDP</a:t>
            </a:r>
            <a:r>
              <a:rPr lang="zh-CN" altLang="zh-CN" sz="2400" dirty="0">
                <a:effectLst/>
                <a:latin typeface="宋体" panose="02010600030101010101" pitchFamily="2" charset="-122"/>
                <a:ea typeface="等线" panose="02010600030101010101" pitchFamily="2" charset="-122"/>
                <a:cs typeface="Times New Roman" panose="02020603050405020304" pitchFamily="18" charset="0"/>
              </a:rPr>
              <a:t>端口</a:t>
            </a:r>
            <a:endParaRPr lang="zh-CN" altLang="en-US" dirty="0"/>
          </a:p>
        </p:txBody>
      </p:sp>
    </p:spTree>
    <p:extLst>
      <p:ext uri="{BB962C8B-B14F-4D97-AF65-F5344CB8AC3E}">
        <p14:creationId xmlns:p14="http://schemas.microsoft.com/office/powerpoint/2010/main" val="29465335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extLst>
              <a:ext uri="{BEBA8EAE-BF5A-486C-A8C5-ECC9F3942E4B}">
                <a14:imgProps xmlns:a14="http://schemas.microsoft.com/office/drawing/2010/main">
                  <a14:imgLayer r:embed="rId3">
                    <a14:imgEffect>
                      <a14:colorTemperature colorTemp="7200"/>
                    </a14:imgEffect>
                  </a14:imgLayer>
                </a14:imgProps>
              </a:ext>
              <a:ext uri="{28A0092B-C50C-407E-A947-70E740481C1C}">
                <a14:useLocalDpi xmlns:a14="http://schemas.microsoft.com/office/drawing/2010/main" val="0"/>
              </a:ext>
            </a:extLst>
          </a:blip>
          <a:srcRect l="74620" t="15028" b="5267"/>
          <a:stretch>
            <a:fillRect/>
          </a:stretch>
        </p:blipFill>
        <p:spPr>
          <a:xfrm>
            <a:off x="614791" y="334655"/>
            <a:ext cx="2792297" cy="6178456"/>
          </a:xfrm>
          <a:prstGeom prst="rect">
            <a:avLst/>
          </a:prstGeom>
        </p:spPr>
      </p:pic>
      <p:grpSp>
        <p:nvGrpSpPr>
          <p:cNvPr id="7" name="组合 6"/>
          <p:cNvGrpSpPr/>
          <p:nvPr/>
        </p:nvGrpSpPr>
        <p:grpSpPr>
          <a:xfrm>
            <a:off x="4116491" y="2659451"/>
            <a:ext cx="1448390" cy="1451320"/>
            <a:chOff x="1627086" y="1705794"/>
            <a:chExt cx="1610670" cy="1613928"/>
          </a:xfrm>
        </p:grpSpPr>
        <p:sp>
          <p:nvSpPr>
            <p:cNvPr id="8" name="任意多边形 82"/>
            <p:cNvSpPr/>
            <p:nvPr/>
          </p:nvSpPr>
          <p:spPr bwMode="auto">
            <a:xfrm rot="3738964">
              <a:off x="1625457" y="1707423"/>
              <a:ext cx="1613928" cy="161067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rgbClr val="4EA0C6">
                <a:lumMod val="20000"/>
                <a:lumOff val="80000"/>
                <a:alpha val="45000"/>
              </a:srgbClr>
            </a:solidFill>
            <a:ln w="25400" cap="flat" cmpd="sng" algn="ctr">
              <a:noFill/>
              <a:prstDash val="soli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620" b="0" i="0" u="none" strike="noStrike" kern="0" cap="none" spc="0" normalizeH="0" baseline="0" noProof="0">
                <a:ln>
                  <a:noFill/>
                </a:ln>
                <a:solidFill>
                  <a:srgbClr val="FFFFFF"/>
                </a:solidFill>
                <a:effectLst/>
                <a:uLnTx/>
                <a:uFillTx/>
                <a:latin typeface="Arial" panose="020B0604020202020204"/>
                <a:ea typeface="宋体" panose="02010600030101010101" pitchFamily="2" charset="-122"/>
              </a:endParaRPr>
            </a:p>
          </p:txBody>
        </p:sp>
        <p:sp>
          <p:nvSpPr>
            <p:cNvPr id="9" name="椭圆 80"/>
            <p:cNvSpPr/>
            <p:nvPr/>
          </p:nvSpPr>
          <p:spPr bwMode="auto">
            <a:xfrm>
              <a:off x="1850445" y="1929603"/>
              <a:ext cx="1163953" cy="1166311"/>
            </a:xfrm>
            <a:prstGeom prst="ellipse">
              <a:avLst/>
            </a:prstGeom>
            <a:solidFill>
              <a:schemeClr val="accent2"/>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620" b="0" i="0" u="none" strike="noStrike" kern="0" cap="none" spc="0" normalizeH="0" baseline="0" noProof="0">
                <a:ln>
                  <a:noFill/>
                </a:ln>
                <a:solidFill>
                  <a:srgbClr val="FFFFFF"/>
                </a:solidFill>
                <a:effectLst/>
                <a:uLnTx/>
                <a:uFillTx/>
                <a:latin typeface="Arial" panose="020B0604020202020204" pitchFamily="34" charset="0"/>
                <a:ea typeface="宋体" panose="02010600030101010101" pitchFamily="2" charset="-122"/>
              </a:endParaRPr>
            </a:p>
          </p:txBody>
        </p:sp>
        <p:sp>
          <p:nvSpPr>
            <p:cNvPr id="10" name="TextBox 57"/>
            <p:cNvSpPr txBox="1"/>
            <p:nvPr/>
          </p:nvSpPr>
          <p:spPr>
            <a:xfrm>
              <a:off x="1964986" y="2258843"/>
              <a:ext cx="953298" cy="516899"/>
            </a:xfrm>
            <a:prstGeom prst="rect">
              <a:avLst/>
            </a:prstGeom>
            <a:noFill/>
          </p:spPr>
          <p:txBody>
            <a:bodyPr wrap="none" rtlCol="0">
              <a:spAutoFit/>
            </a:bodyPr>
            <a:lstStyle/>
            <a:p>
              <a:pPr marL="0" marR="0" lvl="1" indent="0" defTabSz="914400" eaLnBrk="1" fontAlgn="auto" latinLnBrk="0" hangingPunct="1">
                <a:lnSpc>
                  <a:spcPct val="100000"/>
                </a:lnSpc>
                <a:spcBef>
                  <a:spcPts val="0"/>
                </a:spcBef>
                <a:spcAft>
                  <a:spcPts val="0"/>
                </a:spcAft>
                <a:buClrTx/>
                <a:buSzTx/>
                <a:buFontTx/>
                <a:buNone/>
                <a:defRPr/>
              </a:pPr>
              <a:r>
                <a:rPr kumimoji="0" lang="zh-CN" altLang="en-US" sz="2430" b="0" i="0" u="none" strike="noStrike" kern="0" cap="none" spc="225"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rPr>
                <a:t>目录</a:t>
              </a:r>
            </a:p>
          </p:txBody>
        </p:sp>
      </p:grpSp>
      <p:grpSp>
        <p:nvGrpSpPr>
          <p:cNvPr id="12" name="组合 11"/>
          <p:cNvGrpSpPr/>
          <p:nvPr/>
        </p:nvGrpSpPr>
        <p:grpSpPr>
          <a:xfrm>
            <a:off x="6360592" y="1969170"/>
            <a:ext cx="490830" cy="491823"/>
            <a:chOff x="4339490" y="761746"/>
            <a:chExt cx="727764" cy="729238"/>
          </a:xfrm>
        </p:grpSpPr>
        <p:sp>
          <p:nvSpPr>
            <p:cNvPr id="14"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accent2"/>
            </a:solidFill>
            <a:ln w="25400" cap="flat" cmpd="sng" algn="ctr">
              <a:noFill/>
              <a:prstDash val="soli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620" b="0" i="0" u="none" strike="noStrike" kern="0" cap="none" spc="0" normalizeH="0" baseline="0" noProof="0" dirty="0">
                <a:ln>
                  <a:noFill/>
                </a:ln>
                <a:solidFill>
                  <a:srgbClr val="FFFFFF"/>
                </a:solidFill>
                <a:effectLst/>
                <a:uLnTx/>
                <a:uFillTx/>
                <a:latin typeface="Arial" panose="020B0604020202020204"/>
                <a:ea typeface="宋体" panose="02010600030101010101" pitchFamily="2" charset="-122"/>
              </a:endParaRPr>
            </a:p>
          </p:txBody>
        </p:sp>
        <p:sp>
          <p:nvSpPr>
            <p:cNvPr id="15" name="TextBox 67"/>
            <p:cNvSpPr txBox="1"/>
            <p:nvPr/>
          </p:nvSpPr>
          <p:spPr>
            <a:xfrm>
              <a:off x="4474113" y="801513"/>
              <a:ext cx="551736" cy="628000"/>
            </a:xfrm>
            <a:prstGeom prst="rect">
              <a:avLst/>
            </a:prstGeom>
            <a:noFill/>
          </p:spPr>
          <p:txBody>
            <a:bodyPr wrap="none" rtlCol="0">
              <a:spAutoFit/>
            </a:bodyPr>
            <a:lstStyle/>
            <a:p>
              <a:pPr marL="0" marR="0" lvl="1" indent="0" defTabSz="914400" eaLnBrk="1" fontAlgn="auto" latinLnBrk="0" hangingPunct="1">
                <a:lnSpc>
                  <a:spcPct val="100000"/>
                </a:lnSpc>
                <a:spcBef>
                  <a:spcPts val="0"/>
                </a:spcBef>
                <a:spcAft>
                  <a:spcPts val="0"/>
                </a:spcAft>
                <a:buClrTx/>
                <a:buSzTx/>
                <a:buFontTx/>
                <a:buNone/>
                <a:defRPr/>
              </a:pPr>
              <a:r>
                <a:rPr kumimoji="0" lang="en-US" altLang="zh-CN" sz="2160" b="0" i="0" u="none" strike="noStrike" kern="0" cap="none" spc="225"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1</a:t>
              </a:r>
              <a:endParaRPr kumimoji="0" lang="zh-CN" altLang="en-US" sz="2160" b="0" i="0" u="none" strike="noStrike" kern="0" cap="none" spc="225"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grpSp>
      <p:sp>
        <p:nvSpPr>
          <p:cNvPr id="13" name="矩形 39"/>
          <p:cNvSpPr>
            <a:spLocks noChangeArrowheads="1"/>
          </p:cNvSpPr>
          <p:nvPr/>
        </p:nvSpPr>
        <p:spPr bwMode="auto">
          <a:xfrm>
            <a:off x="6988928" y="1844848"/>
            <a:ext cx="3052112" cy="532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50000"/>
              </a:lnSpc>
              <a:spcBef>
                <a:spcPts val="750"/>
              </a:spcBef>
              <a:spcAft>
                <a:spcPts val="0"/>
              </a:spcAft>
              <a:buClrTx/>
              <a:buSzTx/>
              <a:buFontTx/>
              <a:buNone/>
              <a:defRPr/>
            </a:pPr>
            <a:r>
              <a:rPr kumimoji="0" lang="zh-CN" altLang="en-US" sz="2160" b="1" i="0" u="none" strike="noStrike" kern="0" cap="none" spc="0" normalizeH="0" baseline="0" noProof="0" dirty="0">
                <a:ln>
                  <a:noFill/>
                </a:ln>
                <a:solidFill>
                  <a:schemeClr val="accent6"/>
                </a:solidFill>
                <a:effectLst/>
                <a:uLnTx/>
                <a:uFillTx/>
                <a:latin typeface="微软雅黑" panose="020B0503020204020204" pitchFamily="34" charset="-122"/>
                <a:ea typeface="微软雅黑" panose="020B0503020204020204" pitchFamily="34" charset="-122"/>
                <a:cs typeface="宋体" panose="02010600030101010101" pitchFamily="2" charset="-122"/>
              </a:rPr>
              <a:t>网络的演变与发展</a:t>
            </a:r>
          </a:p>
        </p:txBody>
      </p:sp>
      <p:grpSp>
        <p:nvGrpSpPr>
          <p:cNvPr id="42" name="组合 41"/>
          <p:cNvGrpSpPr/>
          <p:nvPr/>
        </p:nvGrpSpPr>
        <p:grpSpPr>
          <a:xfrm>
            <a:off x="6332667" y="2703073"/>
            <a:ext cx="490830" cy="491823"/>
            <a:chOff x="4339490" y="761746"/>
            <a:chExt cx="727764" cy="729238"/>
          </a:xfrm>
        </p:grpSpPr>
        <p:sp>
          <p:nvSpPr>
            <p:cNvPr id="44"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accent2"/>
            </a:solidFill>
            <a:ln w="25400" cap="flat" cmpd="sng" algn="ctr">
              <a:noFill/>
              <a:prstDash val="soli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620" b="0" i="0" u="none" strike="noStrike" kern="0" cap="none" spc="0" normalizeH="0" baseline="0" noProof="0">
                <a:ln>
                  <a:noFill/>
                </a:ln>
                <a:solidFill>
                  <a:srgbClr val="FFFFFF"/>
                </a:solidFill>
                <a:effectLst/>
                <a:uLnTx/>
                <a:uFillTx/>
                <a:latin typeface="Arial" panose="020B0604020202020204"/>
                <a:ea typeface="宋体" panose="02010600030101010101" pitchFamily="2" charset="-122"/>
              </a:endParaRPr>
            </a:p>
          </p:txBody>
        </p:sp>
        <p:sp>
          <p:nvSpPr>
            <p:cNvPr id="45" name="TextBox 67"/>
            <p:cNvSpPr txBox="1"/>
            <p:nvPr/>
          </p:nvSpPr>
          <p:spPr>
            <a:xfrm>
              <a:off x="4474113" y="801513"/>
              <a:ext cx="551736" cy="628000"/>
            </a:xfrm>
            <a:prstGeom prst="rect">
              <a:avLst/>
            </a:prstGeom>
            <a:noFill/>
          </p:spPr>
          <p:txBody>
            <a:bodyPr wrap="none" rtlCol="0">
              <a:spAutoFit/>
            </a:bodyPr>
            <a:lstStyle/>
            <a:p>
              <a:pPr marL="0" marR="0" lvl="1" indent="0" defTabSz="914400" eaLnBrk="1" fontAlgn="auto" latinLnBrk="0" hangingPunct="1">
                <a:lnSpc>
                  <a:spcPct val="100000"/>
                </a:lnSpc>
                <a:spcBef>
                  <a:spcPts val="0"/>
                </a:spcBef>
                <a:spcAft>
                  <a:spcPts val="0"/>
                </a:spcAft>
                <a:buClrTx/>
                <a:buSzTx/>
                <a:buFontTx/>
                <a:buNone/>
                <a:defRPr/>
              </a:pPr>
              <a:r>
                <a:rPr kumimoji="0" lang="en-US" altLang="zh-CN" sz="2160" b="0" i="0" u="none" strike="noStrike" kern="0" cap="none" spc="225"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2</a:t>
              </a:r>
              <a:endParaRPr kumimoji="0" lang="zh-CN" altLang="en-US" sz="2160" b="0" i="0" u="none" strike="noStrike" kern="0" cap="none" spc="225"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grpSp>
      <p:sp>
        <p:nvSpPr>
          <p:cNvPr id="43" name="矩形 39"/>
          <p:cNvSpPr>
            <a:spLocks noChangeArrowheads="1"/>
          </p:cNvSpPr>
          <p:nvPr/>
        </p:nvSpPr>
        <p:spPr bwMode="auto">
          <a:xfrm>
            <a:off x="7000447" y="2594612"/>
            <a:ext cx="3757324" cy="532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50000"/>
              </a:lnSpc>
              <a:spcBef>
                <a:spcPts val="750"/>
              </a:spcBef>
              <a:spcAft>
                <a:spcPts val="0"/>
              </a:spcAft>
              <a:buClrTx/>
              <a:buSzTx/>
              <a:buFontTx/>
              <a:buNone/>
              <a:defRPr/>
            </a:pPr>
            <a:r>
              <a:rPr lang="zh-CN" altLang="en-US" sz="2160" b="1" kern="0" dirty="0">
                <a:solidFill>
                  <a:schemeClr val="accent6"/>
                </a:solidFill>
                <a:latin typeface="微软雅黑" panose="020B0503020204020204" pitchFamily="34" charset="-122"/>
                <a:ea typeface="微软雅黑" panose="020B0503020204020204" pitchFamily="34" charset="-122"/>
                <a:cs typeface="宋体" panose="02010600030101010101" pitchFamily="2" charset="-122"/>
              </a:rPr>
              <a:t>网络的组成</a:t>
            </a:r>
          </a:p>
        </p:txBody>
      </p:sp>
      <p:grpSp>
        <p:nvGrpSpPr>
          <p:cNvPr id="2" name="组合 1"/>
          <p:cNvGrpSpPr/>
          <p:nvPr/>
        </p:nvGrpSpPr>
        <p:grpSpPr>
          <a:xfrm>
            <a:off x="6332667" y="3477138"/>
            <a:ext cx="490830" cy="491823"/>
            <a:chOff x="4339490" y="761746"/>
            <a:chExt cx="727764" cy="729238"/>
          </a:xfrm>
        </p:grpSpPr>
        <p:sp>
          <p:nvSpPr>
            <p:cNvPr id="3"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accent2"/>
            </a:solidFill>
            <a:ln w="25400" cap="flat" cmpd="sng" algn="ctr">
              <a:noFill/>
              <a:prstDash val="soli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620" b="0" i="0" u="none" strike="noStrike" kern="0" cap="none" spc="0" normalizeH="0" baseline="0" noProof="0">
                <a:ln>
                  <a:noFill/>
                </a:ln>
                <a:solidFill>
                  <a:srgbClr val="FFFFFF"/>
                </a:solidFill>
                <a:effectLst/>
                <a:uLnTx/>
                <a:uFillTx/>
                <a:latin typeface="Arial" panose="020B0604020202020204"/>
                <a:ea typeface="宋体" panose="02010600030101010101" pitchFamily="2" charset="-122"/>
              </a:endParaRPr>
            </a:p>
          </p:txBody>
        </p:sp>
        <p:sp>
          <p:nvSpPr>
            <p:cNvPr id="5" name="TextBox 67"/>
            <p:cNvSpPr txBox="1"/>
            <p:nvPr/>
          </p:nvSpPr>
          <p:spPr>
            <a:xfrm>
              <a:off x="4474113" y="801513"/>
              <a:ext cx="551736" cy="628000"/>
            </a:xfrm>
            <a:prstGeom prst="rect">
              <a:avLst/>
            </a:prstGeom>
            <a:noFill/>
          </p:spPr>
          <p:txBody>
            <a:bodyPr wrap="none" rtlCol="0">
              <a:spAutoFit/>
            </a:bodyPr>
            <a:lstStyle/>
            <a:p>
              <a:pPr marL="0" marR="0" lvl="1" indent="0" defTabSz="914400" eaLnBrk="1" fontAlgn="auto" latinLnBrk="0" hangingPunct="1">
                <a:lnSpc>
                  <a:spcPct val="100000"/>
                </a:lnSpc>
                <a:spcBef>
                  <a:spcPts val="0"/>
                </a:spcBef>
                <a:spcAft>
                  <a:spcPts val="0"/>
                </a:spcAft>
                <a:buClrTx/>
                <a:buSzTx/>
                <a:buFontTx/>
                <a:buNone/>
                <a:defRPr/>
              </a:pPr>
              <a:r>
                <a:rPr kumimoji="0" lang="en-US" altLang="zh-CN" sz="2160" b="0" i="0" u="none" strike="noStrike" kern="0" cap="none" spc="225"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3</a:t>
              </a:r>
              <a:endParaRPr kumimoji="0" lang="zh-CN" altLang="en-US" sz="2160" b="0" i="0" u="none" strike="noStrike" kern="0" cap="none" spc="225"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grpSp>
      <p:sp>
        <p:nvSpPr>
          <p:cNvPr id="6" name="矩形 39"/>
          <p:cNvSpPr>
            <a:spLocks noChangeArrowheads="1"/>
          </p:cNvSpPr>
          <p:nvPr/>
        </p:nvSpPr>
        <p:spPr bwMode="auto">
          <a:xfrm>
            <a:off x="7000447" y="3365801"/>
            <a:ext cx="3757324" cy="532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50000"/>
              </a:lnSpc>
              <a:spcBef>
                <a:spcPts val="750"/>
              </a:spcBef>
              <a:spcAft>
                <a:spcPts val="0"/>
              </a:spcAft>
              <a:buClrTx/>
              <a:buSzTx/>
              <a:buFontTx/>
              <a:buNone/>
              <a:defRPr/>
            </a:pPr>
            <a:r>
              <a:rPr lang="zh-CN" altLang="en-US" sz="2160" b="1" kern="0" dirty="0">
                <a:solidFill>
                  <a:schemeClr val="accent6"/>
                </a:solidFill>
                <a:latin typeface="微软雅黑" panose="020B0503020204020204" pitchFamily="34" charset="-122"/>
                <a:ea typeface="微软雅黑" panose="020B0503020204020204" pitchFamily="34" charset="-122"/>
                <a:cs typeface="宋体" panose="02010600030101010101" pitchFamily="2" charset="-122"/>
              </a:rPr>
              <a:t>网络的分类</a:t>
            </a:r>
            <a:endParaRPr lang="en-US" altLang="zh-CN" sz="2160" b="1" kern="0" dirty="0">
              <a:solidFill>
                <a:schemeClr val="accent6"/>
              </a:solidFill>
              <a:latin typeface="微软雅黑" panose="020B0503020204020204" pitchFamily="34" charset="-122"/>
              <a:ea typeface="微软雅黑" panose="020B0503020204020204" pitchFamily="34" charset="-122"/>
              <a:cs typeface="宋体" panose="02010600030101010101" pitchFamily="2" charset="-122"/>
            </a:endParaRPr>
          </a:p>
        </p:txBody>
      </p:sp>
      <p:grpSp>
        <p:nvGrpSpPr>
          <p:cNvPr id="19" name="组合 18">
            <a:extLst>
              <a:ext uri="{FF2B5EF4-FFF2-40B4-BE49-F238E27FC236}">
                <a16:creationId xmlns:a16="http://schemas.microsoft.com/office/drawing/2014/main" id="{9694DA95-CA8C-0021-DE3D-3CFC07F194E1}"/>
              </a:ext>
            </a:extLst>
          </p:cNvPr>
          <p:cNvGrpSpPr/>
          <p:nvPr/>
        </p:nvGrpSpPr>
        <p:grpSpPr>
          <a:xfrm>
            <a:off x="6332667" y="4235044"/>
            <a:ext cx="490830" cy="491823"/>
            <a:chOff x="4339490" y="761746"/>
            <a:chExt cx="727764" cy="729238"/>
          </a:xfrm>
        </p:grpSpPr>
        <p:sp>
          <p:nvSpPr>
            <p:cNvPr id="20" name="任意多边形 82">
              <a:extLst>
                <a:ext uri="{FF2B5EF4-FFF2-40B4-BE49-F238E27FC236}">
                  <a16:creationId xmlns:a16="http://schemas.microsoft.com/office/drawing/2014/main" id="{F66271DF-24E2-B0B0-4F4D-63D4B968AD9A}"/>
                </a:ext>
              </a:extLst>
            </p:cNvPr>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accent2"/>
            </a:solidFill>
            <a:ln w="25400" cap="flat" cmpd="sng" algn="ctr">
              <a:noFill/>
              <a:prstDash val="soli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620" b="0" i="0" u="none" strike="noStrike" kern="0" cap="none" spc="0" normalizeH="0" baseline="0" noProof="0">
                <a:ln>
                  <a:noFill/>
                </a:ln>
                <a:solidFill>
                  <a:srgbClr val="FFFFFF"/>
                </a:solidFill>
                <a:effectLst/>
                <a:uLnTx/>
                <a:uFillTx/>
                <a:latin typeface="Arial" panose="020B0604020202020204"/>
                <a:ea typeface="宋体" panose="02010600030101010101" pitchFamily="2" charset="-122"/>
              </a:endParaRPr>
            </a:p>
          </p:txBody>
        </p:sp>
        <p:sp>
          <p:nvSpPr>
            <p:cNvPr id="21" name="TextBox 67">
              <a:extLst>
                <a:ext uri="{FF2B5EF4-FFF2-40B4-BE49-F238E27FC236}">
                  <a16:creationId xmlns:a16="http://schemas.microsoft.com/office/drawing/2014/main" id="{1EAE56FA-50B1-2207-A24E-F974B581F8F9}"/>
                </a:ext>
              </a:extLst>
            </p:cNvPr>
            <p:cNvSpPr txBox="1"/>
            <p:nvPr/>
          </p:nvSpPr>
          <p:spPr>
            <a:xfrm>
              <a:off x="4474113" y="801513"/>
              <a:ext cx="551736" cy="628000"/>
            </a:xfrm>
            <a:prstGeom prst="rect">
              <a:avLst/>
            </a:prstGeom>
            <a:noFill/>
          </p:spPr>
          <p:txBody>
            <a:bodyPr wrap="none" rtlCol="0">
              <a:spAutoFit/>
            </a:bodyPr>
            <a:lstStyle/>
            <a:p>
              <a:pPr marL="0" marR="0" lvl="1" indent="0" defTabSz="914400" eaLnBrk="1" fontAlgn="auto" latinLnBrk="0" hangingPunct="1">
                <a:lnSpc>
                  <a:spcPct val="100000"/>
                </a:lnSpc>
                <a:spcBef>
                  <a:spcPts val="0"/>
                </a:spcBef>
                <a:spcAft>
                  <a:spcPts val="0"/>
                </a:spcAft>
                <a:buClrTx/>
                <a:buSzTx/>
                <a:buFontTx/>
                <a:buNone/>
                <a:defRPr/>
              </a:pPr>
              <a:r>
                <a:rPr kumimoji="0" lang="en-US" altLang="zh-CN" sz="2160" b="0" i="0" u="none" strike="noStrike" kern="0" cap="none" spc="225"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4</a:t>
              </a:r>
              <a:endParaRPr kumimoji="0" lang="zh-CN" altLang="en-US" sz="2160" b="0" i="0" u="none" strike="noStrike" kern="0" cap="none" spc="225"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grpSp>
      <p:sp>
        <p:nvSpPr>
          <p:cNvPr id="22" name="矩形 39">
            <a:extLst>
              <a:ext uri="{FF2B5EF4-FFF2-40B4-BE49-F238E27FC236}">
                <a16:creationId xmlns:a16="http://schemas.microsoft.com/office/drawing/2014/main" id="{3BEF4791-882D-00E7-2407-134F46C8048F}"/>
              </a:ext>
            </a:extLst>
          </p:cNvPr>
          <p:cNvSpPr>
            <a:spLocks noChangeArrowheads="1"/>
          </p:cNvSpPr>
          <p:nvPr/>
        </p:nvSpPr>
        <p:spPr bwMode="auto">
          <a:xfrm>
            <a:off x="6972522" y="4123707"/>
            <a:ext cx="3757324" cy="532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50000"/>
              </a:lnSpc>
              <a:spcBef>
                <a:spcPts val="750"/>
              </a:spcBef>
              <a:spcAft>
                <a:spcPts val="0"/>
              </a:spcAft>
              <a:buClrTx/>
              <a:buSzTx/>
              <a:buFontTx/>
              <a:buNone/>
              <a:defRPr/>
            </a:pPr>
            <a:r>
              <a:rPr lang="zh-CN" altLang="en-US" sz="2160" b="1" kern="0" dirty="0">
                <a:solidFill>
                  <a:schemeClr val="accent6"/>
                </a:solidFill>
                <a:latin typeface="微软雅黑" panose="020B0503020204020204" pitchFamily="34" charset="-122"/>
                <a:ea typeface="微软雅黑" panose="020B0503020204020204" pitchFamily="34" charset="-122"/>
                <a:cs typeface="宋体" panose="02010600030101010101" pitchFamily="2" charset="-122"/>
              </a:rPr>
              <a:t>网络的主要性能指标</a:t>
            </a:r>
            <a:endParaRPr lang="en-US" altLang="zh-CN" sz="2160" b="1" kern="0" dirty="0">
              <a:solidFill>
                <a:schemeClr val="accent6"/>
              </a:solidFill>
              <a:latin typeface="微软雅黑" panose="020B0503020204020204" pitchFamily="34" charset="-122"/>
              <a:ea typeface="微软雅黑" panose="020B0503020204020204" pitchFamily="34" charset="-122"/>
              <a:cs typeface="宋体" panose="02010600030101010101" pitchFamily="2" charset="-122"/>
            </a:endParaRPr>
          </a:p>
        </p:txBody>
      </p:sp>
      <p:grpSp>
        <p:nvGrpSpPr>
          <p:cNvPr id="23" name="组合 22">
            <a:extLst>
              <a:ext uri="{FF2B5EF4-FFF2-40B4-BE49-F238E27FC236}">
                <a16:creationId xmlns:a16="http://schemas.microsoft.com/office/drawing/2014/main" id="{72CB0DC6-650F-5F0E-894E-CA11B130B230}"/>
              </a:ext>
            </a:extLst>
          </p:cNvPr>
          <p:cNvGrpSpPr/>
          <p:nvPr/>
        </p:nvGrpSpPr>
        <p:grpSpPr>
          <a:xfrm>
            <a:off x="6332667" y="5051727"/>
            <a:ext cx="490830" cy="491823"/>
            <a:chOff x="4339490" y="761746"/>
            <a:chExt cx="727764" cy="729238"/>
          </a:xfrm>
        </p:grpSpPr>
        <p:sp>
          <p:nvSpPr>
            <p:cNvPr id="24" name="任意多边形 82">
              <a:extLst>
                <a:ext uri="{FF2B5EF4-FFF2-40B4-BE49-F238E27FC236}">
                  <a16:creationId xmlns:a16="http://schemas.microsoft.com/office/drawing/2014/main" id="{A21336D0-67CA-E847-F12A-12F755B7F84F}"/>
                </a:ext>
              </a:extLst>
            </p:cNvPr>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accent2"/>
            </a:solidFill>
            <a:ln w="25400" cap="flat" cmpd="sng" algn="ctr">
              <a:noFill/>
              <a:prstDash val="soli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620" b="0" i="0" u="none" strike="noStrike" kern="0" cap="none" spc="0" normalizeH="0" baseline="0" noProof="0">
                <a:ln>
                  <a:noFill/>
                </a:ln>
                <a:solidFill>
                  <a:srgbClr val="FFFFFF"/>
                </a:solidFill>
                <a:effectLst/>
                <a:uLnTx/>
                <a:uFillTx/>
                <a:latin typeface="Arial" panose="020B0604020202020204"/>
                <a:ea typeface="宋体" panose="02010600030101010101" pitchFamily="2" charset="-122"/>
              </a:endParaRPr>
            </a:p>
          </p:txBody>
        </p:sp>
        <p:sp>
          <p:nvSpPr>
            <p:cNvPr id="25" name="TextBox 67">
              <a:extLst>
                <a:ext uri="{FF2B5EF4-FFF2-40B4-BE49-F238E27FC236}">
                  <a16:creationId xmlns:a16="http://schemas.microsoft.com/office/drawing/2014/main" id="{AC8DE53D-EFA7-DAA5-1B8F-D108F9138E63}"/>
                </a:ext>
              </a:extLst>
            </p:cNvPr>
            <p:cNvSpPr txBox="1"/>
            <p:nvPr/>
          </p:nvSpPr>
          <p:spPr>
            <a:xfrm>
              <a:off x="4474113" y="801513"/>
              <a:ext cx="551736" cy="628000"/>
            </a:xfrm>
            <a:prstGeom prst="rect">
              <a:avLst/>
            </a:prstGeom>
            <a:noFill/>
          </p:spPr>
          <p:txBody>
            <a:bodyPr wrap="none" rtlCol="0">
              <a:spAutoFit/>
            </a:bodyPr>
            <a:lstStyle/>
            <a:p>
              <a:pPr marL="0" marR="0" lvl="1" indent="0" defTabSz="914400" eaLnBrk="1" fontAlgn="auto" latinLnBrk="0" hangingPunct="1">
                <a:lnSpc>
                  <a:spcPct val="100000"/>
                </a:lnSpc>
                <a:spcBef>
                  <a:spcPts val="0"/>
                </a:spcBef>
                <a:spcAft>
                  <a:spcPts val="0"/>
                </a:spcAft>
                <a:buClrTx/>
                <a:buSzTx/>
                <a:buFontTx/>
                <a:buNone/>
                <a:defRPr/>
              </a:pPr>
              <a:r>
                <a:rPr kumimoji="0" lang="en-US" altLang="zh-CN" sz="2160" b="0" i="0" u="none" strike="noStrike" kern="0" cap="none" spc="225"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5</a:t>
              </a:r>
              <a:endParaRPr kumimoji="0" lang="zh-CN" altLang="en-US" sz="2160" b="0" i="0" u="none" strike="noStrike" kern="0" cap="none" spc="225"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grpSp>
      <p:sp>
        <p:nvSpPr>
          <p:cNvPr id="26" name="矩形 39">
            <a:extLst>
              <a:ext uri="{FF2B5EF4-FFF2-40B4-BE49-F238E27FC236}">
                <a16:creationId xmlns:a16="http://schemas.microsoft.com/office/drawing/2014/main" id="{CDA222C2-249E-D717-DBE7-D78A2BEB532D}"/>
              </a:ext>
            </a:extLst>
          </p:cNvPr>
          <p:cNvSpPr>
            <a:spLocks noChangeArrowheads="1"/>
          </p:cNvSpPr>
          <p:nvPr/>
        </p:nvSpPr>
        <p:spPr bwMode="auto">
          <a:xfrm>
            <a:off x="7000669" y="4940390"/>
            <a:ext cx="3757324" cy="532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50000"/>
              </a:lnSpc>
              <a:spcBef>
                <a:spcPts val="750"/>
              </a:spcBef>
              <a:spcAft>
                <a:spcPts val="0"/>
              </a:spcAft>
              <a:buClrTx/>
              <a:buSzTx/>
              <a:buFontTx/>
              <a:buNone/>
              <a:defRPr/>
            </a:pPr>
            <a:r>
              <a:rPr lang="zh-CN" altLang="en-US" sz="2160" b="1" kern="0" dirty="0">
                <a:solidFill>
                  <a:schemeClr val="accent6"/>
                </a:solidFill>
                <a:latin typeface="微软雅黑" panose="020B0503020204020204" pitchFamily="34" charset="-122"/>
                <a:ea typeface="微软雅黑" panose="020B0503020204020204" pitchFamily="34" charset="-122"/>
                <a:cs typeface="宋体" panose="02010600030101010101" pitchFamily="2" charset="-122"/>
              </a:rPr>
              <a:t>网络的功能和应用</a:t>
            </a:r>
            <a:endParaRPr lang="en-US" altLang="zh-CN" sz="2160" b="1" kern="0" dirty="0">
              <a:solidFill>
                <a:schemeClr val="accent6"/>
              </a:solidFill>
              <a:latin typeface="微软雅黑" panose="020B0503020204020204" pitchFamily="34" charset="-122"/>
              <a:ea typeface="微软雅黑" panose="020B0503020204020204" pitchFamily="34" charset="-122"/>
              <a:cs typeface="宋体" panose="02010600030101010101" pitchFamily="2" charset="-122"/>
            </a:endParaRPr>
          </a:p>
        </p:txBody>
      </p:sp>
    </p:spTree>
    <p:extLst>
      <p:ext uri="{BB962C8B-B14F-4D97-AF65-F5344CB8AC3E}">
        <p14:creationId xmlns:p14="http://schemas.microsoft.com/office/powerpoint/2010/main" val="10221811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838200" y="365125"/>
            <a:ext cx="4505960" cy="516890"/>
          </a:xfrm>
        </p:spPr>
        <p:txBody>
          <a:bodyPr/>
          <a:lstStyle/>
          <a:p>
            <a:r>
              <a:rPr lang="en-US" altLang="zh-CN" dirty="0"/>
              <a:t>1.2.3.2 </a:t>
            </a:r>
            <a:r>
              <a:rPr lang="zh-CN" altLang="en-US" dirty="0"/>
              <a:t>TCP协议</a:t>
            </a:r>
          </a:p>
        </p:txBody>
      </p:sp>
      <p:sp>
        <p:nvSpPr>
          <p:cNvPr id="2" name="文本框 1"/>
          <p:cNvSpPr txBox="1"/>
          <p:nvPr/>
        </p:nvSpPr>
        <p:spPr>
          <a:xfrm>
            <a:off x="2153694" y="1479127"/>
            <a:ext cx="7885241" cy="499110"/>
          </a:xfrm>
          <a:prstGeom prst="rect">
            <a:avLst/>
          </a:prstGeom>
          <a:noFill/>
        </p:spPr>
        <p:txBody>
          <a:bodyPr wrap="square" tIns="42254" bIns="42254" rtlCol="0">
            <a:spAutoFit/>
          </a:bodyPr>
          <a:lstStyle/>
          <a:p>
            <a:pPr algn="ctr"/>
            <a:r>
              <a:rPr lang="zh-CN" altLang="en-US" sz="2700" b="1">
                <a:solidFill>
                  <a:schemeClr val="accent1"/>
                </a:solidFill>
                <a:latin typeface="微软雅黑" panose="020B0503020204020204" pitchFamily="34" charset="-122"/>
                <a:ea typeface="微软雅黑" panose="020B0503020204020204" pitchFamily="34" charset="-122"/>
              </a:rPr>
              <a:t>TCP协议的简介</a:t>
            </a:r>
          </a:p>
        </p:txBody>
      </p:sp>
      <p:sp>
        <p:nvSpPr>
          <p:cNvPr id="331" name="Rectangle 330"/>
          <p:cNvSpPr/>
          <p:nvPr/>
        </p:nvSpPr>
        <p:spPr>
          <a:xfrm>
            <a:off x="1708785" y="2242185"/>
            <a:ext cx="8330565" cy="1863725"/>
          </a:xfrm>
          <a:prstGeom prst="rect">
            <a:avLst/>
          </a:prstGeom>
        </p:spPr>
        <p:txBody>
          <a:bodyPr wrap="square">
            <a:spAutoFit/>
          </a:bodyPr>
          <a:lstStyle/>
          <a:p>
            <a:pPr marL="0" marR="0" lvl="0" indent="0" algn="l" defTabSz="685165" rtl="0" fontAlgn="auto">
              <a:lnSpc>
                <a:spcPct val="120000"/>
              </a:lnSpc>
              <a:spcBef>
                <a:spcPts val="0"/>
              </a:spcBef>
              <a:spcAft>
                <a:spcPts val="0"/>
              </a:spcAft>
              <a:buClrTx/>
              <a:buSzTx/>
              <a:buFontTx/>
              <a:buNone/>
              <a:defRPr/>
            </a:pPr>
            <a:r>
              <a:rPr kumimoji="0" lang="en-US" altLang="zh-CN" sz="2400" b="0" i="0" u="none" strike="noStrike" kern="1200" cap="none" spc="0" normalizeH="0" baseline="0" noProof="0" dirty="0">
                <a:ln>
                  <a:noFill/>
                </a:ln>
                <a:solidFill>
                  <a:schemeClr val="tx1">
                    <a:lumMod val="85000"/>
                    <a:lumOff val="1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TCP (Transmission Control Protocol)是传输控制协议的缩写，是一种面向连接、提供可靠传输服务的传输层协议。基于TCP协议的上层协议包括SMTP，Telnet，HTTP，FTP等。</a:t>
            </a:r>
          </a:p>
          <a:p>
            <a:pPr marL="0" marR="0" lvl="0" indent="0" algn="l" defTabSz="685165" rtl="0" fontAlgn="auto">
              <a:lnSpc>
                <a:spcPct val="120000"/>
              </a:lnSpc>
              <a:spcBef>
                <a:spcPts val="0"/>
              </a:spcBef>
              <a:spcAft>
                <a:spcPts val="0"/>
              </a:spcAft>
              <a:buClrTx/>
              <a:buSzTx/>
              <a:buFontTx/>
              <a:buNone/>
              <a:defRPr/>
            </a:pPr>
            <a:endParaRPr kumimoji="0" lang="en-US" altLang="zh-CN" sz="2400" b="0" i="0" u="none" strike="noStrike" kern="1200" cap="none" spc="0" normalizeH="0" baseline="0" noProof="0" dirty="0">
              <a:ln>
                <a:noFill/>
              </a:ln>
              <a:solidFill>
                <a:schemeClr val="tx1">
                  <a:lumMod val="85000"/>
                  <a:lumOff val="1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p:txBody>
      </p:sp>
      <p:grpSp>
        <p:nvGrpSpPr>
          <p:cNvPr id="31752" name="Group 332"/>
          <p:cNvGrpSpPr/>
          <p:nvPr/>
        </p:nvGrpSpPr>
        <p:grpSpPr>
          <a:xfrm>
            <a:off x="1108975" y="2455574"/>
            <a:ext cx="259244" cy="259815"/>
            <a:chOff x="4643438" y="2786064"/>
            <a:chExt cx="288476" cy="288476"/>
          </a:xfrm>
        </p:grpSpPr>
        <p:sp>
          <p:nvSpPr>
            <p:cNvPr id="327" name="Oval 326"/>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338" name="Freeform 26"/>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grpSp>
        <p:nvGrpSpPr>
          <p:cNvPr id="3" name="组合 2"/>
          <p:cNvGrpSpPr/>
          <p:nvPr/>
        </p:nvGrpSpPr>
        <p:grpSpPr>
          <a:xfrm>
            <a:off x="884555" y="156845"/>
            <a:ext cx="6695440" cy="933450"/>
            <a:chOff x="1076" y="1431"/>
            <a:chExt cx="10544" cy="1470"/>
          </a:xfrm>
        </p:grpSpPr>
        <p:cxnSp>
          <p:nvCxnSpPr>
            <p:cNvPr id="52" name="Line0"/>
            <p:cNvCxnSpPr/>
            <p:nvPr/>
          </p:nvCxnSpPr>
          <p:spPr>
            <a:xfrm flipV="1">
              <a:off x="1076" y="2565"/>
              <a:ext cx="9879" cy="5"/>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pic>
          <p:nvPicPr>
            <p:cNvPr id="3086" name="图片 34"/>
            <p:cNvPicPr>
              <a:picLocks noChangeAspect="1"/>
            </p:cNvPicPr>
            <p:nvPr/>
          </p:nvPicPr>
          <p:blipFill>
            <a:blip r:embed="rId2"/>
            <a:stretch>
              <a:fillRect/>
            </a:stretch>
          </p:blipFill>
          <p:spPr>
            <a:xfrm>
              <a:off x="10262" y="1431"/>
              <a:ext cx="1358" cy="1470"/>
            </a:xfrm>
            <a:prstGeom prst="rect">
              <a:avLst/>
            </a:prstGeom>
            <a:noFill/>
            <a:ln w="9525">
              <a:noFill/>
            </a:ln>
          </p:spPr>
        </p:pic>
      </p:grpSp>
    </p:spTree>
    <p:extLst>
      <p:ext uri="{BB962C8B-B14F-4D97-AF65-F5344CB8AC3E}">
        <p14:creationId xmlns:p14="http://schemas.microsoft.com/office/powerpoint/2010/main" val="283216464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838200" y="365125"/>
            <a:ext cx="4505960" cy="516890"/>
          </a:xfrm>
        </p:spPr>
        <p:txBody>
          <a:bodyPr/>
          <a:lstStyle/>
          <a:p>
            <a:r>
              <a:rPr lang="en-US" altLang="zh-CN" dirty="0"/>
              <a:t>1.2.3.2 </a:t>
            </a:r>
            <a:r>
              <a:rPr lang="zh-CN" altLang="en-US" dirty="0"/>
              <a:t>TCP协议</a:t>
            </a:r>
          </a:p>
        </p:txBody>
      </p:sp>
      <p:sp>
        <p:nvSpPr>
          <p:cNvPr id="2" name="文本框 1"/>
          <p:cNvSpPr txBox="1"/>
          <p:nvPr/>
        </p:nvSpPr>
        <p:spPr>
          <a:xfrm>
            <a:off x="2153694" y="1479127"/>
            <a:ext cx="7885241" cy="499110"/>
          </a:xfrm>
          <a:prstGeom prst="rect">
            <a:avLst/>
          </a:prstGeom>
          <a:noFill/>
        </p:spPr>
        <p:txBody>
          <a:bodyPr wrap="square" tIns="42254" bIns="42254" rtlCol="0">
            <a:spAutoFit/>
          </a:bodyPr>
          <a:lstStyle/>
          <a:p>
            <a:pPr algn="ctr"/>
            <a:r>
              <a:rPr lang="zh-CN" altLang="en-US" sz="2700" b="1" dirty="0">
                <a:solidFill>
                  <a:schemeClr val="accent1"/>
                </a:solidFill>
                <a:latin typeface="微软雅黑" panose="020B0503020204020204" pitchFamily="34" charset="-122"/>
                <a:ea typeface="微软雅黑" panose="020B0503020204020204" pitchFamily="34" charset="-122"/>
              </a:rPr>
              <a:t>TCP协议的功能</a:t>
            </a:r>
          </a:p>
        </p:txBody>
      </p:sp>
      <p:sp>
        <p:nvSpPr>
          <p:cNvPr id="331" name="Rectangle 330"/>
          <p:cNvSpPr/>
          <p:nvPr/>
        </p:nvSpPr>
        <p:spPr>
          <a:xfrm>
            <a:off x="1708785" y="2242185"/>
            <a:ext cx="8330565" cy="3061992"/>
          </a:xfrm>
          <a:prstGeom prst="rect">
            <a:avLst/>
          </a:prstGeom>
        </p:spPr>
        <p:txBody>
          <a:bodyPr wrap="square">
            <a:spAutoFit/>
          </a:bodyPr>
          <a:lstStyle/>
          <a:p>
            <a:pPr indent="266700" algn="just"/>
            <a:r>
              <a:rPr lang="zh-CN" altLang="zh-CN" sz="2400" kern="100" dirty="0">
                <a:effectLst/>
                <a:latin typeface="宋体" panose="02010600030101010101" pitchFamily="2" charset="-122"/>
                <a:ea typeface="宋体" panose="02010600030101010101" pitchFamily="2" charset="-122"/>
                <a:cs typeface="Times New Roman" panose="02020603050405020304" pitchFamily="18" charset="0"/>
              </a:rPr>
              <a:t>①建立和释放连接</a:t>
            </a:r>
            <a:r>
              <a:rPr lang="zh-CN" altLang="en-US" sz="2400" kern="100" dirty="0">
                <a:effectLst/>
                <a:latin typeface="宋体" panose="02010600030101010101" pitchFamily="2" charset="-122"/>
                <a:ea typeface="宋体" panose="02010600030101010101" pitchFamily="2" charset="-122"/>
                <a:cs typeface="Times New Roman" panose="02020603050405020304" pitchFamily="18" charset="0"/>
              </a:rPr>
              <a:t>；</a:t>
            </a:r>
            <a:endParaRPr lang="en-US" altLang="zh-CN" sz="2400" kern="100" dirty="0">
              <a:effectLst/>
              <a:latin typeface="宋体" panose="02010600030101010101" pitchFamily="2" charset="-122"/>
              <a:ea typeface="宋体" panose="02010600030101010101" pitchFamily="2" charset="-122"/>
              <a:cs typeface="Times New Roman" panose="02020603050405020304" pitchFamily="18" charset="0"/>
            </a:endParaRPr>
          </a:p>
          <a:p>
            <a:pPr indent="266700" algn="just"/>
            <a:endParaRPr lang="en-US" altLang="zh-CN" sz="2400" kern="100" dirty="0">
              <a:effectLst/>
              <a:latin typeface="宋体" panose="02010600030101010101" pitchFamily="2" charset="-122"/>
              <a:ea typeface="宋体" panose="02010600030101010101" pitchFamily="2" charset="-122"/>
              <a:cs typeface="Times New Roman" panose="02020603050405020304" pitchFamily="18" charset="0"/>
            </a:endParaRPr>
          </a:p>
          <a:p>
            <a:pPr indent="266700" algn="just"/>
            <a:r>
              <a:rPr lang="zh-CN" altLang="zh-CN" sz="2400" kern="100" dirty="0">
                <a:effectLst/>
                <a:latin typeface="宋体" panose="02010600030101010101" pitchFamily="2" charset="-122"/>
                <a:ea typeface="宋体" panose="02010600030101010101" pitchFamily="2" charset="-122"/>
                <a:cs typeface="Times New Roman" panose="02020603050405020304" pitchFamily="18" charset="0"/>
              </a:rPr>
              <a:t>②基本数据传输</a:t>
            </a:r>
            <a:r>
              <a:rPr lang="zh-CN" altLang="en-US" sz="2400" kern="100" dirty="0">
                <a:effectLst/>
                <a:latin typeface="宋体" panose="02010600030101010101" pitchFamily="2" charset="-122"/>
                <a:ea typeface="宋体" panose="02010600030101010101" pitchFamily="2" charset="-122"/>
                <a:cs typeface="Times New Roman" panose="02020603050405020304" pitchFamily="18" charset="0"/>
              </a:rPr>
              <a:t>；</a:t>
            </a:r>
            <a:endParaRPr lang="en-US" altLang="zh-CN" sz="2400" kern="100" dirty="0">
              <a:effectLst/>
              <a:latin typeface="宋体" panose="02010600030101010101" pitchFamily="2" charset="-122"/>
              <a:ea typeface="宋体" panose="02010600030101010101" pitchFamily="2" charset="-122"/>
              <a:cs typeface="Times New Roman" panose="02020603050405020304" pitchFamily="18" charset="0"/>
            </a:endParaRPr>
          </a:p>
          <a:p>
            <a:pPr indent="266700" algn="just"/>
            <a:endParaRPr lang="en-US" altLang="zh-CN" sz="2400" kern="100" dirty="0">
              <a:effectLst/>
              <a:latin typeface="宋体" panose="02010600030101010101" pitchFamily="2" charset="-122"/>
              <a:ea typeface="宋体" panose="02010600030101010101" pitchFamily="2" charset="-122"/>
              <a:cs typeface="Times New Roman" panose="02020603050405020304" pitchFamily="18" charset="0"/>
            </a:endParaRPr>
          </a:p>
          <a:p>
            <a:pPr indent="266700" algn="just"/>
            <a:r>
              <a:rPr lang="zh-CN" altLang="zh-CN" sz="2400" kern="100" dirty="0">
                <a:effectLst/>
                <a:latin typeface="宋体" panose="02010600030101010101" pitchFamily="2" charset="-122"/>
                <a:ea typeface="宋体" panose="02010600030101010101" pitchFamily="2" charset="-122"/>
                <a:cs typeface="Times New Roman" panose="02020603050405020304" pitchFamily="18" charset="0"/>
              </a:rPr>
              <a:t>③可靠性控制</a:t>
            </a:r>
            <a:r>
              <a:rPr lang="zh-CN" altLang="en-US" sz="2400" kern="100" dirty="0">
                <a:effectLst/>
                <a:latin typeface="宋体" panose="02010600030101010101" pitchFamily="2" charset="-122"/>
                <a:ea typeface="宋体" panose="02010600030101010101" pitchFamily="2" charset="-122"/>
                <a:cs typeface="Times New Roman" panose="02020603050405020304" pitchFamily="18" charset="0"/>
              </a:rPr>
              <a:t>；</a:t>
            </a:r>
            <a:endParaRPr lang="en-US" altLang="zh-CN" sz="2400" kern="100" dirty="0">
              <a:effectLst/>
              <a:latin typeface="宋体" panose="02010600030101010101" pitchFamily="2" charset="-122"/>
              <a:ea typeface="宋体" panose="02010600030101010101" pitchFamily="2" charset="-122"/>
              <a:cs typeface="Times New Roman" panose="02020603050405020304" pitchFamily="18" charset="0"/>
            </a:endParaRPr>
          </a:p>
          <a:p>
            <a:pPr indent="266700" algn="just"/>
            <a:endParaRPr lang="en-US" altLang="zh-CN" sz="2400" kern="100" dirty="0">
              <a:effectLst/>
              <a:latin typeface="宋体" panose="02010600030101010101" pitchFamily="2" charset="-122"/>
              <a:ea typeface="宋体" panose="02010600030101010101" pitchFamily="2" charset="-122"/>
              <a:cs typeface="Times New Roman" panose="02020603050405020304" pitchFamily="18" charset="0"/>
            </a:endParaRPr>
          </a:p>
          <a:p>
            <a:pPr indent="266700" algn="just"/>
            <a:r>
              <a:rPr lang="zh-CN" altLang="zh-CN" sz="2400" kern="100" dirty="0">
                <a:effectLst/>
                <a:latin typeface="宋体" panose="02010600030101010101" pitchFamily="2" charset="-122"/>
                <a:ea typeface="宋体" panose="02010600030101010101" pitchFamily="2" charset="-122"/>
                <a:cs typeface="Times New Roman" panose="02020603050405020304" pitchFamily="18" charset="0"/>
              </a:rPr>
              <a:t>④多路复用</a:t>
            </a:r>
            <a:r>
              <a:rPr lang="zh-CN" altLang="en-US" sz="2400" kern="100" dirty="0">
                <a:effectLst/>
                <a:latin typeface="宋体" panose="02010600030101010101" pitchFamily="2" charset="-122"/>
                <a:ea typeface="宋体" panose="02010600030101010101" pitchFamily="2" charset="-122"/>
                <a:cs typeface="Times New Roman" panose="02020603050405020304" pitchFamily="18" charset="0"/>
              </a:rPr>
              <a:t>。</a:t>
            </a:r>
            <a:endParaRPr lang="en-US" altLang="zh-CN" sz="2400"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lvl="0" indent="0" algn="l" defTabSz="685165" rtl="0" fontAlgn="auto">
              <a:lnSpc>
                <a:spcPct val="120000"/>
              </a:lnSpc>
              <a:spcBef>
                <a:spcPts val="0"/>
              </a:spcBef>
              <a:spcAft>
                <a:spcPts val="0"/>
              </a:spcAft>
              <a:buClrTx/>
              <a:buSzTx/>
              <a:buFontTx/>
              <a:buNone/>
              <a:defRPr/>
            </a:pPr>
            <a:endParaRPr kumimoji="0" lang="en-US" altLang="zh-CN" sz="2400" b="0" i="0" u="none" strike="noStrike" kern="1200" cap="none" spc="0" normalizeH="0" baseline="0" noProof="0" dirty="0">
              <a:ln>
                <a:noFill/>
              </a:ln>
              <a:solidFill>
                <a:schemeClr val="tx1">
                  <a:lumMod val="85000"/>
                  <a:lumOff val="1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p:txBody>
      </p:sp>
      <p:grpSp>
        <p:nvGrpSpPr>
          <p:cNvPr id="31752" name="Group 332"/>
          <p:cNvGrpSpPr/>
          <p:nvPr/>
        </p:nvGrpSpPr>
        <p:grpSpPr>
          <a:xfrm>
            <a:off x="1108975" y="2455574"/>
            <a:ext cx="259244" cy="259815"/>
            <a:chOff x="4643438" y="2786064"/>
            <a:chExt cx="288476" cy="288476"/>
          </a:xfrm>
        </p:grpSpPr>
        <p:sp>
          <p:nvSpPr>
            <p:cNvPr id="327" name="Oval 326"/>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338" name="Freeform 26"/>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grpSp>
        <p:nvGrpSpPr>
          <p:cNvPr id="3" name="组合 2"/>
          <p:cNvGrpSpPr/>
          <p:nvPr/>
        </p:nvGrpSpPr>
        <p:grpSpPr>
          <a:xfrm>
            <a:off x="884555" y="156845"/>
            <a:ext cx="6695440" cy="933450"/>
            <a:chOff x="1076" y="1431"/>
            <a:chExt cx="10544" cy="1470"/>
          </a:xfrm>
        </p:grpSpPr>
        <p:cxnSp>
          <p:nvCxnSpPr>
            <p:cNvPr id="52" name="Line0"/>
            <p:cNvCxnSpPr/>
            <p:nvPr/>
          </p:nvCxnSpPr>
          <p:spPr>
            <a:xfrm flipV="1">
              <a:off x="1076" y="2565"/>
              <a:ext cx="9879" cy="5"/>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pic>
          <p:nvPicPr>
            <p:cNvPr id="3086" name="图片 34"/>
            <p:cNvPicPr>
              <a:picLocks noChangeAspect="1"/>
            </p:cNvPicPr>
            <p:nvPr/>
          </p:nvPicPr>
          <p:blipFill>
            <a:blip r:embed="rId2"/>
            <a:stretch>
              <a:fillRect/>
            </a:stretch>
          </p:blipFill>
          <p:spPr>
            <a:xfrm>
              <a:off x="10262" y="1431"/>
              <a:ext cx="1358" cy="1470"/>
            </a:xfrm>
            <a:prstGeom prst="rect">
              <a:avLst/>
            </a:prstGeom>
            <a:noFill/>
            <a:ln w="9525">
              <a:noFill/>
            </a:ln>
          </p:spPr>
        </p:pic>
      </p:grpSp>
      <p:grpSp>
        <p:nvGrpSpPr>
          <p:cNvPr id="11" name="Group 332">
            <a:extLst>
              <a:ext uri="{FF2B5EF4-FFF2-40B4-BE49-F238E27FC236}">
                <a16:creationId xmlns:a16="http://schemas.microsoft.com/office/drawing/2014/main" id="{07882745-E180-AA4C-B716-F4C236A906A5}"/>
              </a:ext>
            </a:extLst>
          </p:cNvPr>
          <p:cNvGrpSpPr/>
          <p:nvPr/>
        </p:nvGrpSpPr>
        <p:grpSpPr>
          <a:xfrm>
            <a:off x="1108975" y="3169185"/>
            <a:ext cx="259244" cy="259815"/>
            <a:chOff x="4643438" y="2786064"/>
            <a:chExt cx="288476" cy="288476"/>
          </a:xfrm>
        </p:grpSpPr>
        <p:sp>
          <p:nvSpPr>
            <p:cNvPr id="12" name="Oval 326">
              <a:extLst>
                <a:ext uri="{FF2B5EF4-FFF2-40B4-BE49-F238E27FC236}">
                  <a16:creationId xmlns:a16="http://schemas.microsoft.com/office/drawing/2014/main" id="{D8663235-DC9E-4AF5-E129-36E1939B0441}"/>
                </a:ext>
              </a:extLst>
            </p:cNvPr>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13" name="Freeform 26">
              <a:extLst>
                <a:ext uri="{FF2B5EF4-FFF2-40B4-BE49-F238E27FC236}">
                  <a16:creationId xmlns:a16="http://schemas.microsoft.com/office/drawing/2014/main" id="{865DDD00-559D-AC5B-4500-6282FF8B3C94}"/>
                </a:ext>
              </a:extLst>
            </p:cNvPr>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grpSp>
        <p:nvGrpSpPr>
          <p:cNvPr id="14" name="Group 332">
            <a:extLst>
              <a:ext uri="{FF2B5EF4-FFF2-40B4-BE49-F238E27FC236}">
                <a16:creationId xmlns:a16="http://schemas.microsoft.com/office/drawing/2014/main" id="{777D1D8B-6A81-375A-9EEF-E319CAC496E7}"/>
              </a:ext>
            </a:extLst>
          </p:cNvPr>
          <p:cNvGrpSpPr/>
          <p:nvPr/>
        </p:nvGrpSpPr>
        <p:grpSpPr>
          <a:xfrm>
            <a:off x="1108975" y="3882796"/>
            <a:ext cx="259244" cy="259815"/>
            <a:chOff x="4643438" y="2786064"/>
            <a:chExt cx="288476" cy="288476"/>
          </a:xfrm>
        </p:grpSpPr>
        <p:sp>
          <p:nvSpPr>
            <p:cNvPr id="15" name="Oval 326">
              <a:extLst>
                <a:ext uri="{FF2B5EF4-FFF2-40B4-BE49-F238E27FC236}">
                  <a16:creationId xmlns:a16="http://schemas.microsoft.com/office/drawing/2014/main" id="{2E9B2784-C124-8660-DAB5-7F5DF68DBE3E}"/>
                </a:ext>
              </a:extLst>
            </p:cNvPr>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16" name="Freeform 26">
              <a:extLst>
                <a:ext uri="{FF2B5EF4-FFF2-40B4-BE49-F238E27FC236}">
                  <a16:creationId xmlns:a16="http://schemas.microsoft.com/office/drawing/2014/main" id="{CF05F1AB-F43F-5159-4F70-DC6A9FB9208C}"/>
                </a:ext>
              </a:extLst>
            </p:cNvPr>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grpSp>
        <p:nvGrpSpPr>
          <p:cNvPr id="17" name="Group 332">
            <a:extLst>
              <a:ext uri="{FF2B5EF4-FFF2-40B4-BE49-F238E27FC236}">
                <a16:creationId xmlns:a16="http://schemas.microsoft.com/office/drawing/2014/main" id="{DE0F27C4-E5E6-1438-E01B-DF92E5C39644}"/>
              </a:ext>
            </a:extLst>
          </p:cNvPr>
          <p:cNvGrpSpPr/>
          <p:nvPr/>
        </p:nvGrpSpPr>
        <p:grpSpPr>
          <a:xfrm>
            <a:off x="1108975" y="4520746"/>
            <a:ext cx="259244" cy="259815"/>
            <a:chOff x="4643438" y="2786064"/>
            <a:chExt cx="288476" cy="288476"/>
          </a:xfrm>
        </p:grpSpPr>
        <p:sp>
          <p:nvSpPr>
            <p:cNvPr id="18" name="Oval 326">
              <a:extLst>
                <a:ext uri="{FF2B5EF4-FFF2-40B4-BE49-F238E27FC236}">
                  <a16:creationId xmlns:a16="http://schemas.microsoft.com/office/drawing/2014/main" id="{3970E1B9-FAEB-9903-2298-9BBAC450A150}"/>
                </a:ext>
              </a:extLst>
            </p:cNvPr>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19" name="Freeform 26">
              <a:extLst>
                <a:ext uri="{FF2B5EF4-FFF2-40B4-BE49-F238E27FC236}">
                  <a16:creationId xmlns:a16="http://schemas.microsoft.com/office/drawing/2014/main" id="{22D28B75-FFE4-93B6-6335-380297FFA189}"/>
                </a:ext>
              </a:extLst>
            </p:cNvPr>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spTree>
    <p:extLst>
      <p:ext uri="{BB962C8B-B14F-4D97-AF65-F5344CB8AC3E}">
        <p14:creationId xmlns:p14="http://schemas.microsoft.com/office/powerpoint/2010/main" val="389370196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838200" y="365125"/>
            <a:ext cx="4505960" cy="516890"/>
          </a:xfrm>
        </p:spPr>
        <p:txBody>
          <a:bodyPr/>
          <a:lstStyle/>
          <a:p>
            <a:r>
              <a:rPr lang="en-US" altLang="zh-CN" dirty="0"/>
              <a:t>1.2.3.2 </a:t>
            </a:r>
            <a:r>
              <a:rPr lang="zh-CN" altLang="en-US" dirty="0"/>
              <a:t>TCP协议</a:t>
            </a:r>
          </a:p>
        </p:txBody>
      </p:sp>
      <p:sp>
        <p:nvSpPr>
          <p:cNvPr id="2" name="文本框 1"/>
          <p:cNvSpPr txBox="1"/>
          <p:nvPr/>
        </p:nvSpPr>
        <p:spPr>
          <a:xfrm>
            <a:off x="2153694" y="1479127"/>
            <a:ext cx="7885241" cy="499110"/>
          </a:xfrm>
          <a:prstGeom prst="rect">
            <a:avLst/>
          </a:prstGeom>
          <a:noFill/>
        </p:spPr>
        <p:txBody>
          <a:bodyPr wrap="square" tIns="42254" bIns="42254" rtlCol="0">
            <a:spAutoFit/>
          </a:bodyPr>
          <a:lstStyle/>
          <a:p>
            <a:pPr algn="ctr"/>
            <a:r>
              <a:rPr lang="zh-CN" altLang="en-US" sz="2700" b="1" dirty="0">
                <a:solidFill>
                  <a:schemeClr val="accent1"/>
                </a:solidFill>
                <a:latin typeface="微软雅黑" panose="020B0503020204020204" pitchFamily="34" charset="-122"/>
                <a:ea typeface="微软雅黑" panose="020B0503020204020204" pitchFamily="34" charset="-122"/>
              </a:rPr>
              <a:t>TCP报文格式</a:t>
            </a:r>
          </a:p>
        </p:txBody>
      </p:sp>
      <p:grpSp>
        <p:nvGrpSpPr>
          <p:cNvPr id="3" name="组合 2"/>
          <p:cNvGrpSpPr/>
          <p:nvPr/>
        </p:nvGrpSpPr>
        <p:grpSpPr>
          <a:xfrm>
            <a:off x="884555" y="156845"/>
            <a:ext cx="6695440" cy="933450"/>
            <a:chOff x="1076" y="1431"/>
            <a:chExt cx="10544" cy="1470"/>
          </a:xfrm>
        </p:grpSpPr>
        <p:cxnSp>
          <p:nvCxnSpPr>
            <p:cNvPr id="52" name="Line0"/>
            <p:cNvCxnSpPr/>
            <p:nvPr/>
          </p:nvCxnSpPr>
          <p:spPr>
            <a:xfrm flipV="1">
              <a:off x="1076" y="2565"/>
              <a:ext cx="9879" cy="5"/>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pic>
          <p:nvPicPr>
            <p:cNvPr id="3086" name="图片 34"/>
            <p:cNvPicPr>
              <a:picLocks noChangeAspect="1"/>
            </p:cNvPicPr>
            <p:nvPr/>
          </p:nvPicPr>
          <p:blipFill>
            <a:blip r:embed="rId2"/>
            <a:stretch>
              <a:fillRect/>
            </a:stretch>
          </p:blipFill>
          <p:spPr>
            <a:xfrm>
              <a:off x="10262" y="1431"/>
              <a:ext cx="1358" cy="1470"/>
            </a:xfrm>
            <a:prstGeom prst="rect">
              <a:avLst/>
            </a:prstGeom>
            <a:noFill/>
            <a:ln w="9525">
              <a:noFill/>
            </a:ln>
          </p:spPr>
        </p:pic>
      </p:grpSp>
      <p:pic>
        <p:nvPicPr>
          <p:cNvPr id="20" name="图片 19">
            <a:extLst>
              <a:ext uri="{FF2B5EF4-FFF2-40B4-BE49-F238E27FC236}">
                <a16:creationId xmlns:a16="http://schemas.microsoft.com/office/drawing/2014/main" id="{BAFEEC91-B9C2-B59B-7910-65D1B4723BE1}"/>
              </a:ext>
            </a:extLst>
          </p:cNvPr>
          <p:cNvPicPr>
            <a:picLocks noChangeAspect="1"/>
          </p:cNvPicPr>
          <p:nvPr/>
        </p:nvPicPr>
        <p:blipFill>
          <a:blip r:embed="rId3"/>
          <a:stretch>
            <a:fillRect/>
          </a:stretch>
        </p:blipFill>
        <p:spPr>
          <a:xfrm>
            <a:off x="482829" y="2092537"/>
            <a:ext cx="11226342" cy="3400636"/>
          </a:xfrm>
          <a:prstGeom prst="rect">
            <a:avLst/>
          </a:prstGeom>
        </p:spPr>
      </p:pic>
    </p:spTree>
    <p:extLst>
      <p:ext uri="{BB962C8B-B14F-4D97-AF65-F5344CB8AC3E}">
        <p14:creationId xmlns:p14="http://schemas.microsoft.com/office/powerpoint/2010/main" val="328052554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838200" y="365125"/>
            <a:ext cx="4505960" cy="516890"/>
          </a:xfrm>
        </p:spPr>
        <p:txBody>
          <a:bodyPr/>
          <a:lstStyle/>
          <a:p>
            <a:r>
              <a:rPr lang="en-US" altLang="zh-CN" dirty="0"/>
              <a:t>1.2.3.3 UDP</a:t>
            </a:r>
            <a:r>
              <a:rPr lang="zh-CN" altLang="en-US" dirty="0"/>
              <a:t>协议</a:t>
            </a:r>
          </a:p>
        </p:txBody>
      </p:sp>
      <p:sp>
        <p:nvSpPr>
          <p:cNvPr id="2" name="文本框 1"/>
          <p:cNvSpPr txBox="1"/>
          <p:nvPr/>
        </p:nvSpPr>
        <p:spPr>
          <a:xfrm>
            <a:off x="2153059" y="1488652"/>
            <a:ext cx="7885241" cy="499110"/>
          </a:xfrm>
          <a:prstGeom prst="rect">
            <a:avLst/>
          </a:prstGeom>
          <a:noFill/>
        </p:spPr>
        <p:txBody>
          <a:bodyPr wrap="square" tIns="42254" bIns="42254" rtlCol="0">
            <a:spAutoFit/>
          </a:bodyPr>
          <a:lstStyle/>
          <a:p>
            <a:pPr algn="ctr"/>
            <a:r>
              <a:rPr lang="en-US" altLang="zh-CN" sz="2700" b="1">
                <a:solidFill>
                  <a:schemeClr val="accent1"/>
                </a:solidFill>
                <a:latin typeface="微软雅黑" panose="020B0503020204020204" pitchFamily="34" charset="-122"/>
                <a:ea typeface="微软雅黑" panose="020B0503020204020204" pitchFamily="34" charset="-122"/>
              </a:rPr>
              <a:t>UD</a:t>
            </a:r>
            <a:r>
              <a:rPr lang="zh-CN" altLang="en-US" sz="2700" b="1">
                <a:solidFill>
                  <a:schemeClr val="accent1"/>
                </a:solidFill>
                <a:latin typeface="微软雅黑" panose="020B0503020204020204" pitchFamily="34" charset="-122"/>
                <a:ea typeface="微软雅黑" panose="020B0503020204020204" pitchFamily="34" charset="-122"/>
              </a:rPr>
              <a:t>P协议的简介</a:t>
            </a:r>
          </a:p>
        </p:txBody>
      </p:sp>
      <p:sp>
        <p:nvSpPr>
          <p:cNvPr id="331" name="Rectangle 330"/>
          <p:cNvSpPr/>
          <p:nvPr/>
        </p:nvSpPr>
        <p:spPr>
          <a:xfrm>
            <a:off x="2303145" y="2194560"/>
            <a:ext cx="8330565" cy="1420495"/>
          </a:xfrm>
          <a:prstGeom prst="rect">
            <a:avLst/>
          </a:prstGeom>
        </p:spPr>
        <p:txBody>
          <a:bodyPr wrap="square">
            <a:spAutoFit/>
          </a:bodyPr>
          <a:lstStyle/>
          <a:p>
            <a:pPr marL="0" marR="0" lvl="0" indent="0" algn="l" defTabSz="685165" rtl="0" fontAlgn="auto">
              <a:lnSpc>
                <a:spcPct val="120000"/>
              </a:lnSpc>
              <a:spcBef>
                <a:spcPts val="0"/>
              </a:spcBef>
              <a:spcAft>
                <a:spcPts val="0"/>
              </a:spcAft>
              <a:buClrTx/>
              <a:buSzTx/>
              <a:buFontTx/>
              <a:buNone/>
              <a:defRPr/>
            </a:pPr>
            <a:r>
              <a:rPr kumimoji="0" lang="en-US" altLang="zh-CN" sz="2400" b="0" i="0" u="none" strike="noStrike" kern="1200" cap="none" spc="0" normalizeH="0" baseline="0" noProof="0" dirty="0">
                <a:ln>
                  <a:noFill/>
                </a:ln>
                <a:solidFill>
                  <a:schemeClr val="tx1">
                    <a:lumMod val="85000"/>
                    <a:lumOff val="1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UDP (User Datagram Protocol)是用户数据报协议的缩写，是一种无连接、提供尽最大努力交付的传输层协议。基于UDP协议的上层协议包括TFTP，SNMP，DHCP，NTP等。</a:t>
            </a:r>
          </a:p>
        </p:txBody>
      </p:sp>
      <p:grpSp>
        <p:nvGrpSpPr>
          <p:cNvPr id="31752" name="Group 332"/>
          <p:cNvGrpSpPr/>
          <p:nvPr/>
        </p:nvGrpSpPr>
        <p:grpSpPr>
          <a:xfrm>
            <a:off x="1482990" y="2303809"/>
            <a:ext cx="259244" cy="259815"/>
            <a:chOff x="4643438" y="2786064"/>
            <a:chExt cx="288476" cy="288476"/>
          </a:xfrm>
        </p:grpSpPr>
        <p:sp>
          <p:nvSpPr>
            <p:cNvPr id="327" name="Oval 326"/>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338" name="Freeform 26"/>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grpSp>
        <p:nvGrpSpPr>
          <p:cNvPr id="4" name="组合 3"/>
          <p:cNvGrpSpPr/>
          <p:nvPr/>
        </p:nvGrpSpPr>
        <p:grpSpPr>
          <a:xfrm>
            <a:off x="932815" y="227965"/>
            <a:ext cx="6695440" cy="933450"/>
            <a:chOff x="1076" y="1431"/>
            <a:chExt cx="10544" cy="1470"/>
          </a:xfrm>
        </p:grpSpPr>
        <p:cxnSp>
          <p:nvCxnSpPr>
            <p:cNvPr id="52" name="Line0"/>
            <p:cNvCxnSpPr/>
            <p:nvPr/>
          </p:nvCxnSpPr>
          <p:spPr>
            <a:xfrm flipV="1">
              <a:off x="1076" y="2565"/>
              <a:ext cx="9879" cy="5"/>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pic>
          <p:nvPicPr>
            <p:cNvPr id="3086" name="图片 34"/>
            <p:cNvPicPr>
              <a:picLocks noChangeAspect="1"/>
            </p:cNvPicPr>
            <p:nvPr/>
          </p:nvPicPr>
          <p:blipFill>
            <a:blip r:embed="rId2"/>
            <a:stretch>
              <a:fillRect/>
            </a:stretch>
          </p:blipFill>
          <p:spPr>
            <a:xfrm>
              <a:off x="10262" y="1431"/>
              <a:ext cx="1358" cy="1470"/>
            </a:xfrm>
            <a:prstGeom prst="rect">
              <a:avLst/>
            </a:prstGeom>
            <a:noFill/>
            <a:ln w="9525">
              <a:noFill/>
            </a:ln>
          </p:spPr>
        </p:pic>
      </p:gr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838200" y="365125"/>
            <a:ext cx="4505960" cy="516890"/>
          </a:xfrm>
        </p:spPr>
        <p:txBody>
          <a:bodyPr/>
          <a:lstStyle/>
          <a:p>
            <a:r>
              <a:rPr lang="en-US" altLang="zh-CN" dirty="0"/>
              <a:t>1.2.3.3 UDP</a:t>
            </a:r>
            <a:r>
              <a:rPr lang="zh-CN" altLang="en-US" dirty="0"/>
              <a:t>协议</a:t>
            </a:r>
          </a:p>
        </p:txBody>
      </p:sp>
      <p:grpSp>
        <p:nvGrpSpPr>
          <p:cNvPr id="4" name="组合 3"/>
          <p:cNvGrpSpPr/>
          <p:nvPr/>
        </p:nvGrpSpPr>
        <p:grpSpPr>
          <a:xfrm>
            <a:off x="932815" y="227965"/>
            <a:ext cx="6695440" cy="933450"/>
            <a:chOff x="1076" y="1431"/>
            <a:chExt cx="10544" cy="1470"/>
          </a:xfrm>
        </p:grpSpPr>
        <p:cxnSp>
          <p:nvCxnSpPr>
            <p:cNvPr id="52" name="Line0"/>
            <p:cNvCxnSpPr/>
            <p:nvPr/>
          </p:nvCxnSpPr>
          <p:spPr>
            <a:xfrm flipV="1">
              <a:off x="1076" y="2565"/>
              <a:ext cx="9879" cy="5"/>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pic>
          <p:nvPicPr>
            <p:cNvPr id="3086" name="图片 34"/>
            <p:cNvPicPr>
              <a:picLocks noChangeAspect="1"/>
            </p:cNvPicPr>
            <p:nvPr/>
          </p:nvPicPr>
          <p:blipFill>
            <a:blip r:embed="rId2"/>
            <a:stretch>
              <a:fillRect/>
            </a:stretch>
          </p:blipFill>
          <p:spPr>
            <a:xfrm>
              <a:off x="10262" y="1431"/>
              <a:ext cx="1358" cy="1470"/>
            </a:xfrm>
            <a:prstGeom prst="rect">
              <a:avLst/>
            </a:prstGeom>
            <a:noFill/>
            <a:ln w="9525">
              <a:noFill/>
            </a:ln>
          </p:spPr>
        </p:pic>
      </p:grpSp>
      <p:pic>
        <p:nvPicPr>
          <p:cNvPr id="11" name="图片 10">
            <a:extLst>
              <a:ext uri="{FF2B5EF4-FFF2-40B4-BE49-F238E27FC236}">
                <a16:creationId xmlns:a16="http://schemas.microsoft.com/office/drawing/2014/main" id="{2E42E843-93E5-2DC7-F663-22DB448D0753}"/>
              </a:ext>
            </a:extLst>
          </p:cNvPr>
          <p:cNvPicPr>
            <a:picLocks noChangeAspect="1"/>
          </p:cNvPicPr>
          <p:nvPr/>
        </p:nvPicPr>
        <p:blipFill>
          <a:blip r:embed="rId3"/>
          <a:stretch>
            <a:fillRect/>
          </a:stretch>
        </p:blipFill>
        <p:spPr>
          <a:xfrm>
            <a:off x="2283278" y="1881505"/>
            <a:ext cx="7944459" cy="3092359"/>
          </a:xfrm>
          <a:prstGeom prst="rect">
            <a:avLst/>
          </a:prstGeom>
        </p:spPr>
      </p:pic>
      <p:sp>
        <p:nvSpPr>
          <p:cNvPr id="13" name="文本框 12">
            <a:extLst>
              <a:ext uri="{FF2B5EF4-FFF2-40B4-BE49-F238E27FC236}">
                <a16:creationId xmlns:a16="http://schemas.microsoft.com/office/drawing/2014/main" id="{B80CBA84-6CE7-8369-FB2B-52BFB6AF8F45}"/>
              </a:ext>
            </a:extLst>
          </p:cNvPr>
          <p:cNvSpPr txBox="1"/>
          <p:nvPr/>
        </p:nvSpPr>
        <p:spPr>
          <a:xfrm>
            <a:off x="2641147" y="4973864"/>
            <a:ext cx="6098720" cy="460382"/>
          </a:xfrm>
          <a:prstGeom prst="rect">
            <a:avLst/>
          </a:prstGeom>
          <a:noFill/>
        </p:spPr>
        <p:txBody>
          <a:bodyPr wrap="square">
            <a:spAutoFit/>
          </a:bodyPr>
          <a:lstStyle/>
          <a:p>
            <a:pPr indent="266700" algn="ctr">
              <a:lnSpc>
                <a:spcPct val="150000"/>
              </a:lnSpc>
            </a:pPr>
            <a:r>
              <a:rPr lang="zh-CN" altLang="zh-CN" sz="1800" kern="100" dirty="0">
                <a:effectLst/>
                <a:latin typeface="Calibri Light" panose="020F0302020204030204" pitchFamily="34" charset="0"/>
                <a:ea typeface="宋体" panose="02010600030101010101" pitchFamily="2" charset="-122"/>
                <a:cs typeface="Times New Roman" panose="02020603050405020304" pitchFamily="18" charset="0"/>
              </a:rPr>
              <a:t>图 </a:t>
            </a:r>
            <a:r>
              <a:rPr lang="en-US" altLang="zh-CN" sz="1800" kern="100" dirty="0">
                <a:effectLst/>
                <a:latin typeface="Calibri Light" panose="020F0302020204030204" pitchFamily="34" charset="0"/>
                <a:ea typeface="宋体" panose="02010600030101010101" pitchFamily="2" charset="-122"/>
                <a:cs typeface="Times New Roman" panose="02020603050405020304" pitchFamily="18" charset="0"/>
              </a:rPr>
              <a:t>1‑8</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UDP</a:t>
            </a:r>
            <a:r>
              <a:rPr lang="zh-CN" altLang="zh-CN" sz="1800" kern="100" dirty="0">
                <a:effectLst/>
                <a:latin typeface="Calibri Light" panose="020F0302020204030204" pitchFamily="34" charset="0"/>
                <a:ea typeface="宋体" panose="02010600030101010101" pitchFamily="2" charset="-122"/>
                <a:cs typeface="Times New Roman" panose="02020603050405020304" pitchFamily="18" charset="0"/>
              </a:rPr>
              <a:t>用户数据报的首部和伪首部</a:t>
            </a:r>
          </a:p>
        </p:txBody>
      </p:sp>
    </p:spTree>
    <p:extLst>
      <p:ext uri="{BB962C8B-B14F-4D97-AF65-F5344CB8AC3E}">
        <p14:creationId xmlns:p14="http://schemas.microsoft.com/office/powerpoint/2010/main" val="414761031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838199" y="365125"/>
            <a:ext cx="5072743" cy="516890"/>
          </a:xfrm>
        </p:spPr>
        <p:txBody>
          <a:bodyPr/>
          <a:lstStyle/>
          <a:p>
            <a:r>
              <a:rPr lang="en-US" altLang="zh-CN" dirty="0"/>
              <a:t>1.2.4.1</a:t>
            </a:r>
            <a:r>
              <a:rPr lang="zh-CN" altLang="en-US" dirty="0"/>
              <a:t>地址解析协议</a:t>
            </a:r>
            <a:r>
              <a:rPr lang="en-US" altLang="zh-CN" dirty="0"/>
              <a:t>ARP</a:t>
            </a:r>
            <a:endParaRPr lang="zh-CN" altLang="en-US" dirty="0"/>
          </a:p>
        </p:txBody>
      </p:sp>
      <p:sp>
        <p:nvSpPr>
          <p:cNvPr id="2" name="文本框 1"/>
          <p:cNvSpPr txBox="1"/>
          <p:nvPr/>
        </p:nvSpPr>
        <p:spPr>
          <a:xfrm>
            <a:off x="2009549" y="1240367"/>
            <a:ext cx="7885241" cy="499110"/>
          </a:xfrm>
          <a:prstGeom prst="rect">
            <a:avLst/>
          </a:prstGeom>
          <a:noFill/>
        </p:spPr>
        <p:txBody>
          <a:bodyPr wrap="square" tIns="42254" bIns="42254" rtlCol="0">
            <a:spAutoFit/>
          </a:bodyPr>
          <a:lstStyle/>
          <a:p>
            <a:pPr algn="ctr"/>
            <a:r>
              <a:rPr lang="en-US" altLang="zh-CN" sz="2700" b="1">
                <a:solidFill>
                  <a:schemeClr val="accent1"/>
                </a:solidFill>
                <a:latin typeface="微软雅黑" panose="020B0503020204020204" pitchFamily="34" charset="-122"/>
                <a:ea typeface="微软雅黑" panose="020B0503020204020204" pitchFamily="34" charset="-122"/>
              </a:rPr>
              <a:t>ARP</a:t>
            </a:r>
            <a:r>
              <a:rPr lang="zh-CN" altLang="en-US" sz="2700" b="1">
                <a:solidFill>
                  <a:schemeClr val="accent1"/>
                </a:solidFill>
                <a:latin typeface="微软雅黑" panose="020B0503020204020204" pitchFamily="34" charset="-122"/>
                <a:ea typeface="微软雅黑" panose="020B0503020204020204" pitchFamily="34" charset="-122"/>
              </a:rPr>
              <a:t>协议的简介</a:t>
            </a:r>
          </a:p>
        </p:txBody>
      </p:sp>
      <p:sp>
        <p:nvSpPr>
          <p:cNvPr id="331" name="Rectangle 330"/>
          <p:cNvSpPr/>
          <p:nvPr/>
        </p:nvSpPr>
        <p:spPr>
          <a:xfrm>
            <a:off x="1786890" y="1920240"/>
            <a:ext cx="8330565" cy="2417445"/>
          </a:xfrm>
          <a:prstGeom prst="rect">
            <a:avLst/>
          </a:prstGeom>
        </p:spPr>
        <p:txBody>
          <a:bodyPr wrap="square">
            <a:spAutoFit/>
          </a:bodyPr>
          <a:lstStyle/>
          <a:p>
            <a:pPr marL="0" marR="0" lvl="0" indent="0" algn="l" defTabSz="685165" rtl="0" fontAlgn="auto">
              <a:lnSpc>
                <a:spcPct val="120000"/>
              </a:lnSpc>
              <a:spcBef>
                <a:spcPts val="0"/>
              </a:spcBef>
              <a:spcAft>
                <a:spcPts val="0"/>
              </a:spcAft>
              <a:buClrTx/>
              <a:buSzTx/>
              <a:buFontTx/>
              <a:buNone/>
              <a:defRPr/>
            </a:pPr>
            <a:r>
              <a:rPr kumimoji="0" lang="en-US" altLang="zh-CN" sz="2400" b="0" i="0" u="none" strike="noStrike" kern="1200" cap="none" spc="0" normalizeH="0" baseline="0" noProof="0" dirty="0">
                <a:ln>
                  <a:noFill/>
                </a:ln>
                <a:solidFill>
                  <a:schemeClr val="tx1">
                    <a:lumMod val="85000"/>
                    <a:lumOff val="1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地址解析协议，即ARP（Address Resolution Protocol），是根据IP地址获取物理地址的一个TCP/IP协议。其出现的原因是在以太网环境中，数据的传输所依赖的是MAC地址而非IP地址</a:t>
            </a:r>
            <a:r>
              <a:rPr kumimoji="0" lang="zh-CN" altLang="en-US" sz="2400" b="0" i="0" u="none" strike="noStrike" kern="1200" cap="none" spc="0" normalizeH="0" baseline="0" noProof="0" dirty="0">
                <a:ln>
                  <a:noFill/>
                </a:ln>
                <a:solidFill>
                  <a:schemeClr val="tx1">
                    <a:lumMod val="85000"/>
                    <a:lumOff val="1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a:t>
            </a:r>
            <a:endParaRPr kumimoji="0" lang="en-US" altLang="zh-CN" sz="2400" b="0" i="0" u="none" strike="noStrike" kern="1200" cap="none" spc="0" normalizeH="0" baseline="0" noProof="0" dirty="0">
              <a:ln>
                <a:noFill/>
              </a:ln>
              <a:solidFill>
                <a:schemeClr val="tx1">
                  <a:lumMod val="85000"/>
                  <a:lumOff val="1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a:p>
            <a:pPr marL="0" marR="0" lvl="0" indent="0" algn="l" defTabSz="685165" rtl="0" fontAlgn="auto">
              <a:lnSpc>
                <a:spcPct val="120000"/>
              </a:lnSpc>
              <a:spcBef>
                <a:spcPts val="0"/>
              </a:spcBef>
              <a:spcAft>
                <a:spcPts val="0"/>
              </a:spcAft>
              <a:buClrTx/>
              <a:buSzTx/>
              <a:buFontTx/>
              <a:buNone/>
              <a:defRPr/>
            </a:pPr>
            <a:endParaRPr kumimoji="0" lang="en-US" altLang="zh-CN" sz="2400" b="0" i="0" u="none" strike="noStrike" kern="1200" cap="none" spc="0" normalizeH="0" baseline="0" noProof="0" dirty="0">
              <a:ln>
                <a:noFill/>
              </a:ln>
              <a:solidFill>
                <a:schemeClr val="tx1">
                  <a:lumMod val="85000"/>
                  <a:lumOff val="1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p:txBody>
      </p:sp>
      <p:grpSp>
        <p:nvGrpSpPr>
          <p:cNvPr id="31752" name="Group 332"/>
          <p:cNvGrpSpPr/>
          <p:nvPr/>
        </p:nvGrpSpPr>
        <p:grpSpPr>
          <a:xfrm>
            <a:off x="1224545" y="2043459"/>
            <a:ext cx="259244" cy="259815"/>
            <a:chOff x="4643438" y="2786064"/>
            <a:chExt cx="288476" cy="288476"/>
          </a:xfrm>
        </p:grpSpPr>
        <p:sp>
          <p:nvSpPr>
            <p:cNvPr id="327" name="Oval 326"/>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338" name="Freeform 26"/>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cxnSp>
        <p:nvCxnSpPr>
          <p:cNvPr id="52" name="Line0"/>
          <p:cNvCxnSpPr/>
          <p:nvPr/>
        </p:nvCxnSpPr>
        <p:spPr>
          <a:xfrm>
            <a:off x="957580" y="878840"/>
            <a:ext cx="6978015" cy="3175"/>
          </a:xfrm>
          <a:prstGeom prst="line">
            <a:avLst/>
          </a:prstGeom>
        </p:spPr>
        <p:style>
          <a:lnRef idx="3">
            <a:schemeClr val="accent2"/>
          </a:lnRef>
          <a:fillRef idx="0">
            <a:schemeClr val="accent2"/>
          </a:fillRef>
          <a:effectRef idx="2">
            <a:schemeClr val="accent2"/>
          </a:effectRef>
          <a:fontRef idx="minor">
            <a:schemeClr val="tx1"/>
          </a:fontRef>
        </p:style>
      </p:cxnSp>
      <p:grpSp>
        <p:nvGrpSpPr>
          <p:cNvPr id="39" name="组合 38"/>
          <p:cNvGrpSpPr/>
          <p:nvPr/>
        </p:nvGrpSpPr>
        <p:grpSpPr>
          <a:xfrm>
            <a:off x="9330373" y="121603"/>
            <a:ext cx="2790825" cy="1798637"/>
            <a:chOff x="4702607" y="3063362"/>
            <a:chExt cx="2789961" cy="1800000"/>
          </a:xfrm>
        </p:grpSpPr>
        <p:grpSp>
          <p:nvGrpSpPr>
            <p:cNvPr id="2091" name="组合 39"/>
            <p:cNvGrpSpPr>
              <a:grpSpLocks noChangeAspect="1"/>
            </p:cNvGrpSpPr>
            <p:nvPr/>
          </p:nvGrpSpPr>
          <p:grpSpPr>
            <a:xfrm>
              <a:off x="4702607" y="3063362"/>
              <a:ext cx="2789961" cy="1800000"/>
              <a:chOff x="2078023" y="1773226"/>
              <a:chExt cx="1999686" cy="1290136"/>
            </a:xfrm>
          </p:grpSpPr>
          <p:sp>
            <p:nvSpPr>
              <p:cNvPr id="2092" name="4"/>
              <p:cNvSpPr/>
              <p:nvPr/>
            </p:nvSpPr>
            <p:spPr>
              <a:xfrm>
                <a:off x="2498900" y="1880109"/>
                <a:ext cx="1094772" cy="1094772"/>
              </a:xfrm>
              <a:custGeom>
                <a:avLst/>
                <a:gdLst/>
                <a:ahLst/>
                <a:cxnLst>
                  <a:cxn ang="0">
                    <a:pos x="1007956" y="573881"/>
                  </a:cxn>
                  <a:cxn ang="0">
                    <a:pos x="1092517" y="498341"/>
                  </a:cxn>
                  <a:cxn ang="0">
                    <a:pos x="995554" y="439712"/>
                  </a:cxn>
                  <a:cxn ang="0">
                    <a:pos x="1057565" y="348387"/>
                  </a:cxn>
                  <a:cxn ang="0">
                    <a:pos x="944818" y="314563"/>
                  </a:cxn>
                  <a:cxn ang="0">
                    <a:pos x="904229" y="255935"/>
                  </a:cxn>
                  <a:cxn ang="0">
                    <a:pos x="916631" y="143188"/>
                  </a:cxn>
                  <a:cxn ang="0">
                    <a:pos x="805012" y="164610"/>
                  </a:cxn>
                  <a:cxn ang="0">
                    <a:pos x="789228" y="56373"/>
                  </a:cxn>
                  <a:cxn ang="0">
                    <a:pos x="683245" y="107109"/>
                  </a:cxn>
                  <a:cxn ang="0">
                    <a:pos x="614470" y="91324"/>
                  </a:cxn>
                  <a:cxn ang="0">
                    <a:pos x="546822" y="0"/>
                  </a:cxn>
                  <a:cxn ang="0">
                    <a:pos x="479174" y="90197"/>
                  </a:cxn>
                  <a:cxn ang="0">
                    <a:pos x="394614" y="21421"/>
                  </a:cxn>
                  <a:cxn ang="0">
                    <a:pos x="350642" y="129658"/>
                  </a:cxn>
                  <a:cxn ang="0">
                    <a:pos x="288631" y="164610"/>
                  </a:cxn>
                  <a:cxn ang="0">
                    <a:pos x="177012" y="142061"/>
                  </a:cxn>
                  <a:cxn ang="0">
                    <a:pos x="188287" y="254807"/>
                  </a:cxn>
                  <a:cxn ang="0">
                    <a:pos x="78922" y="261572"/>
                  </a:cxn>
                  <a:cxn ang="0">
                    <a:pos x="119511" y="370937"/>
                  </a:cxn>
                  <a:cxn ang="0">
                    <a:pos x="96962" y="438585"/>
                  </a:cxn>
                  <a:cxn ang="0">
                    <a:pos x="0" y="497213"/>
                  </a:cxn>
                  <a:cxn ang="0">
                    <a:pos x="84560" y="572754"/>
                  </a:cxn>
                  <a:cxn ang="0">
                    <a:pos x="6764" y="650549"/>
                  </a:cxn>
                  <a:cxn ang="0">
                    <a:pos x="110491" y="704667"/>
                  </a:cxn>
                  <a:cxn ang="0">
                    <a:pos x="139806" y="770061"/>
                  </a:cxn>
                  <a:cxn ang="0">
                    <a:pos x="108236" y="878298"/>
                  </a:cxn>
                  <a:cxn ang="0">
                    <a:pos x="220983" y="877170"/>
                  </a:cxn>
                  <a:cxn ang="0">
                    <a:pos x="216473" y="987662"/>
                  </a:cxn>
                  <a:cxn ang="0">
                    <a:pos x="330348" y="957220"/>
                  </a:cxn>
                  <a:cxn ang="0">
                    <a:pos x="395741" y="985407"/>
                  </a:cxn>
                  <a:cxn ang="0">
                    <a:pos x="444222" y="1088007"/>
                  </a:cxn>
                  <a:cxn ang="0">
                    <a:pos x="527655" y="1010211"/>
                  </a:cxn>
                  <a:cxn ang="0">
                    <a:pos x="598685" y="1094772"/>
                  </a:cxn>
                  <a:cxn ang="0">
                    <a:pos x="661824" y="996682"/>
                  </a:cxn>
                  <a:cxn ang="0">
                    <a:pos x="729472" y="973005"/>
                  </a:cxn>
                  <a:cxn ang="0">
                    <a:pos x="834326" y="1014721"/>
                  </a:cxn>
                  <a:cxn ang="0">
                    <a:pos x="843346" y="901974"/>
                  </a:cxn>
                  <a:cxn ang="0">
                    <a:pos x="952710" y="916631"/>
                  </a:cxn>
                  <a:cxn ang="0">
                    <a:pos x="933543" y="801630"/>
                  </a:cxn>
                  <a:cxn ang="0">
                    <a:pos x="967368" y="738491"/>
                  </a:cxn>
                  <a:cxn ang="0">
                    <a:pos x="1073350" y="699030"/>
                  </a:cxn>
                  <a:cxn ang="0">
                    <a:pos x="1004574" y="609960"/>
                  </a:cxn>
                  <a:cxn ang="0">
                    <a:pos x="863640" y="722707"/>
                  </a:cxn>
                  <a:cxn ang="0">
                    <a:pos x="662951" y="890700"/>
                  </a:cxn>
                  <a:cxn ang="0">
                    <a:pos x="402506" y="880552"/>
                  </a:cxn>
                  <a:cxn ang="0">
                    <a:pos x="215346" y="696775"/>
                  </a:cxn>
                  <a:cxn ang="0">
                    <a:pos x="201816" y="435202"/>
                  </a:cxn>
                  <a:cxn ang="0">
                    <a:pos x="367554" y="233385"/>
                  </a:cxn>
                  <a:cxn ang="0">
                    <a:pos x="626872" y="195052"/>
                  </a:cxn>
                  <a:cxn ang="0">
                    <a:pos x="843346" y="341622"/>
                  </a:cxn>
                  <a:cxn ang="0">
                    <a:pos x="905357" y="596430"/>
                  </a:cxn>
                </a:cxnLst>
                <a:rect l="0" t="0" r="0" b="0"/>
                <a:pathLst>
                  <a:path w="971" h="971">
                    <a:moveTo>
                      <a:pt x="891" y="541"/>
                    </a:moveTo>
                    <a:cubicBezTo>
                      <a:pt x="893" y="530"/>
                      <a:pt x="893" y="520"/>
                      <a:pt x="894" y="509"/>
                    </a:cubicBezTo>
                    <a:cubicBezTo>
                      <a:pt x="920" y="502"/>
                      <a:pt x="946" y="494"/>
                      <a:pt x="971" y="485"/>
                    </a:cubicBezTo>
                    <a:cubicBezTo>
                      <a:pt x="971" y="470"/>
                      <a:pt x="970" y="456"/>
                      <a:pt x="969" y="442"/>
                    </a:cubicBezTo>
                    <a:cubicBezTo>
                      <a:pt x="942" y="433"/>
                      <a:pt x="916" y="426"/>
                      <a:pt x="889" y="421"/>
                    </a:cubicBezTo>
                    <a:cubicBezTo>
                      <a:pt x="888" y="411"/>
                      <a:pt x="885" y="400"/>
                      <a:pt x="883" y="390"/>
                    </a:cubicBezTo>
                    <a:cubicBezTo>
                      <a:pt x="880" y="380"/>
                      <a:pt x="878" y="370"/>
                      <a:pt x="874" y="360"/>
                    </a:cubicBezTo>
                    <a:cubicBezTo>
                      <a:pt x="896" y="344"/>
                      <a:pt x="917" y="327"/>
                      <a:pt x="938" y="309"/>
                    </a:cubicBezTo>
                    <a:cubicBezTo>
                      <a:pt x="932" y="296"/>
                      <a:pt x="927" y="283"/>
                      <a:pt x="920" y="270"/>
                    </a:cubicBezTo>
                    <a:cubicBezTo>
                      <a:pt x="893" y="271"/>
                      <a:pt x="865" y="274"/>
                      <a:pt x="838" y="279"/>
                    </a:cubicBezTo>
                    <a:cubicBezTo>
                      <a:pt x="833" y="270"/>
                      <a:pt x="828" y="261"/>
                      <a:pt x="821" y="252"/>
                    </a:cubicBezTo>
                    <a:cubicBezTo>
                      <a:pt x="816" y="244"/>
                      <a:pt x="809" y="235"/>
                      <a:pt x="802" y="227"/>
                    </a:cubicBezTo>
                    <a:cubicBezTo>
                      <a:pt x="817" y="205"/>
                      <a:pt x="831" y="181"/>
                      <a:pt x="843" y="157"/>
                    </a:cubicBezTo>
                    <a:cubicBezTo>
                      <a:pt x="833" y="147"/>
                      <a:pt x="823" y="137"/>
                      <a:pt x="813" y="127"/>
                    </a:cubicBezTo>
                    <a:cubicBezTo>
                      <a:pt x="787" y="139"/>
                      <a:pt x="763" y="151"/>
                      <a:pt x="740" y="165"/>
                    </a:cubicBezTo>
                    <a:cubicBezTo>
                      <a:pt x="731" y="159"/>
                      <a:pt x="723" y="153"/>
                      <a:pt x="714" y="146"/>
                    </a:cubicBezTo>
                    <a:cubicBezTo>
                      <a:pt x="705" y="141"/>
                      <a:pt x="696" y="135"/>
                      <a:pt x="687" y="130"/>
                    </a:cubicBezTo>
                    <a:cubicBezTo>
                      <a:pt x="693" y="104"/>
                      <a:pt x="697" y="77"/>
                      <a:pt x="700" y="50"/>
                    </a:cubicBezTo>
                    <a:cubicBezTo>
                      <a:pt x="687" y="44"/>
                      <a:pt x="674" y="38"/>
                      <a:pt x="661" y="33"/>
                    </a:cubicBezTo>
                    <a:cubicBezTo>
                      <a:pt x="641" y="52"/>
                      <a:pt x="623" y="73"/>
                      <a:pt x="606" y="95"/>
                    </a:cubicBezTo>
                    <a:cubicBezTo>
                      <a:pt x="596" y="92"/>
                      <a:pt x="586" y="89"/>
                      <a:pt x="576" y="86"/>
                    </a:cubicBezTo>
                    <a:cubicBezTo>
                      <a:pt x="566" y="84"/>
                      <a:pt x="555" y="82"/>
                      <a:pt x="545" y="81"/>
                    </a:cubicBezTo>
                    <a:cubicBezTo>
                      <a:pt x="541" y="54"/>
                      <a:pt x="535" y="28"/>
                      <a:pt x="528" y="2"/>
                    </a:cubicBezTo>
                    <a:cubicBezTo>
                      <a:pt x="513" y="0"/>
                      <a:pt x="499" y="0"/>
                      <a:pt x="485" y="0"/>
                    </a:cubicBezTo>
                    <a:cubicBezTo>
                      <a:pt x="474" y="25"/>
                      <a:pt x="464" y="51"/>
                      <a:pt x="457" y="77"/>
                    </a:cubicBezTo>
                    <a:cubicBezTo>
                      <a:pt x="446" y="78"/>
                      <a:pt x="436" y="79"/>
                      <a:pt x="425" y="80"/>
                    </a:cubicBezTo>
                    <a:cubicBezTo>
                      <a:pt x="415" y="82"/>
                      <a:pt x="404" y="84"/>
                      <a:pt x="394" y="86"/>
                    </a:cubicBezTo>
                    <a:cubicBezTo>
                      <a:pt x="381" y="63"/>
                      <a:pt x="366" y="41"/>
                      <a:pt x="350" y="19"/>
                    </a:cubicBezTo>
                    <a:cubicBezTo>
                      <a:pt x="336" y="23"/>
                      <a:pt x="322" y="27"/>
                      <a:pt x="309" y="32"/>
                    </a:cubicBezTo>
                    <a:cubicBezTo>
                      <a:pt x="308" y="60"/>
                      <a:pt x="309" y="88"/>
                      <a:pt x="311" y="115"/>
                    </a:cubicBezTo>
                    <a:cubicBezTo>
                      <a:pt x="301" y="119"/>
                      <a:pt x="292" y="124"/>
                      <a:pt x="283" y="129"/>
                    </a:cubicBezTo>
                    <a:cubicBezTo>
                      <a:pt x="273" y="134"/>
                      <a:pt x="264" y="140"/>
                      <a:pt x="256" y="146"/>
                    </a:cubicBezTo>
                    <a:cubicBezTo>
                      <a:pt x="235" y="129"/>
                      <a:pt x="213" y="113"/>
                      <a:pt x="190" y="99"/>
                    </a:cubicBezTo>
                    <a:cubicBezTo>
                      <a:pt x="178" y="108"/>
                      <a:pt x="167" y="117"/>
                      <a:pt x="157" y="126"/>
                    </a:cubicBezTo>
                    <a:cubicBezTo>
                      <a:pt x="166" y="153"/>
                      <a:pt x="176" y="178"/>
                      <a:pt x="188" y="203"/>
                    </a:cubicBezTo>
                    <a:cubicBezTo>
                      <a:pt x="181" y="210"/>
                      <a:pt x="174" y="218"/>
                      <a:pt x="167" y="226"/>
                    </a:cubicBezTo>
                    <a:cubicBezTo>
                      <a:pt x="161" y="235"/>
                      <a:pt x="154" y="243"/>
                      <a:pt x="148" y="252"/>
                    </a:cubicBezTo>
                    <a:cubicBezTo>
                      <a:pt x="122" y="243"/>
                      <a:pt x="97" y="237"/>
                      <a:pt x="70" y="232"/>
                    </a:cubicBezTo>
                    <a:cubicBezTo>
                      <a:pt x="62" y="244"/>
                      <a:pt x="55" y="256"/>
                      <a:pt x="49" y="269"/>
                    </a:cubicBezTo>
                    <a:cubicBezTo>
                      <a:pt x="67" y="290"/>
                      <a:pt x="86" y="310"/>
                      <a:pt x="106" y="329"/>
                    </a:cubicBezTo>
                    <a:cubicBezTo>
                      <a:pt x="102" y="339"/>
                      <a:pt x="98" y="348"/>
                      <a:pt x="95" y="358"/>
                    </a:cubicBezTo>
                    <a:cubicBezTo>
                      <a:pt x="91" y="369"/>
                      <a:pt x="88" y="379"/>
                      <a:pt x="86" y="389"/>
                    </a:cubicBezTo>
                    <a:cubicBezTo>
                      <a:pt x="59" y="391"/>
                      <a:pt x="32" y="394"/>
                      <a:pt x="6" y="399"/>
                    </a:cubicBezTo>
                    <a:cubicBezTo>
                      <a:pt x="3" y="413"/>
                      <a:pt x="1" y="427"/>
                      <a:pt x="0" y="441"/>
                    </a:cubicBezTo>
                    <a:cubicBezTo>
                      <a:pt x="24" y="454"/>
                      <a:pt x="49" y="466"/>
                      <a:pt x="74" y="476"/>
                    </a:cubicBezTo>
                    <a:cubicBezTo>
                      <a:pt x="74" y="487"/>
                      <a:pt x="74" y="497"/>
                      <a:pt x="75" y="508"/>
                    </a:cubicBezTo>
                    <a:cubicBezTo>
                      <a:pt x="75" y="518"/>
                      <a:pt x="76" y="529"/>
                      <a:pt x="78" y="539"/>
                    </a:cubicBezTo>
                    <a:cubicBezTo>
                      <a:pt x="53" y="551"/>
                      <a:pt x="30" y="563"/>
                      <a:pt x="6" y="577"/>
                    </a:cubicBezTo>
                    <a:cubicBezTo>
                      <a:pt x="9" y="591"/>
                      <a:pt x="12" y="605"/>
                      <a:pt x="16" y="619"/>
                    </a:cubicBezTo>
                    <a:cubicBezTo>
                      <a:pt x="44" y="623"/>
                      <a:pt x="71" y="625"/>
                      <a:pt x="98" y="625"/>
                    </a:cubicBezTo>
                    <a:cubicBezTo>
                      <a:pt x="102" y="635"/>
                      <a:pt x="106" y="645"/>
                      <a:pt x="110" y="654"/>
                    </a:cubicBezTo>
                    <a:cubicBezTo>
                      <a:pt x="114" y="664"/>
                      <a:pt x="119" y="674"/>
                      <a:pt x="124" y="683"/>
                    </a:cubicBezTo>
                    <a:cubicBezTo>
                      <a:pt x="106" y="702"/>
                      <a:pt x="88" y="723"/>
                      <a:pt x="71" y="744"/>
                    </a:cubicBezTo>
                    <a:cubicBezTo>
                      <a:pt x="79" y="756"/>
                      <a:pt x="87" y="768"/>
                      <a:pt x="96" y="779"/>
                    </a:cubicBezTo>
                    <a:cubicBezTo>
                      <a:pt x="123" y="773"/>
                      <a:pt x="149" y="765"/>
                      <a:pt x="174" y="755"/>
                    </a:cubicBezTo>
                    <a:cubicBezTo>
                      <a:pt x="181" y="763"/>
                      <a:pt x="189" y="771"/>
                      <a:pt x="196" y="778"/>
                    </a:cubicBezTo>
                    <a:cubicBezTo>
                      <a:pt x="204" y="786"/>
                      <a:pt x="211" y="793"/>
                      <a:pt x="220" y="800"/>
                    </a:cubicBezTo>
                    <a:cubicBezTo>
                      <a:pt x="209" y="824"/>
                      <a:pt x="200" y="850"/>
                      <a:pt x="192" y="876"/>
                    </a:cubicBezTo>
                    <a:cubicBezTo>
                      <a:pt x="204" y="884"/>
                      <a:pt x="216" y="892"/>
                      <a:pt x="228" y="900"/>
                    </a:cubicBezTo>
                    <a:cubicBezTo>
                      <a:pt x="251" y="884"/>
                      <a:pt x="272" y="867"/>
                      <a:pt x="293" y="849"/>
                    </a:cubicBezTo>
                    <a:cubicBezTo>
                      <a:pt x="302" y="854"/>
                      <a:pt x="311" y="858"/>
                      <a:pt x="321" y="863"/>
                    </a:cubicBezTo>
                    <a:cubicBezTo>
                      <a:pt x="331" y="867"/>
                      <a:pt x="341" y="871"/>
                      <a:pt x="351" y="874"/>
                    </a:cubicBezTo>
                    <a:cubicBezTo>
                      <a:pt x="350" y="901"/>
                      <a:pt x="351" y="928"/>
                      <a:pt x="353" y="955"/>
                    </a:cubicBezTo>
                    <a:cubicBezTo>
                      <a:pt x="366" y="959"/>
                      <a:pt x="380" y="962"/>
                      <a:pt x="394" y="965"/>
                    </a:cubicBezTo>
                    <a:cubicBezTo>
                      <a:pt x="410" y="942"/>
                      <a:pt x="424" y="918"/>
                      <a:pt x="436" y="894"/>
                    </a:cubicBezTo>
                    <a:cubicBezTo>
                      <a:pt x="447" y="895"/>
                      <a:pt x="457" y="896"/>
                      <a:pt x="468" y="896"/>
                    </a:cubicBezTo>
                    <a:cubicBezTo>
                      <a:pt x="479" y="897"/>
                      <a:pt x="489" y="897"/>
                      <a:pt x="500" y="896"/>
                    </a:cubicBezTo>
                    <a:cubicBezTo>
                      <a:pt x="509" y="921"/>
                      <a:pt x="519" y="947"/>
                      <a:pt x="531" y="971"/>
                    </a:cubicBezTo>
                    <a:cubicBezTo>
                      <a:pt x="545" y="969"/>
                      <a:pt x="559" y="967"/>
                      <a:pt x="573" y="965"/>
                    </a:cubicBezTo>
                    <a:cubicBezTo>
                      <a:pt x="580" y="937"/>
                      <a:pt x="584" y="911"/>
                      <a:pt x="587" y="884"/>
                    </a:cubicBezTo>
                    <a:cubicBezTo>
                      <a:pt x="597" y="881"/>
                      <a:pt x="607" y="878"/>
                      <a:pt x="617" y="875"/>
                    </a:cubicBezTo>
                    <a:cubicBezTo>
                      <a:pt x="627" y="871"/>
                      <a:pt x="637" y="867"/>
                      <a:pt x="647" y="863"/>
                    </a:cubicBezTo>
                    <a:cubicBezTo>
                      <a:pt x="664" y="883"/>
                      <a:pt x="683" y="903"/>
                      <a:pt x="703" y="921"/>
                    </a:cubicBezTo>
                    <a:cubicBezTo>
                      <a:pt x="716" y="915"/>
                      <a:pt x="728" y="908"/>
                      <a:pt x="740" y="900"/>
                    </a:cubicBezTo>
                    <a:cubicBezTo>
                      <a:pt x="736" y="873"/>
                      <a:pt x="731" y="846"/>
                      <a:pt x="723" y="820"/>
                    </a:cubicBezTo>
                    <a:cubicBezTo>
                      <a:pt x="732" y="814"/>
                      <a:pt x="740" y="807"/>
                      <a:pt x="748" y="800"/>
                    </a:cubicBezTo>
                    <a:cubicBezTo>
                      <a:pt x="757" y="794"/>
                      <a:pt x="764" y="786"/>
                      <a:pt x="772" y="779"/>
                    </a:cubicBezTo>
                    <a:cubicBezTo>
                      <a:pt x="795" y="792"/>
                      <a:pt x="820" y="803"/>
                      <a:pt x="845" y="813"/>
                    </a:cubicBezTo>
                    <a:cubicBezTo>
                      <a:pt x="855" y="802"/>
                      <a:pt x="864" y="791"/>
                      <a:pt x="872" y="780"/>
                    </a:cubicBezTo>
                    <a:cubicBezTo>
                      <a:pt x="859" y="756"/>
                      <a:pt x="844" y="733"/>
                      <a:pt x="828" y="711"/>
                    </a:cubicBezTo>
                    <a:cubicBezTo>
                      <a:pt x="834" y="702"/>
                      <a:pt x="839" y="693"/>
                      <a:pt x="844" y="684"/>
                    </a:cubicBezTo>
                    <a:cubicBezTo>
                      <a:pt x="849" y="674"/>
                      <a:pt x="854" y="665"/>
                      <a:pt x="858" y="655"/>
                    </a:cubicBezTo>
                    <a:cubicBezTo>
                      <a:pt x="885" y="659"/>
                      <a:pt x="911" y="660"/>
                      <a:pt x="939" y="661"/>
                    </a:cubicBezTo>
                    <a:cubicBezTo>
                      <a:pt x="944" y="647"/>
                      <a:pt x="948" y="634"/>
                      <a:pt x="952" y="620"/>
                    </a:cubicBezTo>
                    <a:cubicBezTo>
                      <a:pt x="931" y="602"/>
                      <a:pt x="908" y="586"/>
                      <a:pt x="886" y="572"/>
                    </a:cubicBezTo>
                    <a:cubicBezTo>
                      <a:pt x="888" y="561"/>
                      <a:pt x="890" y="551"/>
                      <a:pt x="891" y="541"/>
                    </a:cubicBezTo>
                    <a:close/>
                    <a:moveTo>
                      <a:pt x="803" y="529"/>
                    </a:moveTo>
                    <a:cubicBezTo>
                      <a:pt x="798" y="568"/>
                      <a:pt x="785" y="606"/>
                      <a:pt x="766" y="641"/>
                    </a:cubicBezTo>
                    <a:cubicBezTo>
                      <a:pt x="747" y="676"/>
                      <a:pt x="721" y="707"/>
                      <a:pt x="691" y="732"/>
                    </a:cubicBezTo>
                    <a:cubicBezTo>
                      <a:pt x="661" y="758"/>
                      <a:pt x="626" y="778"/>
                      <a:pt x="588" y="790"/>
                    </a:cubicBezTo>
                    <a:cubicBezTo>
                      <a:pt x="551" y="803"/>
                      <a:pt x="511" y="809"/>
                      <a:pt x="472" y="807"/>
                    </a:cubicBezTo>
                    <a:cubicBezTo>
                      <a:pt x="432" y="806"/>
                      <a:pt x="393" y="797"/>
                      <a:pt x="357" y="781"/>
                    </a:cubicBezTo>
                    <a:cubicBezTo>
                      <a:pt x="320" y="765"/>
                      <a:pt x="287" y="743"/>
                      <a:pt x="259" y="715"/>
                    </a:cubicBezTo>
                    <a:cubicBezTo>
                      <a:pt x="230" y="687"/>
                      <a:pt x="207" y="654"/>
                      <a:pt x="191" y="618"/>
                    </a:cubicBezTo>
                    <a:cubicBezTo>
                      <a:pt x="175" y="582"/>
                      <a:pt x="166" y="543"/>
                      <a:pt x="164" y="503"/>
                    </a:cubicBezTo>
                    <a:cubicBezTo>
                      <a:pt x="161" y="464"/>
                      <a:pt x="167" y="424"/>
                      <a:pt x="179" y="386"/>
                    </a:cubicBezTo>
                    <a:cubicBezTo>
                      <a:pt x="191" y="349"/>
                      <a:pt x="211" y="313"/>
                      <a:pt x="236" y="283"/>
                    </a:cubicBezTo>
                    <a:cubicBezTo>
                      <a:pt x="261" y="252"/>
                      <a:pt x="292" y="226"/>
                      <a:pt x="326" y="207"/>
                    </a:cubicBezTo>
                    <a:cubicBezTo>
                      <a:pt x="361" y="187"/>
                      <a:pt x="399" y="174"/>
                      <a:pt x="438" y="168"/>
                    </a:cubicBezTo>
                    <a:cubicBezTo>
                      <a:pt x="477" y="163"/>
                      <a:pt x="517" y="164"/>
                      <a:pt x="556" y="173"/>
                    </a:cubicBezTo>
                    <a:cubicBezTo>
                      <a:pt x="594" y="182"/>
                      <a:pt x="632" y="198"/>
                      <a:pt x="664" y="220"/>
                    </a:cubicBezTo>
                    <a:cubicBezTo>
                      <a:pt x="697" y="242"/>
                      <a:pt x="726" y="271"/>
                      <a:pt x="748" y="303"/>
                    </a:cubicBezTo>
                    <a:cubicBezTo>
                      <a:pt x="771" y="336"/>
                      <a:pt x="787" y="372"/>
                      <a:pt x="797" y="411"/>
                    </a:cubicBezTo>
                    <a:cubicBezTo>
                      <a:pt x="806" y="450"/>
                      <a:pt x="808" y="490"/>
                      <a:pt x="803" y="529"/>
                    </a:cubicBezTo>
                    <a:close/>
                  </a:path>
                </a:pathLst>
              </a:custGeom>
              <a:solidFill>
                <a:srgbClr val="4963A8"/>
              </a:solidFill>
              <a:ln w="9525">
                <a:noFill/>
              </a:ln>
            </p:spPr>
            <p:txBody>
              <a:bodyPr/>
              <a:lstStyle/>
              <a:p>
                <a:endParaRPr lang="zh-CN" altLang="en-US"/>
              </a:p>
            </p:txBody>
          </p:sp>
          <p:sp>
            <p:nvSpPr>
              <p:cNvPr id="2093" name="3"/>
              <p:cNvSpPr/>
              <p:nvPr/>
            </p:nvSpPr>
            <p:spPr>
              <a:xfrm>
                <a:off x="3626639" y="2612292"/>
                <a:ext cx="451070" cy="451070"/>
              </a:xfrm>
              <a:custGeom>
                <a:avLst/>
                <a:gdLst/>
                <a:ahLst/>
                <a:cxnLst>
                  <a:cxn ang="0">
                    <a:pos x="415300" y="236451"/>
                  </a:cxn>
                  <a:cxn ang="0">
                    <a:pos x="450140" y="205327"/>
                  </a:cxn>
                  <a:cxn ang="0">
                    <a:pos x="410190" y="181171"/>
                  </a:cxn>
                  <a:cxn ang="0">
                    <a:pos x="435740" y="143543"/>
                  </a:cxn>
                  <a:cxn ang="0">
                    <a:pos x="389285" y="129607"/>
                  </a:cxn>
                  <a:cxn ang="0">
                    <a:pos x="372562" y="105450"/>
                  </a:cxn>
                  <a:cxn ang="0">
                    <a:pos x="377672" y="58996"/>
                  </a:cxn>
                  <a:cxn ang="0">
                    <a:pos x="331682" y="67823"/>
                  </a:cxn>
                  <a:cxn ang="0">
                    <a:pos x="325179" y="23227"/>
                  </a:cxn>
                  <a:cxn ang="0">
                    <a:pos x="281512" y="44131"/>
                  </a:cxn>
                  <a:cxn ang="0">
                    <a:pos x="253175" y="37627"/>
                  </a:cxn>
                  <a:cxn ang="0">
                    <a:pos x="225302" y="0"/>
                  </a:cxn>
                  <a:cxn ang="0">
                    <a:pos x="197430" y="37163"/>
                  </a:cxn>
                  <a:cxn ang="0">
                    <a:pos x="162589" y="8826"/>
                  </a:cxn>
                  <a:cxn ang="0">
                    <a:pos x="144472" y="53422"/>
                  </a:cxn>
                  <a:cxn ang="0">
                    <a:pos x="118922" y="67823"/>
                  </a:cxn>
                  <a:cxn ang="0">
                    <a:pos x="72933" y="58532"/>
                  </a:cxn>
                  <a:cxn ang="0">
                    <a:pos x="77578" y="104986"/>
                  </a:cxn>
                  <a:cxn ang="0">
                    <a:pos x="32517" y="107773"/>
                  </a:cxn>
                  <a:cxn ang="0">
                    <a:pos x="49241" y="152834"/>
                  </a:cxn>
                  <a:cxn ang="0">
                    <a:pos x="39950" y="180706"/>
                  </a:cxn>
                  <a:cxn ang="0">
                    <a:pos x="0" y="204862"/>
                  </a:cxn>
                  <a:cxn ang="0">
                    <a:pos x="34840" y="235987"/>
                  </a:cxn>
                  <a:cxn ang="0">
                    <a:pos x="2787" y="268040"/>
                  </a:cxn>
                  <a:cxn ang="0">
                    <a:pos x="45525" y="290338"/>
                  </a:cxn>
                  <a:cxn ang="0">
                    <a:pos x="57603" y="317281"/>
                  </a:cxn>
                  <a:cxn ang="0">
                    <a:pos x="44596" y="361877"/>
                  </a:cxn>
                  <a:cxn ang="0">
                    <a:pos x="91050" y="361413"/>
                  </a:cxn>
                  <a:cxn ang="0">
                    <a:pos x="89192" y="406938"/>
                  </a:cxn>
                  <a:cxn ang="0">
                    <a:pos x="136110" y="394395"/>
                  </a:cxn>
                  <a:cxn ang="0">
                    <a:pos x="163054" y="406009"/>
                  </a:cxn>
                  <a:cxn ang="0">
                    <a:pos x="183029" y="448282"/>
                  </a:cxn>
                  <a:cxn ang="0">
                    <a:pos x="217405" y="416229"/>
                  </a:cxn>
                  <a:cxn ang="0">
                    <a:pos x="246671" y="451070"/>
                  </a:cxn>
                  <a:cxn ang="0">
                    <a:pos x="272685" y="410654"/>
                  </a:cxn>
                  <a:cxn ang="0">
                    <a:pos x="300558" y="400899"/>
                  </a:cxn>
                  <a:cxn ang="0">
                    <a:pos x="343760" y="418087"/>
                  </a:cxn>
                  <a:cxn ang="0">
                    <a:pos x="347477" y="371633"/>
                  </a:cxn>
                  <a:cxn ang="0">
                    <a:pos x="392537" y="377672"/>
                  </a:cxn>
                  <a:cxn ang="0">
                    <a:pos x="384640" y="330289"/>
                  </a:cxn>
                  <a:cxn ang="0">
                    <a:pos x="398576" y="304274"/>
                  </a:cxn>
                  <a:cxn ang="0">
                    <a:pos x="442243" y="288015"/>
                  </a:cxn>
                  <a:cxn ang="0">
                    <a:pos x="413906" y="251317"/>
                  </a:cxn>
                  <a:cxn ang="0">
                    <a:pos x="355838" y="297771"/>
                  </a:cxn>
                  <a:cxn ang="0">
                    <a:pos x="273150" y="366987"/>
                  </a:cxn>
                  <a:cxn ang="0">
                    <a:pos x="165841" y="362807"/>
                  </a:cxn>
                  <a:cxn ang="0">
                    <a:pos x="88727" y="287086"/>
                  </a:cxn>
                  <a:cxn ang="0">
                    <a:pos x="83152" y="179313"/>
                  </a:cxn>
                  <a:cxn ang="0">
                    <a:pos x="151440" y="96160"/>
                  </a:cxn>
                  <a:cxn ang="0">
                    <a:pos x="258285" y="80365"/>
                  </a:cxn>
                  <a:cxn ang="0">
                    <a:pos x="347477" y="140756"/>
                  </a:cxn>
                  <a:cxn ang="0">
                    <a:pos x="373026" y="245742"/>
                  </a:cxn>
                </a:cxnLst>
                <a:rect l="0" t="0" r="0" b="0"/>
                <a:pathLst>
                  <a:path w="971" h="971">
                    <a:moveTo>
                      <a:pt x="891" y="541"/>
                    </a:moveTo>
                    <a:cubicBezTo>
                      <a:pt x="893" y="530"/>
                      <a:pt x="893" y="520"/>
                      <a:pt x="894" y="509"/>
                    </a:cubicBezTo>
                    <a:cubicBezTo>
                      <a:pt x="920" y="502"/>
                      <a:pt x="946" y="494"/>
                      <a:pt x="971" y="485"/>
                    </a:cubicBezTo>
                    <a:cubicBezTo>
                      <a:pt x="971" y="470"/>
                      <a:pt x="970" y="456"/>
                      <a:pt x="969" y="442"/>
                    </a:cubicBezTo>
                    <a:cubicBezTo>
                      <a:pt x="942" y="433"/>
                      <a:pt x="916" y="426"/>
                      <a:pt x="889" y="421"/>
                    </a:cubicBezTo>
                    <a:cubicBezTo>
                      <a:pt x="888" y="411"/>
                      <a:pt x="885" y="400"/>
                      <a:pt x="883" y="390"/>
                    </a:cubicBezTo>
                    <a:cubicBezTo>
                      <a:pt x="880" y="380"/>
                      <a:pt x="878" y="370"/>
                      <a:pt x="874" y="360"/>
                    </a:cubicBezTo>
                    <a:cubicBezTo>
                      <a:pt x="896" y="344"/>
                      <a:pt x="917" y="327"/>
                      <a:pt x="938" y="309"/>
                    </a:cubicBezTo>
                    <a:cubicBezTo>
                      <a:pt x="932" y="296"/>
                      <a:pt x="927" y="283"/>
                      <a:pt x="920" y="270"/>
                    </a:cubicBezTo>
                    <a:cubicBezTo>
                      <a:pt x="893" y="271"/>
                      <a:pt x="865" y="274"/>
                      <a:pt x="838" y="279"/>
                    </a:cubicBezTo>
                    <a:cubicBezTo>
                      <a:pt x="833" y="270"/>
                      <a:pt x="828" y="261"/>
                      <a:pt x="821" y="252"/>
                    </a:cubicBezTo>
                    <a:cubicBezTo>
                      <a:pt x="816" y="244"/>
                      <a:pt x="809" y="235"/>
                      <a:pt x="802" y="227"/>
                    </a:cubicBezTo>
                    <a:cubicBezTo>
                      <a:pt x="817" y="205"/>
                      <a:pt x="831" y="181"/>
                      <a:pt x="843" y="157"/>
                    </a:cubicBezTo>
                    <a:cubicBezTo>
                      <a:pt x="833" y="147"/>
                      <a:pt x="823" y="137"/>
                      <a:pt x="813" y="127"/>
                    </a:cubicBezTo>
                    <a:cubicBezTo>
                      <a:pt x="787" y="139"/>
                      <a:pt x="763" y="151"/>
                      <a:pt x="740" y="165"/>
                    </a:cubicBezTo>
                    <a:cubicBezTo>
                      <a:pt x="731" y="159"/>
                      <a:pt x="723" y="153"/>
                      <a:pt x="714" y="146"/>
                    </a:cubicBezTo>
                    <a:cubicBezTo>
                      <a:pt x="705" y="141"/>
                      <a:pt x="696" y="135"/>
                      <a:pt x="687" y="130"/>
                    </a:cubicBezTo>
                    <a:cubicBezTo>
                      <a:pt x="693" y="104"/>
                      <a:pt x="697" y="77"/>
                      <a:pt x="700" y="50"/>
                    </a:cubicBezTo>
                    <a:cubicBezTo>
                      <a:pt x="687" y="44"/>
                      <a:pt x="674" y="38"/>
                      <a:pt x="661" y="33"/>
                    </a:cubicBezTo>
                    <a:cubicBezTo>
                      <a:pt x="641" y="52"/>
                      <a:pt x="623" y="73"/>
                      <a:pt x="606" y="95"/>
                    </a:cubicBezTo>
                    <a:cubicBezTo>
                      <a:pt x="596" y="92"/>
                      <a:pt x="586" y="89"/>
                      <a:pt x="576" y="86"/>
                    </a:cubicBezTo>
                    <a:cubicBezTo>
                      <a:pt x="566" y="84"/>
                      <a:pt x="555" y="82"/>
                      <a:pt x="545" y="81"/>
                    </a:cubicBezTo>
                    <a:cubicBezTo>
                      <a:pt x="541" y="54"/>
                      <a:pt x="535" y="28"/>
                      <a:pt x="528" y="2"/>
                    </a:cubicBezTo>
                    <a:cubicBezTo>
                      <a:pt x="513" y="0"/>
                      <a:pt x="499" y="0"/>
                      <a:pt x="485" y="0"/>
                    </a:cubicBezTo>
                    <a:cubicBezTo>
                      <a:pt x="474" y="25"/>
                      <a:pt x="464" y="51"/>
                      <a:pt x="457" y="77"/>
                    </a:cubicBezTo>
                    <a:cubicBezTo>
                      <a:pt x="446" y="78"/>
                      <a:pt x="436" y="79"/>
                      <a:pt x="425" y="80"/>
                    </a:cubicBezTo>
                    <a:cubicBezTo>
                      <a:pt x="415" y="82"/>
                      <a:pt x="404" y="84"/>
                      <a:pt x="394" y="86"/>
                    </a:cubicBezTo>
                    <a:cubicBezTo>
                      <a:pt x="381" y="63"/>
                      <a:pt x="366" y="41"/>
                      <a:pt x="350" y="19"/>
                    </a:cubicBezTo>
                    <a:cubicBezTo>
                      <a:pt x="336" y="23"/>
                      <a:pt x="322" y="27"/>
                      <a:pt x="309" y="32"/>
                    </a:cubicBezTo>
                    <a:cubicBezTo>
                      <a:pt x="308" y="60"/>
                      <a:pt x="309" y="88"/>
                      <a:pt x="311" y="115"/>
                    </a:cubicBezTo>
                    <a:cubicBezTo>
                      <a:pt x="301" y="119"/>
                      <a:pt x="292" y="124"/>
                      <a:pt x="283" y="129"/>
                    </a:cubicBezTo>
                    <a:cubicBezTo>
                      <a:pt x="273" y="134"/>
                      <a:pt x="264" y="140"/>
                      <a:pt x="256" y="146"/>
                    </a:cubicBezTo>
                    <a:cubicBezTo>
                      <a:pt x="235" y="129"/>
                      <a:pt x="213" y="113"/>
                      <a:pt x="190" y="99"/>
                    </a:cubicBezTo>
                    <a:cubicBezTo>
                      <a:pt x="178" y="108"/>
                      <a:pt x="167" y="117"/>
                      <a:pt x="157" y="126"/>
                    </a:cubicBezTo>
                    <a:cubicBezTo>
                      <a:pt x="166" y="153"/>
                      <a:pt x="176" y="178"/>
                      <a:pt x="188" y="203"/>
                    </a:cubicBezTo>
                    <a:cubicBezTo>
                      <a:pt x="181" y="210"/>
                      <a:pt x="174" y="218"/>
                      <a:pt x="167" y="226"/>
                    </a:cubicBezTo>
                    <a:cubicBezTo>
                      <a:pt x="161" y="235"/>
                      <a:pt x="154" y="243"/>
                      <a:pt x="148" y="252"/>
                    </a:cubicBezTo>
                    <a:cubicBezTo>
                      <a:pt x="122" y="243"/>
                      <a:pt x="97" y="237"/>
                      <a:pt x="70" y="232"/>
                    </a:cubicBezTo>
                    <a:cubicBezTo>
                      <a:pt x="62" y="244"/>
                      <a:pt x="55" y="256"/>
                      <a:pt x="49" y="269"/>
                    </a:cubicBezTo>
                    <a:cubicBezTo>
                      <a:pt x="67" y="290"/>
                      <a:pt x="86" y="310"/>
                      <a:pt x="106" y="329"/>
                    </a:cubicBezTo>
                    <a:cubicBezTo>
                      <a:pt x="102" y="339"/>
                      <a:pt x="98" y="348"/>
                      <a:pt x="95" y="358"/>
                    </a:cubicBezTo>
                    <a:cubicBezTo>
                      <a:pt x="91" y="369"/>
                      <a:pt x="88" y="379"/>
                      <a:pt x="86" y="389"/>
                    </a:cubicBezTo>
                    <a:cubicBezTo>
                      <a:pt x="59" y="391"/>
                      <a:pt x="32" y="394"/>
                      <a:pt x="6" y="399"/>
                    </a:cubicBezTo>
                    <a:cubicBezTo>
                      <a:pt x="3" y="413"/>
                      <a:pt x="1" y="427"/>
                      <a:pt x="0" y="441"/>
                    </a:cubicBezTo>
                    <a:cubicBezTo>
                      <a:pt x="24" y="454"/>
                      <a:pt x="49" y="466"/>
                      <a:pt x="74" y="476"/>
                    </a:cubicBezTo>
                    <a:cubicBezTo>
                      <a:pt x="74" y="487"/>
                      <a:pt x="74" y="497"/>
                      <a:pt x="75" y="508"/>
                    </a:cubicBezTo>
                    <a:cubicBezTo>
                      <a:pt x="75" y="518"/>
                      <a:pt x="76" y="529"/>
                      <a:pt x="78" y="539"/>
                    </a:cubicBezTo>
                    <a:cubicBezTo>
                      <a:pt x="53" y="551"/>
                      <a:pt x="30" y="563"/>
                      <a:pt x="6" y="577"/>
                    </a:cubicBezTo>
                    <a:cubicBezTo>
                      <a:pt x="9" y="591"/>
                      <a:pt x="12" y="605"/>
                      <a:pt x="16" y="619"/>
                    </a:cubicBezTo>
                    <a:cubicBezTo>
                      <a:pt x="44" y="623"/>
                      <a:pt x="71" y="625"/>
                      <a:pt x="98" y="625"/>
                    </a:cubicBezTo>
                    <a:cubicBezTo>
                      <a:pt x="102" y="635"/>
                      <a:pt x="106" y="645"/>
                      <a:pt x="110" y="654"/>
                    </a:cubicBezTo>
                    <a:cubicBezTo>
                      <a:pt x="114" y="664"/>
                      <a:pt x="119" y="674"/>
                      <a:pt x="124" y="683"/>
                    </a:cubicBezTo>
                    <a:cubicBezTo>
                      <a:pt x="106" y="702"/>
                      <a:pt x="88" y="723"/>
                      <a:pt x="71" y="744"/>
                    </a:cubicBezTo>
                    <a:cubicBezTo>
                      <a:pt x="79" y="756"/>
                      <a:pt x="87" y="768"/>
                      <a:pt x="96" y="779"/>
                    </a:cubicBezTo>
                    <a:cubicBezTo>
                      <a:pt x="123" y="773"/>
                      <a:pt x="149" y="765"/>
                      <a:pt x="174" y="755"/>
                    </a:cubicBezTo>
                    <a:cubicBezTo>
                      <a:pt x="181" y="763"/>
                      <a:pt x="189" y="771"/>
                      <a:pt x="196" y="778"/>
                    </a:cubicBezTo>
                    <a:cubicBezTo>
                      <a:pt x="204" y="786"/>
                      <a:pt x="211" y="793"/>
                      <a:pt x="220" y="800"/>
                    </a:cubicBezTo>
                    <a:cubicBezTo>
                      <a:pt x="209" y="824"/>
                      <a:pt x="200" y="850"/>
                      <a:pt x="192" y="876"/>
                    </a:cubicBezTo>
                    <a:cubicBezTo>
                      <a:pt x="204" y="884"/>
                      <a:pt x="216" y="892"/>
                      <a:pt x="228" y="900"/>
                    </a:cubicBezTo>
                    <a:cubicBezTo>
                      <a:pt x="251" y="884"/>
                      <a:pt x="272" y="867"/>
                      <a:pt x="293" y="849"/>
                    </a:cubicBezTo>
                    <a:cubicBezTo>
                      <a:pt x="302" y="854"/>
                      <a:pt x="311" y="858"/>
                      <a:pt x="321" y="863"/>
                    </a:cubicBezTo>
                    <a:cubicBezTo>
                      <a:pt x="331" y="867"/>
                      <a:pt x="341" y="871"/>
                      <a:pt x="351" y="874"/>
                    </a:cubicBezTo>
                    <a:cubicBezTo>
                      <a:pt x="350" y="901"/>
                      <a:pt x="351" y="928"/>
                      <a:pt x="353" y="955"/>
                    </a:cubicBezTo>
                    <a:cubicBezTo>
                      <a:pt x="366" y="959"/>
                      <a:pt x="380" y="962"/>
                      <a:pt x="394" y="965"/>
                    </a:cubicBezTo>
                    <a:cubicBezTo>
                      <a:pt x="410" y="942"/>
                      <a:pt x="424" y="918"/>
                      <a:pt x="436" y="894"/>
                    </a:cubicBezTo>
                    <a:cubicBezTo>
                      <a:pt x="447" y="895"/>
                      <a:pt x="457" y="896"/>
                      <a:pt x="468" y="896"/>
                    </a:cubicBezTo>
                    <a:cubicBezTo>
                      <a:pt x="479" y="897"/>
                      <a:pt x="489" y="897"/>
                      <a:pt x="500" y="896"/>
                    </a:cubicBezTo>
                    <a:cubicBezTo>
                      <a:pt x="509" y="921"/>
                      <a:pt x="519" y="947"/>
                      <a:pt x="531" y="971"/>
                    </a:cubicBezTo>
                    <a:cubicBezTo>
                      <a:pt x="545" y="969"/>
                      <a:pt x="559" y="967"/>
                      <a:pt x="573" y="965"/>
                    </a:cubicBezTo>
                    <a:cubicBezTo>
                      <a:pt x="580" y="937"/>
                      <a:pt x="584" y="911"/>
                      <a:pt x="587" y="884"/>
                    </a:cubicBezTo>
                    <a:cubicBezTo>
                      <a:pt x="597" y="881"/>
                      <a:pt x="607" y="878"/>
                      <a:pt x="617" y="875"/>
                    </a:cubicBezTo>
                    <a:cubicBezTo>
                      <a:pt x="627" y="871"/>
                      <a:pt x="637" y="867"/>
                      <a:pt x="647" y="863"/>
                    </a:cubicBezTo>
                    <a:cubicBezTo>
                      <a:pt x="664" y="883"/>
                      <a:pt x="683" y="903"/>
                      <a:pt x="703" y="921"/>
                    </a:cubicBezTo>
                    <a:cubicBezTo>
                      <a:pt x="716" y="915"/>
                      <a:pt x="728" y="908"/>
                      <a:pt x="740" y="900"/>
                    </a:cubicBezTo>
                    <a:cubicBezTo>
                      <a:pt x="736" y="873"/>
                      <a:pt x="731" y="846"/>
                      <a:pt x="723" y="820"/>
                    </a:cubicBezTo>
                    <a:cubicBezTo>
                      <a:pt x="732" y="814"/>
                      <a:pt x="740" y="807"/>
                      <a:pt x="748" y="800"/>
                    </a:cubicBezTo>
                    <a:cubicBezTo>
                      <a:pt x="757" y="794"/>
                      <a:pt x="764" y="786"/>
                      <a:pt x="772" y="779"/>
                    </a:cubicBezTo>
                    <a:cubicBezTo>
                      <a:pt x="795" y="792"/>
                      <a:pt x="820" y="803"/>
                      <a:pt x="845" y="813"/>
                    </a:cubicBezTo>
                    <a:cubicBezTo>
                      <a:pt x="855" y="802"/>
                      <a:pt x="864" y="791"/>
                      <a:pt x="872" y="780"/>
                    </a:cubicBezTo>
                    <a:cubicBezTo>
                      <a:pt x="859" y="756"/>
                      <a:pt x="844" y="733"/>
                      <a:pt x="828" y="711"/>
                    </a:cubicBezTo>
                    <a:cubicBezTo>
                      <a:pt x="834" y="702"/>
                      <a:pt x="839" y="693"/>
                      <a:pt x="844" y="684"/>
                    </a:cubicBezTo>
                    <a:cubicBezTo>
                      <a:pt x="849" y="674"/>
                      <a:pt x="854" y="665"/>
                      <a:pt x="858" y="655"/>
                    </a:cubicBezTo>
                    <a:cubicBezTo>
                      <a:pt x="885" y="659"/>
                      <a:pt x="911" y="660"/>
                      <a:pt x="939" y="661"/>
                    </a:cubicBezTo>
                    <a:cubicBezTo>
                      <a:pt x="944" y="647"/>
                      <a:pt x="948" y="634"/>
                      <a:pt x="952" y="620"/>
                    </a:cubicBezTo>
                    <a:cubicBezTo>
                      <a:pt x="931" y="602"/>
                      <a:pt x="908" y="586"/>
                      <a:pt x="886" y="572"/>
                    </a:cubicBezTo>
                    <a:cubicBezTo>
                      <a:pt x="888" y="561"/>
                      <a:pt x="890" y="551"/>
                      <a:pt x="891" y="541"/>
                    </a:cubicBezTo>
                    <a:close/>
                    <a:moveTo>
                      <a:pt x="803" y="529"/>
                    </a:moveTo>
                    <a:cubicBezTo>
                      <a:pt x="798" y="568"/>
                      <a:pt x="785" y="606"/>
                      <a:pt x="766" y="641"/>
                    </a:cubicBezTo>
                    <a:cubicBezTo>
                      <a:pt x="747" y="676"/>
                      <a:pt x="721" y="707"/>
                      <a:pt x="691" y="732"/>
                    </a:cubicBezTo>
                    <a:cubicBezTo>
                      <a:pt x="661" y="758"/>
                      <a:pt x="626" y="778"/>
                      <a:pt x="588" y="790"/>
                    </a:cubicBezTo>
                    <a:cubicBezTo>
                      <a:pt x="551" y="803"/>
                      <a:pt x="511" y="809"/>
                      <a:pt x="472" y="807"/>
                    </a:cubicBezTo>
                    <a:cubicBezTo>
                      <a:pt x="432" y="806"/>
                      <a:pt x="393" y="797"/>
                      <a:pt x="357" y="781"/>
                    </a:cubicBezTo>
                    <a:cubicBezTo>
                      <a:pt x="320" y="765"/>
                      <a:pt x="287" y="743"/>
                      <a:pt x="259" y="715"/>
                    </a:cubicBezTo>
                    <a:cubicBezTo>
                      <a:pt x="230" y="687"/>
                      <a:pt x="207" y="654"/>
                      <a:pt x="191" y="618"/>
                    </a:cubicBezTo>
                    <a:cubicBezTo>
                      <a:pt x="175" y="582"/>
                      <a:pt x="166" y="543"/>
                      <a:pt x="164" y="503"/>
                    </a:cubicBezTo>
                    <a:cubicBezTo>
                      <a:pt x="161" y="464"/>
                      <a:pt x="167" y="424"/>
                      <a:pt x="179" y="386"/>
                    </a:cubicBezTo>
                    <a:cubicBezTo>
                      <a:pt x="191" y="349"/>
                      <a:pt x="211" y="313"/>
                      <a:pt x="236" y="283"/>
                    </a:cubicBezTo>
                    <a:cubicBezTo>
                      <a:pt x="261" y="252"/>
                      <a:pt x="292" y="226"/>
                      <a:pt x="326" y="207"/>
                    </a:cubicBezTo>
                    <a:cubicBezTo>
                      <a:pt x="361" y="187"/>
                      <a:pt x="399" y="174"/>
                      <a:pt x="438" y="168"/>
                    </a:cubicBezTo>
                    <a:cubicBezTo>
                      <a:pt x="477" y="163"/>
                      <a:pt x="517" y="164"/>
                      <a:pt x="556" y="173"/>
                    </a:cubicBezTo>
                    <a:cubicBezTo>
                      <a:pt x="594" y="182"/>
                      <a:pt x="632" y="198"/>
                      <a:pt x="664" y="220"/>
                    </a:cubicBezTo>
                    <a:cubicBezTo>
                      <a:pt x="697" y="242"/>
                      <a:pt x="726" y="271"/>
                      <a:pt x="748" y="303"/>
                    </a:cubicBezTo>
                    <a:cubicBezTo>
                      <a:pt x="771" y="336"/>
                      <a:pt x="787" y="372"/>
                      <a:pt x="797" y="411"/>
                    </a:cubicBezTo>
                    <a:cubicBezTo>
                      <a:pt x="806" y="450"/>
                      <a:pt x="808" y="490"/>
                      <a:pt x="803" y="529"/>
                    </a:cubicBezTo>
                    <a:close/>
                  </a:path>
                </a:pathLst>
              </a:custGeom>
              <a:solidFill>
                <a:schemeClr val="bg2"/>
              </a:solidFill>
              <a:ln w="9525">
                <a:noFill/>
              </a:ln>
            </p:spPr>
            <p:txBody>
              <a:bodyPr/>
              <a:lstStyle/>
              <a:p>
                <a:endParaRPr lang="zh-CN" altLang="en-US"/>
              </a:p>
            </p:txBody>
          </p:sp>
          <p:sp>
            <p:nvSpPr>
              <p:cNvPr id="43" name="2"/>
              <p:cNvSpPr/>
              <p:nvPr/>
            </p:nvSpPr>
            <p:spPr bwMode="auto">
              <a:xfrm>
                <a:off x="2078023" y="2135680"/>
                <a:ext cx="225535" cy="225535"/>
              </a:xfrm>
              <a:custGeom>
                <a:avLst/>
                <a:gdLst>
                  <a:gd name="T0" fmla="*/ 894 w 971"/>
                  <a:gd name="T1" fmla="*/ 509 h 971"/>
                  <a:gd name="T2" fmla="*/ 969 w 971"/>
                  <a:gd name="T3" fmla="*/ 442 h 971"/>
                  <a:gd name="T4" fmla="*/ 883 w 971"/>
                  <a:gd name="T5" fmla="*/ 390 h 971"/>
                  <a:gd name="T6" fmla="*/ 938 w 971"/>
                  <a:gd name="T7" fmla="*/ 309 h 971"/>
                  <a:gd name="T8" fmla="*/ 838 w 971"/>
                  <a:gd name="T9" fmla="*/ 279 h 971"/>
                  <a:gd name="T10" fmla="*/ 802 w 971"/>
                  <a:gd name="T11" fmla="*/ 227 h 971"/>
                  <a:gd name="T12" fmla="*/ 813 w 971"/>
                  <a:gd name="T13" fmla="*/ 127 h 971"/>
                  <a:gd name="T14" fmla="*/ 714 w 971"/>
                  <a:gd name="T15" fmla="*/ 146 h 971"/>
                  <a:gd name="T16" fmla="*/ 700 w 971"/>
                  <a:gd name="T17" fmla="*/ 50 h 971"/>
                  <a:gd name="T18" fmla="*/ 606 w 971"/>
                  <a:gd name="T19" fmla="*/ 95 h 971"/>
                  <a:gd name="T20" fmla="*/ 545 w 971"/>
                  <a:gd name="T21" fmla="*/ 81 h 971"/>
                  <a:gd name="T22" fmla="*/ 485 w 971"/>
                  <a:gd name="T23" fmla="*/ 0 h 971"/>
                  <a:gd name="T24" fmla="*/ 425 w 971"/>
                  <a:gd name="T25" fmla="*/ 80 h 971"/>
                  <a:gd name="T26" fmla="*/ 350 w 971"/>
                  <a:gd name="T27" fmla="*/ 19 h 971"/>
                  <a:gd name="T28" fmla="*/ 311 w 971"/>
                  <a:gd name="T29" fmla="*/ 115 h 971"/>
                  <a:gd name="T30" fmla="*/ 256 w 971"/>
                  <a:gd name="T31" fmla="*/ 146 h 971"/>
                  <a:gd name="T32" fmla="*/ 157 w 971"/>
                  <a:gd name="T33" fmla="*/ 126 h 971"/>
                  <a:gd name="T34" fmla="*/ 167 w 971"/>
                  <a:gd name="T35" fmla="*/ 226 h 971"/>
                  <a:gd name="T36" fmla="*/ 70 w 971"/>
                  <a:gd name="T37" fmla="*/ 232 h 971"/>
                  <a:gd name="T38" fmla="*/ 106 w 971"/>
                  <a:gd name="T39" fmla="*/ 329 h 971"/>
                  <a:gd name="T40" fmla="*/ 86 w 971"/>
                  <a:gd name="T41" fmla="*/ 389 h 971"/>
                  <a:gd name="T42" fmla="*/ 0 w 971"/>
                  <a:gd name="T43" fmla="*/ 441 h 971"/>
                  <a:gd name="T44" fmla="*/ 75 w 971"/>
                  <a:gd name="T45" fmla="*/ 508 h 971"/>
                  <a:gd name="T46" fmla="*/ 6 w 971"/>
                  <a:gd name="T47" fmla="*/ 577 h 971"/>
                  <a:gd name="T48" fmla="*/ 98 w 971"/>
                  <a:gd name="T49" fmla="*/ 625 h 971"/>
                  <a:gd name="T50" fmla="*/ 124 w 971"/>
                  <a:gd name="T51" fmla="*/ 683 h 971"/>
                  <a:gd name="T52" fmla="*/ 96 w 971"/>
                  <a:gd name="T53" fmla="*/ 779 h 971"/>
                  <a:gd name="T54" fmla="*/ 196 w 971"/>
                  <a:gd name="T55" fmla="*/ 778 h 971"/>
                  <a:gd name="T56" fmla="*/ 192 w 971"/>
                  <a:gd name="T57" fmla="*/ 876 h 971"/>
                  <a:gd name="T58" fmla="*/ 293 w 971"/>
                  <a:gd name="T59" fmla="*/ 849 h 971"/>
                  <a:gd name="T60" fmla="*/ 351 w 971"/>
                  <a:gd name="T61" fmla="*/ 874 h 971"/>
                  <a:gd name="T62" fmla="*/ 394 w 971"/>
                  <a:gd name="T63" fmla="*/ 965 h 971"/>
                  <a:gd name="T64" fmla="*/ 468 w 971"/>
                  <a:gd name="T65" fmla="*/ 896 h 971"/>
                  <a:gd name="T66" fmla="*/ 531 w 971"/>
                  <a:gd name="T67" fmla="*/ 971 h 971"/>
                  <a:gd name="T68" fmla="*/ 587 w 971"/>
                  <a:gd name="T69" fmla="*/ 884 h 971"/>
                  <a:gd name="T70" fmla="*/ 647 w 971"/>
                  <a:gd name="T71" fmla="*/ 863 h 971"/>
                  <a:gd name="T72" fmla="*/ 740 w 971"/>
                  <a:gd name="T73" fmla="*/ 900 h 971"/>
                  <a:gd name="T74" fmla="*/ 748 w 971"/>
                  <a:gd name="T75" fmla="*/ 800 h 971"/>
                  <a:gd name="T76" fmla="*/ 845 w 971"/>
                  <a:gd name="T77" fmla="*/ 813 h 971"/>
                  <a:gd name="T78" fmla="*/ 828 w 971"/>
                  <a:gd name="T79" fmla="*/ 711 h 971"/>
                  <a:gd name="T80" fmla="*/ 858 w 971"/>
                  <a:gd name="T81" fmla="*/ 655 h 971"/>
                  <a:gd name="T82" fmla="*/ 952 w 971"/>
                  <a:gd name="T83" fmla="*/ 620 h 971"/>
                  <a:gd name="T84" fmla="*/ 891 w 971"/>
                  <a:gd name="T85" fmla="*/ 541 h 971"/>
                  <a:gd name="T86" fmla="*/ 766 w 971"/>
                  <a:gd name="T87" fmla="*/ 641 h 971"/>
                  <a:gd name="T88" fmla="*/ 588 w 971"/>
                  <a:gd name="T89" fmla="*/ 790 h 971"/>
                  <a:gd name="T90" fmla="*/ 357 w 971"/>
                  <a:gd name="T91" fmla="*/ 781 h 971"/>
                  <a:gd name="T92" fmla="*/ 191 w 971"/>
                  <a:gd name="T93" fmla="*/ 618 h 971"/>
                  <a:gd name="T94" fmla="*/ 179 w 971"/>
                  <a:gd name="T95" fmla="*/ 386 h 971"/>
                  <a:gd name="T96" fmla="*/ 326 w 971"/>
                  <a:gd name="T97" fmla="*/ 207 h 971"/>
                  <a:gd name="T98" fmla="*/ 556 w 971"/>
                  <a:gd name="T99" fmla="*/ 173 h 971"/>
                  <a:gd name="T100" fmla="*/ 748 w 971"/>
                  <a:gd name="T101" fmla="*/ 303 h 971"/>
                  <a:gd name="T102" fmla="*/ 803 w 971"/>
                  <a:gd name="T103" fmla="*/ 529 h 9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71" h="971">
                    <a:moveTo>
                      <a:pt x="891" y="541"/>
                    </a:moveTo>
                    <a:cubicBezTo>
                      <a:pt x="893" y="530"/>
                      <a:pt x="893" y="520"/>
                      <a:pt x="894" y="509"/>
                    </a:cubicBezTo>
                    <a:cubicBezTo>
                      <a:pt x="920" y="502"/>
                      <a:pt x="946" y="494"/>
                      <a:pt x="971" y="485"/>
                    </a:cubicBezTo>
                    <a:cubicBezTo>
                      <a:pt x="971" y="470"/>
                      <a:pt x="970" y="456"/>
                      <a:pt x="969" y="442"/>
                    </a:cubicBezTo>
                    <a:cubicBezTo>
                      <a:pt x="942" y="433"/>
                      <a:pt x="916" y="426"/>
                      <a:pt x="889" y="421"/>
                    </a:cubicBezTo>
                    <a:cubicBezTo>
                      <a:pt x="888" y="411"/>
                      <a:pt x="885" y="400"/>
                      <a:pt x="883" y="390"/>
                    </a:cubicBezTo>
                    <a:cubicBezTo>
                      <a:pt x="880" y="380"/>
                      <a:pt x="878" y="370"/>
                      <a:pt x="874" y="360"/>
                    </a:cubicBezTo>
                    <a:cubicBezTo>
                      <a:pt x="896" y="344"/>
                      <a:pt x="917" y="327"/>
                      <a:pt x="938" y="309"/>
                    </a:cubicBezTo>
                    <a:cubicBezTo>
                      <a:pt x="932" y="296"/>
                      <a:pt x="927" y="283"/>
                      <a:pt x="920" y="270"/>
                    </a:cubicBezTo>
                    <a:cubicBezTo>
                      <a:pt x="893" y="271"/>
                      <a:pt x="865" y="274"/>
                      <a:pt x="838" y="279"/>
                    </a:cubicBezTo>
                    <a:cubicBezTo>
                      <a:pt x="833" y="270"/>
                      <a:pt x="828" y="261"/>
                      <a:pt x="821" y="252"/>
                    </a:cubicBezTo>
                    <a:cubicBezTo>
                      <a:pt x="816" y="244"/>
                      <a:pt x="809" y="235"/>
                      <a:pt x="802" y="227"/>
                    </a:cubicBezTo>
                    <a:cubicBezTo>
                      <a:pt x="817" y="205"/>
                      <a:pt x="831" y="181"/>
                      <a:pt x="843" y="157"/>
                    </a:cubicBezTo>
                    <a:cubicBezTo>
                      <a:pt x="833" y="147"/>
                      <a:pt x="823" y="137"/>
                      <a:pt x="813" y="127"/>
                    </a:cubicBezTo>
                    <a:cubicBezTo>
                      <a:pt x="787" y="139"/>
                      <a:pt x="763" y="151"/>
                      <a:pt x="740" y="165"/>
                    </a:cubicBezTo>
                    <a:cubicBezTo>
                      <a:pt x="731" y="159"/>
                      <a:pt x="723" y="153"/>
                      <a:pt x="714" y="146"/>
                    </a:cubicBezTo>
                    <a:cubicBezTo>
                      <a:pt x="705" y="141"/>
                      <a:pt x="696" y="135"/>
                      <a:pt x="687" y="130"/>
                    </a:cubicBezTo>
                    <a:cubicBezTo>
                      <a:pt x="693" y="104"/>
                      <a:pt x="697" y="77"/>
                      <a:pt x="700" y="50"/>
                    </a:cubicBezTo>
                    <a:cubicBezTo>
                      <a:pt x="687" y="44"/>
                      <a:pt x="674" y="38"/>
                      <a:pt x="661" y="33"/>
                    </a:cubicBezTo>
                    <a:cubicBezTo>
                      <a:pt x="641" y="52"/>
                      <a:pt x="623" y="73"/>
                      <a:pt x="606" y="95"/>
                    </a:cubicBezTo>
                    <a:cubicBezTo>
                      <a:pt x="596" y="92"/>
                      <a:pt x="586" y="89"/>
                      <a:pt x="576" y="86"/>
                    </a:cubicBezTo>
                    <a:cubicBezTo>
                      <a:pt x="566" y="84"/>
                      <a:pt x="555" y="82"/>
                      <a:pt x="545" y="81"/>
                    </a:cubicBezTo>
                    <a:cubicBezTo>
                      <a:pt x="541" y="54"/>
                      <a:pt x="535" y="28"/>
                      <a:pt x="528" y="2"/>
                    </a:cubicBezTo>
                    <a:cubicBezTo>
                      <a:pt x="513" y="0"/>
                      <a:pt x="499" y="0"/>
                      <a:pt x="485" y="0"/>
                    </a:cubicBezTo>
                    <a:cubicBezTo>
                      <a:pt x="474" y="25"/>
                      <a:pt x="464" y="51"/>
                      <a:pt x="457" y="77"/>
                    </a:cubicBezTo>
                    <a:cubicBezTo>
                      <a:pt x="446" y="78"/>
                      <a:pt x="436" y="79"/>
                      <a:pt x="425" y="80"/>
                    </a:cubicBezTo>
                    <a:cubicBezTo>
                      <a:pt x="415" y="82"/>
                      <a:pt x="404" y="84"/>
                      <a:pt x="394" y="86"/>
                    </a:cubicBezTo>
                    <a:cubicBezTo>
                      <a:pt x="381" y="63"/>
                      <a:pt x="366" y="41"/>
                      <a:pt x="350" y="19"/>
                    </a:cubicBezTo>
                    <a:cubicBezTo>
                      <a:pt x="336" y="23"/>
                      <a:pt x="322" y="27"/>
                      <a:pt x="309" y="32"/>
                    </a:cubicBezTo>
                    <a:cubicBezTo>
                      <a:pt x="308" y="60"/>
                      <a:pt x="309" y="88"/>
                      <a:pt x="311" y="115"/>
                    </a:cubicBezTo>
                    <a:cubicBezTo>
                      <a:pt x="301" y="119"/>
                      <a:pt x="292" y="124"/>
                      <a:pt x="283" y="129"/>
                    </a:cubicBezTo>
                    <a:cubicBezTo>
                      <a:pt x="273" y="134"/>
                      <a:pt x="264" y="140"/>
                      <a:pt x="256" y="146"/>
                    </a:cubicBezTo>
                    <a:cubicBezTo>
                      <a:pt x="235" y="129"/>
                      <a:pt x="213" y="113"/>
                      <a:pt x="190" y="99"/>
                    </a:cubicBezTo>
                    <a:cubicBezTo>
                      <a:pt x="178" y="108"/>
                      <a:pt x="167" y="117"/>
                      <a:pt x="157" y="126"/>
                    </a:cubicBezTo>
                    <a:cubicBezTo>
                      <a:pt x="166" y="153"/>
                      <a:pt x="176" y="178"/>
                      <a:pt x="188" y="203"/>
                    </a:cubicBezTo>
                    <a:cubicBezTo>
                      <a:pt x="181" y="210"/>
                      <a:pt x="174" y="218"/>
                      <a:pt x="167" y="226"/>
                    </a:cubicBezTo>
                    <a:cubicBezTo>
                      <a:pt x="161" y="235"/>
                      <a:pt x="154" y="243"/>
                      <a:pt x="148" y="252"/>
                    </a:cubicBezTo>
                    <a:cubicBezTo>
                      <a:pt x="122" y="243"/>
                      <a:pt x="97" y="237"/>
                      <a:pt x="70" y="232"/>
                    </a:cubicBezTo>
                    <a:cubicBezTo>
                      <a:pt x="62" y="244"/>
                      <a:pt x="55" y="256"/>
                      <a:pt x="49" y="269"/>
                    </a:cubicBezTo>
                    <a:cubicBezTo>
                      <a:pt x="67" y="290"/>
                      <a:pt x="86" y="310"/>
                      <a:pt x="106" y="329"/>
                    </a:cubicBezTo>
                    <a:cubicBezTo>
                      <a:pt x="102" y="339"/>
                      <a:pt x="98" y="348"/>
                      <a:pt x="95" y="358"/>
                    </a:cubicBezTo>
                    <a:cubicBezTo>
                      <a:pt x="91" y="369"/>
                      <a:pt x="88" y="379"/>
                      <a:pt x="86" y="389"/>
                    </a:cubicBezTo>
                    <a:cubicBezTo>
                      <a:pt x="59" y="391"/>
                      <a:pt x="32" y="394"/>
                      <a:pt x="6" y="399"/>
                    </a:cubicBezTo>
                    <a:cubicBezTo>
                      <a:pt x="3" y="413"/>
                      <a:pt x="1" y="427"/>
                      <a:pt x="0" y="441"/>
                    </a:cubicBezTo>
                    <a:cubicBezTo>
                      <a:pt x="24" y="454"/>
                      <a:pt x="49" y="466"/>
                      <a:pt x="74" y="476"/>
                    </a:cubicBezTo>
                    <a:cubicBezTo>
                      <a:pt x="74" y="487"/>
                      <a:pt x="74" y="497"/>
                      <a:pt x="75" y="508"/>
                    </a:cubicBezTo>
                    <a:cubicBezTo>
                      <a:pt x="75" y="518"/>
                      <a:pt x="76" y="529"/>
                      <a:pt x="78" y="539"/>
                    </a:cubicBezTo>
                    <a:cubicBezTo>
                      <a:pt x="53" y="551"/>
                      <a:pt x="30" y="563"/>
                      <a:pt x="6" y="577"/>
                    </a:cubicBezTo>
                    <a:cubicBezTo>
                      <a:pt x="9" y="591"/>
                      <a:pt x="12" y="605"/>
                      <a:pt x="16" y="619"/>
                    </a:cubicBezTo>
                    <a:cubicBezTo>
                      <a:pt x="44" y="623"/>
                      <a:pt x="71" y="625"/>
                      <a:pt x="98" y="625"/>
                    </a:cubicBezTo>
                    <a:cubicBezTo>
                      <a:pt x="102" y="635"/>
                      <a:pt x="106" y="645"/>
                      <a:pt x="110" y="654"/>
                    </a:cubicBezTo>
                    <a:cubicBezTo>
                      <a:pt x="114" y="664"/>
                      <a:pt x="119" y="674"/>
                      <a:pt x="124" y="683"/>
                    </a:cubicBezTo>
                    <a:cubicBezTo>
                      <a:pt x="106" y="702"/>
                      <a:pt x="88" y="723"/>
                      <a:pt x="71" y="744"/>
                    </a:cubicBezTo>
                    <a:cubicBezTo>
                      <a:pt x="79" y="756"/>
                      <a:pt x="87" y="768"/>
                      <a:pt x="96" y="779"/>
                    </a:cubicBezTo>
                    <a:cubicBezTo>
                      <a:pt x="123" y="773"/>
                      <a:pt x="149" y="765"/>
                      <a:pt x="174" y="755"/>
                    </a:cubicBezTo>
                    <a:cubicBezTo>
                      <a:pt x="181" y="763"/>
                      <a:pt x="189" y="771"/>
                      <a:pt x="196" y="778"/>
                    </a:cubicBezTo>
                    <a:cubicBezTo>
                      <a:pt x="204" y="786"/>
                      <a:pt x="211" y="793"/>
                      <a:pt x="220" y="800"/>
                    </a:cubicBezTo>
                    <a:cubicBezTo>
                      <a:pt x="209" y="824"/>
                      <a:pt x="200" y="850"/>
                      <a:pt x="192" y="876"/>
                    </a:cubicBezTo>
                    <a:cubicBezTo>
                      <a:pt x="204" y="884"/>
                      <a:pt x="216" y="892"/>
                      <a:pt x="228" y="900"/>
                    </a:cubicBezTo>
                    <a:cubicBezTo>
                      <a:pt x="251" y="884"/>
                      <a:pt x="272" y="867"/>
                      <a:pt x="293" y="849"/>
                    </a:cubicBezTo>
                    <a:cubicBezTo>
                      <a:pt x="302" y="854"/>
                      <a:pt x="311" y="858"/>
                      <a:pt x="321" y="863"/>
                    </a:cubicBezTo>
                    <a:cubicBezTo>
                      <a:pt x="331" y="867"/>
                      <a:pt x="341" y="871"/>
                      <a:pt x="351" y="874"/>
                    </a:cubicBezTo>
                    <a:cubicBezTo>
                      <a:pt x="350" y="901"/>
                      <a:pt x="351" y="928"/>
                      <a:pt x="353" y="955"/>
                    </a:cubicBezTo>
                    <a:cubicBezTo>
                      <a:pt x="366" y="959"/>
                      <a:pt x="380" y="962"/>
                      <a:pt x="394" y="965"/>
                    </a:cubicBezTo>
                    <a:cubicBezTo>
                      <a:pt x="410" y="942"/>
                      <a:pt x="424" y="918"/>
                      <a:pt x="436" y="894"/>
                    </a:cubicBezTo>
                    <a:cubicBezTo>
                      <a:pt x="447" y="895"/>
                      <a:pt x="457" y="896"/>
                      <a:pt x="468" y="896"/>
                    </a:cubicBezTo>
                    <a:cubicBezTo>
                      <a:pt x="479" y="897"/>
                      <a:pt x="489" y="897"/>
                      <a:pt x="500" y="896"/>
                    </a:cubicBezTo>
                    <a:cubicBezTo>
                      <a:pt x="509" y="921"/>
                      <a:pt x="519" y="947"/>
                      <a:pt x="531" y="971"/>
                    </a:cubicBezTo>
                    <a:cubicBezTo>
                      <a:pt x="545" y="969"/>
                      <a:pt x="559" y="967"/>
                      <a:pt x="573" y="965"/>
                    </a:cubicBezTo>
                    <a:cubicBezTo>
                      <a:pt x="580" y="937"/>
                      <a:pt x="584" y="911"/>
                      <a:pt x="587" y="884"/>
                    </a:cubicBezTo>
                    <a:cubicBezTo>
                      <a:pt x="597" y="881"/>
                      <a:pt x="607" y="878"/>
                      <a:pt x="617" y="875"/>
                    </a:cubicBezTo>
                    <a:cubicBezTo>
                      <a:pt x="627" y="871"/>
                      <a:pt x="637" y="867"/>
                      <a:pt x="647" y="863"/>
                    </a:cubicBezTo>
                    <a:cubicBezTo>
                      <a:pt x="664" y="883"/>
                      <a:pt x="683" y="903"/>
                      <a:pt x="703" y="921"/>
                    </a:cubicBezTo>
                    <a:cubicBezTo>
                      <a:pt x="716" y="915"/>
                      <a:pt x="728" y="908"/>
                      <a:pt x="740" y="900"/>
                    </a:cubicBezTo>
                    <a:cubicBezTo>
                      <a:pt x="736" y="873"/>
                      <a:pt x="731" y="846"/>
                      <a:pt x="723" y="820"/>
                    </a:cubicBezTo>
                    <a:cubicBezTo>
                      <a:pt x="732" y="814"/>
                      <a:pt x="740" y="807"/>
                      <a:pt x="748" y="800"/>
                    </a:cubicBezTo>
                    <a:cubicBezTo>
                      <a:pt x="757" y="794"/>
                      <a:pt x="764" y="786"/>
                      <a:pt x="772" y="779"/>
                    </a:cubicBezTo>
                    <a:cubicBezTo>
                      <a:pt x="795" y="792"/>
                      <a:pt x="820" y="803"/>
                      <a:pt x="845" y="813"/>
                    </a:cubicBezTo>
                    <a:cubicBezTo>
                      <a:pt x="855" y="802"/>
                      <a:pt x="864" y="791"/>
                      <a:pt x="872" y="780"/>
                    </a:cubicBezTo>
                    <a:cubicBezTo>
                      <a:pt x="859" y="756"/>
                      <a:pt x="844" y="733"/>
                      <a:pt x="828" y="711"/>
                    </a:cubicBezTo>
                    <a:cubicBezTo>
                      <a:pt x="834" y="702"/>
                      <a:pt x="839" y="693"/>
                      <a:pt x="844" y="684"/>
                    </a:cubicBezTo>
                    <a:cubicBezTo>
                      <a:pt x="849" y="674"/>
                      <a:pt x="854" y="665"/>
                      <a:pt x="858" y="655"/>
                    </a:cubicBezTo>
                    <a:cubicBezTo>
                      <a:pt x="885" y="659"/>
                      <a:pt x="911" y="660"/>
                      <a:pt x="939" y="661"/>
                    </a:cubicBezTo>
                    <a:cubicBezTo>
                      <a:pt x="944" y="647"/>
                      <a:pt x="948" y="634"/>
                      <a:pt x="952" y="620"/>
                    </a:cubicBezTo>
                    <a:cubicBezTo>
                      <a:pt x="931" y="602"/>
                      <a:pt x="908" y="586"/>
                      <a:pt x="886" y="572"/>
                    </a:cubicBezTo>
                    <a:cubicBezTo>
                      <a:pt x="888" y="561"/>
                      <a:pt x="890" y="551"/>
                      <a:pt x="891" y="541"/>
                    </a:cubicBezTo>
                    <a:close/>
                    <a:moveTo>
                      <a:pt x="803" y="529"/>
                    </a:moveTo>
                    <a:cubicBezTo>
                      <a:pt x="798" y="568"/>
                      <a:pt x="785" y="606"/>
                      <a:pt x="766" y="641"/>
                    </a:cubicBezTo>
                    <a:cubicBezTo>
                      <a:pt x="747" y="676"/>
                      <a:pt x="721" y="707"/>
                      <a:pt x="691" y="732"/>
                    </a:cubicBezTo>
                    <a:cubicBezTo>
                      <a:pt x="661" y="758"/>
                      <a:pt x="626" y="778"/>
                      <a:pt x="588" y="790"/>
                    </a:cubicBezTo>
                    <a:cubicBezTo>
                      <a:pt x="551" y="803"/>
                      <a:pt x="511" y="809"/>
                      <a:pt x="472" y="807"/>
                    </a:cubicBezTo>
                    <a:cubicBezTo>
                      <a:pt x="432" y="806"/>
                      <a:pt x="393" y="797"/>
                      <a:pt x="357" y="781"/>
                    </a:cubicBezTo>
                    <a:cubicBezTo>
                      <a:pt x="320" y="765"/>
                      <a:pt x="287" y="743"/>
                      <a:pt x="259" y="715"/>
                    </a:cubicBezTo>
                    <a:cubicBezTo>
                      <a:pt x="230" y="687"/>
                      <a:pt x="207" y="654"/>
                      <a:pt x="191" y="618"/>
                    </a:cubicBezTo>
                    <a:cubicBezTo>
                      <a:pt x="175" y="582"/>
                      <a:pt x="166" y="543"/>
                      <a:pt x="164" y="503"/>
                    </a:cubicBezTo>
                    <a:cubicBezTo>
                      <a:pt x="161" y="464"/>
                      <a:pt x="167" y="424"/>
                      <a:pt x="179" y="386"/>
                    </a:cubicBezTo>
                    <a:cubicBezTo>
                      <a:pt x="191" y="349"/>
                      <a:pt x="211" y="313"/>
                      <a:pt x="236" y="283"/>
                    </a:cubicBezTo>
                    <a:cubicBezTo>
                      <a:pt x="261" y="252"/>
                      <a:pt x="292" y="226"/>
                      <a:pt x="326" y="207"/>
                    </a:cubicBezTo>
                    <a:cubicBezTo>
                      <a:pt x="361" y="187"/>
                      <a:pt x="399" y="174"/>
                      <a:pt x="438" y="168"/>
                    </a:cubicBezTo>
                    <a:cubicBezTo>
                      <a:pt x="477" y="163"/>
                      <a:pt x="517" y="164"/>
                      <a:pt x="556" y="173"/>
                    </a:cubicBezTo>
                    <a:cubicBezTo>
                      <a:pt x="594" y="182"/>
                      <a:pt x="632" y="198"/>
                      <a:pt x="664" y="220"/>
                    </a:cubicBezTo>
                    <a:cubicBezTo>
                      <a:pt x="697" y="242"/>
                      <a:pt x="726" y="271"/>
                      <a:pt x="748" y="303"/>
                    </a:cubicBezTo>
                    <a:cubicBezTo>
                      <a:pt x="771" y="336"/>
                      <a:pt x="787" y="372"/>
                      <a:pt x="797" y="411"/>
                    </a:cubicBezTo>
                    <a:cubicBezTo>
                      <a:pt x="806" y="450"/>
                      <a:pt x="808" y="490"/>
                      <a:pt x="803" y="529"/>
                    </a:cubicBezTo>
                    <a:close/>
                  </a:path>
                </a:pathLst>
              </a:custGeom>
              <a:solidFill>
                <a:schemeClr val="bg2"/>
              </a:solidFill>
              <a:ln>
                <a:noFill/>
              </a:ln>
            </p:spPr>
            <p:txBody>
              <a:bodyPr wrap="square" lIns="91440" tIns="45720" rIns="91440" bIns="45720" anchor="ctr">
                <a:normAutofit fontScale="92500" lnSpcReduction="20000"/>
              </a:bodyPr>
              <a:lstStyle/>
              <a:p>
                <a:pPr algn="ctr" fontAlgn="base"/>
                <a:endParaRPr strike="noStrike" noProof="1">
                  <a:latin typeface="+mn-ea"/>
                  <a:ea typeface="+mn-ea"/>
                </a:endParaRPr>
              </a:p>
            </p:txBody>
          </p:sp>
          <p:sp>
            <p:nvSpPr>
              <p:cNvPr id="2095" name="1"/>
              <p:cNvSpPr/>
              <p:nvPr/>
            </p:nvSpPr>
            <p:spPr>
              <a:xfrm>
                <a:off x="3461295" y="1773226"/>
                <a:ext cx="327720" cy="327720"/>
              </a:xfrm>
              <a:custGeom>
                <a:avLst/>
                <a:gdLst/>
                <a:ahLst/>
                <a:cxnLst>
                  <a:cxn ang="0">
                    <a:pos x="301731" y="171791"/>
                  </a:cxn>
                  <a:cxn ang="0">
                    <a:pos x="327044" y="149178"/>
                  </a:cxn>
                  <a:cxn ang="0">
                    <a:pos x="298019" y="131628"/>
                  </a:cxn>
                  <a:cxn ang="0">
                    <a:pos x="316582" y="104289"/>
                  </a:cxn>
                  <a:cxn ang="0">
                    <a:pos x="282831" y="94164"/>
                  </a:cxn>
                  <a:cxn ang="0">
                    <a:pos x="270681" y="76614"/>
                  </a:cxn>
                  <a:cxn ang="0">
                    <a:pos x="274393" y="42863"/>
                  </a:cxn>
                  <a:cxn ang="0">
                    <a:pos x="240980" y="49276"/>
                  </a:cxn>
                  <a:cxn ang="0">
                    <a:pos x="236255" y="16875"/>
                  </a:cxn>
                  <a:cxn ang="0">
                    <a:pos x="204529" y="32063"/>
                  </a:cxn>
                  <a:cxn ang="0">
                    <a:pos x="183941" y="27338"/>
                  </a:cxn>
                  <a:cxn ang="0">
                    <a:pos x="163691" y="0"/>
                  </a:cxn>
                  <a:cxn ang="0">
                    <a:pos x="143440" y="27000"/>
                  </a:cxn>
                  <a:cxn ang="0">
                    <a:pos x="118127" y="6412"/>
                  </a:cxn>
                  <a:cxn ang="0">
                    <a:pos x="104964" y="38813"/>
                  </a:cxn>
                  <a:cxn ang="0">
                    <a:pos x="86401" y="49276"/>
                  </a:cxn>
                  <a:cxn ang="0">
                    <a:pos x="52988" y="42525"/>
                  </a:cxn>
                  <a:cxn ang="0">
                    <a:pos x="56363" y="76276"/>
                  </a:cxn>
                  <a:cxn ang="0">
                    <a:pos x="23625" y="78301"/>
                  </a:cxn>
                  <a:cxn ang="0">
                    <a:pos x="35775" y="111040"/>
                  </a:cxn>
                  <a:cxn ang="0">
                    <a:pos x="29025" y="131290"/>
                  </a:cxn>
                  <a:cxn ang="0">
                    <a:pos x="0" y="148840"/>
                  </a:cxn>
                  <a:cxn ang="0">
                    <a:pos x="25313" y="171453"/>
                  </a:cxn>
                  <a:cxn ang="0">
                    <a:pos x="2025" y="194741"/>
                  </a:cxn>
                  <a:cxn ang="0">
                    <a:pos x="33075" y="210942"/>
                  </a:cxn>
                  <a:cxn ang="0">
                    <a:pos x="41850" y="230517"/>
                  </a:cxn>
                  <a:cxn ang="0">
                    <a:pos x="32400" y="262918"/>
                  </a:cxn>
                  <a:cxn ang="0">
                    <a:pos x="66151" y="262581"/>
                  </a:cxn>
                  <a:cxn ang="0">
                    <a:pos x="64801" y="295656"/>
                  </a:cxn>
                  <a:cxn ang="0">
                    <a:pos x="98889" y="286544"/>
                  </a:cxn>
                  <a:cxn ang="0">
                    <a:pos x="118465" y="294981"/>
                  </a:cxn>
                  <a:cxn ang="0">
                    <a:pos x="132978" y="325694"/>
                  </a:cxn>
                  <a:cxn ang="0">
                    <a:pos x="157953" y="302406"/>
                  </a:cxn>
                  <a:cxn ang="0">
                    <a:pos x="179216" y="327720"/>
                  </a:cxn>
                  <a:cxn ang="0">
                    <a:pos x="198117" y="298356"/>
                  </a:cxn>
                  <a:cxn ang="0">
                    <a:pos x="218367" y="291269"/>
                  </a:cxn>
                  <a:cxn ang="0">
                    <a:pos x="249755" y="303756"/>
                  </a:cxn>
                  <a:cxn ang="0">
                    <a:pos x="252455" y="270006"/>
                  </a:cxn>
                  <a:cxn ang="0">
                    <a:pos x="285194" y="274393"/>
                  </a:cxn>
                  <a:cxn ang="0">
                    <a:pos x="279456" y="239967"/>
                  </a:cxn>
                  <a:cxn ang="0">
                    <a:pos x="289581" y="221067"/>
                  </a:cxn>
                  <a:cxn ang="0">
                    <a:pos x="321307" y="209254"/>
                  </a:cxn>
                  <a:cxn ang="0">
                    <a:pos x="300719" y="182591"/>
                  </a:cxn>
                  <a:cxn ang="0">
                    <a:pos x="258530" y="216342"/>
                  </a:cxn>
                  <a:cxn ang="0">
                    <a:pos x="198454" y="266631"/>
                  </a:cxn>
                  <a:cxn ang="0">
                    <a:pos x="120490" y="263593"/>
                  </a:cxn>
                  <a:cxn ang="0">
                    <a:pos x="64463" y="208579"/>
                  </a:cxn>
                  <a:cxn ang="0">
                    <a:pos x="60413" y="130277"/>
                  </a:cxn>
                  <a:cxn ang="0">
                    <a:pos x="110027" y="69864"/>
                  </a:cxn>
                  <a:cxn ang="0">
                    <a:pos x="187654" y="58388"/>
                  </a:cxn>
                  <a:cxn ang="0">
                    <a:pos x="252455" y="102264"/>
                  </a:cxn>
                  <a:cxn ang="0">
                    <a:pos x="271018" y="178541"/>
                  </a:cxn>
                </a:cxnLst>
                <a:rect l="0" t="0" r="0" b="0"/>
                <a:pathLst>
                  <a:path w="971" h="971">
                    <a:moveTo>
                      <a:pt x="891" y="541"/>
                    </a:moveTo>
                    <a:cubicBezTo>
                      <a:pt x="893" y="530"/>
                      <a:pt x="893" y="520"/>
                      <a:pt x="894" y="509"/>
                    </a:cubicBezTo>
                    <a:cubicBezTo>
                      <a:pt x="920" y="502"/>
                      <a:pt x="946" y="494"/>
                      <a:pt x="971" y="485"/>
                    </a:cubicBezTo>
                    <a:cubicBezTo>
                      <a:pt x="971" y="470"/>
                      <a:pt x="970" y="456"/>
                      <a:pt x="969" y="442"/>
                    </a:cubicBezTo>
                    <a:cubicBezTo>
                      <a:pt x="942" y="433"/>
                      <a:pt x="916" y="426"/>
                      <a:pt x="889" y="421"/>
                    </a:cubicBezTo>
                    <a:cubicBezTo>
                      <a:pt x="888" y="411"/>
                      <a:pt x="885" y="400"/>
                      <a:pt x="883" y="390"/>
                    </a:cubicBezTo>
                    <a:cubicBezTo>
                      <a:pt x="880" y="380"/>
                      <a:pt x="878" y="370"/>
                      <a:pt x="874" y="360"/>
                    </a:cubicBezTo>
                    <a:cubicBezTo>
                      <a:pt x="896" y="344"/>
                      <a:pt x="917" y="327"/>
                      <a:pt x="938" y="309"/>
                    </a:cubicBezTo>
                    <a:cubicBezTo>
                      <a:pt x="932" y="296"/>
                      <a:pt x="927" y="283"/>
                      <a:pt x="920" y="270"/>
                    </a:cubicBezTo>
                    <a:cubicBezTo>
                      <a:pt x="893" y="271"/>
                      <a:pt x="865" y="274"/>
                      <a:pt x="838" y="279"/>
                    </a:cubicBezTo>
                    <a:cubicBezTo>
                      <a:pt x="833" y="270"/>
                      <a:pt x="828" y="261"/>
                      <a:pt x="821" y="252"/>
                    </a:cubicBezTo>
                    <a:cubicBezTo>
                      <a:pt x="816" y="244"/>
                      <a:pt x="809" y="235"/>
                      <a:pt x="802" y="227"/>
                    </a:cubicBezTo>
                    <a:cubicBezTo>
                      <a:pt x="817" y="205"/>
                      <a:pt x="831" y="181"/>
                      <a:pt x="843" y="157"/>
                    </a:cubicBezTo>
                    <a:cubicBezTo>
                      <a:pt x="833" y="147"/>
                      <a:pt x="823" y="137"/>
                      <a:pt x="813" y="127"/>
                    </a:cubicBezTo>
                    <a:cubicBezTo>
                      <a:pt x="787" y="139"/>
                      <a:pt x="763" y="151"/>
                      <a:pt x="740" y="165"/>
                    </a:cubicBezTo>
                    <a:cubicBezTo>
                      <a:pt x="731" y="159"/>
                      <a:pt x="723" y="153"/>
                      <a:pt x="714" y="146"/>
                    </a:cubicBezTo>
                    <a:cubicBezTo>
                      <a:pt x="705" y="141"/>
                      <a:pt x="696" y="135"/>
                      <a:pt x="687" y="130"/>
                    </a:cubicBezTo>
                    <a:cubicBezTo>
                      <a:pt x="693" y="104"/>
                      <a:pt x="697" y="77"/>
                      <a:pt x="700" y="50"/>
                    </a:cubicBezTo>
                    <a:cubicBezTo>
                      <a:pt x="687" y="44"/>
                      <a:pt x="674" y="38"/>
                      <a:pt x="661" y="33"/>
                    </a:cubicBezTo>
                    <a:cubicBezTo>
                      <a:pt x="641" y="52"/>
                      <a:pt x="623" y="73"/>
                      <a:pt x="606" y="95"/>
                    </a:cubicBezTo>
                    <a:cubicBezTo>
                      <a:pt x="596" y="92"/>
                      <a:pt x="586" y="89"/>
                      <a:pt x="576" y="86"/>
                    </a:cubicBezTo>
                    <a:cubicBezTo>
                      <a:pt x="566" y="84"/>
                      <a:pt x="555" y="82"/>
                      <a:pt x="545" y="81"/>
                    </a:cubicBezTo>
                    <a:cubicBezTo>
                      <a:pt x="541" y="54"/>
                      <a:pt x="535" y="28"/>
                      <a:pt x="528" y="2"/>
                    </a:cubicBezTo>
                    <a:cubicBezTo>
                      <a:pt x="513" y="0"/>
                      <a:pt x="499" y="0"/>
                      <a:pt x="485" y="0"/>
                    </a:cubicBezTo>
                    <a:cubicBezTo>
                      <a:pt x="474" y="25"/>
                      <a:pt x="464" y="51"/>
                      <a:pt x="457" y="77"/>
                    </a:cubicBezTo>
                    <a:cubicBezTo>
                      <a:pt x="446" y="78"/>
                      <a:pt x="436" y="79"/>
                      <a:pt x="425" y="80"/>
                    </a:cubicBezTo>
                    <a:cubicBezTo>
                      <a:pt x="415" y="82"/>
                      <a:pt x="404" y="84"/>
                      <a:pt x="394" y="86"/>
                    </a:cubicBezTo>
                    <a:cubicBezTo>
                      <a:pt x="381" y="63"/>
                      <a:pt x="366" y="41"/>
                      <a:pt x="350" y="19"/>
                    </a:cubicBezTo>
                    <a:cubicBezTo>
                      <a:pt x="336" y="23"/>
                      <a:pt x="322" y="27"/>
                      <a:pt x="309" y="32"/>
                    </a:cubicBezTo>
                    <a:cubicBezTo>
                      <a:pt x="308" y="60"/>
                      <a:pt x="309" y="88"/>
                      <a:pt x="311" y="115"/>
                    </a:cubicBezTo>
                    <a:cubicBezTo>
                      <a:pt x="301" y="119"/>
                      <a:pt x="292" y="124"/>
                      <a:pt x="283" y="129"/>
                    </a:cubicBezTo>
                    <a:cubicBezTo>
                      <a:pt x="273" y="134"/>
                      <a:pt x="264" y="140"/>
                      <a:pt x="256" y="146"/>
                    </a:cubicBezTo>
                    <a:cubicBezTo>
                      <a:pt x="235" y="129"/>
                      <a:pt x="213" y="113"/>
                      <a:pt x="190" y="99"/>
                    </a:cubicBezTo>
                    <a:cubicBezTo>
                      <a:pt x="178" y="108"/>
                      <a:pt x="167" y="117"/>
                      <a:pt x="157" y="126"/>
                    </a:cubicBezTo>
                    <a:cubicBezTo>
                      <a:pt x="166" y="153"/>
                      <a:pt x="176" y="178"/>
                      <a:pt x="188" y="203"/>
                    </a:cubicBezTo>
                    <a:cubicBezTo>
                      <a:pt x="181" y="210"/>
                      <a:pt x="174" y="218"/>
                      <a:pt x="167" y="226"/>
                    </a:cubicBezTo>
                    <a:cubicBezTo>
                      <a:pt x="161" y="235"/>
                      <a:pt x="154" y="243"/>
                      <a:pt x="148" y="252"/>
                    </a:cubicBezTo>
                    <a:cubicBezTo>
                      <a:pt x="122" y="243"/>
                      <a:pt x="97" y="237"/>
                      <a:pt x="70" y="232"/>
                    </a:cubicBezTo>
                    <a:cubicBezTo>
                      <a:pt x="62" y="244"/>
                      <a:pt x="55" y="256"/>
                      <a:pt x="49" y="269"/>
                    </a:cubicBezTo>
                    <a:cubicBezTo>
                      <a:pt x="67" y="290"/>
                      <a:pt x="86" y="310"/>
                      <a:pt x="106" y="329"/>
                    </a:cubicBezTo>
                    <a:cubicBezTo>
                      <a:pt x="102" y="339"/>
                      <a:pt x="98" y="348"/>
                      <a:pt x="95" y="358"/>
                    </a:cubicBezTo>
                    <a:cubicBezTo>
                      <a:pt x="91" y="369"/>
                      <a:pt x="88" y="379"/>
                      <a:pt x="86" y="389"/>
                    </a:cubicBezTo>
                    <a:cubicBezTo>
                      <a:pt x="59" y="391"/>
                      <a:pt x="32" y="394"/>
                      <a:pt x="6" y="399"/>
                    </a:cubicBezTo>
                    <a:cubicBezTo>
                      <a:pt x="3" y="413"/>
                      <a:pt x="1" y="427"/>
                      <a:pt x="0" y="441"/>
                    </a:cubicBezTo>
                    <a:cubicBezTo>
                      <a:pt x="24" y="454"/>
                      <a:pt x="49" y="466"/>
                      <a:pt x="74" y="476"/>
                    </a:cubicBezTo>
                    <a:cubicBezTo>
                      <a:pt x="74" y="487"/>
                      <a:pt x="74" y="497"/>
                      <a:pt x="75" y="508"/>
                    </a:cubicBezTo>
                    <a:cubicBezTo>
                      <a:pt x="75" y="518"/>
                      <a:pt x="76" y="529"/>
                      <a:pt x="78" y="539"/>
                    </a:cubicBezTo>
                    <a:cubicBezTo>
                      <a:pt x="53" y="551"/>
                      <a:pt x="30" y="563"/>
                      <a:pt x="6" y="577"/>
                    </a:cubicBezTo>
                    <a:cubicBezTo>
                      <a:pt x="9" y="591"/>
                      <a:pt x="12" y="605"/>
                      <a:pt x="16" y="619"/>
                    </a:cubicBezTo>
                    <a:cubicBezTo>
                      <a:pt x="44" y="623"/>
                      <a:pt x="71" y="625"/>
                      <a:pt x="98" y="625"/>
                    </a:cubicBezTo>
                    <a:cubicBezTo>
                      <a:pt x="102" y="635"/>
                      <a:pt x="106" y="645"/>
                      <a:pt x="110" y="654"/>
                    </a:cubicBezTo>
                    <a:cubicBezTo>
                      <a:pt x="114" y="664"/>
                      <a:pt x="119" y="674"/>
                      <a:pt x="124" y="683"/>
                    </a:cubicBezTo>
                    <a:cubicBezTo>
                      <a:pt x="106" y="702"/>
                      <a:pt x="88" y="723"/>
                      <a:pt x="71" y="744"/>
                    </a:cubicBezTo>
                    <a:cubicBezTo>
                      <a:pt x="79" y="756"/>
                      <a:pt x="87" y="768"/>
                      <a:pt x="96" y="779"/>
                    </a:cubicBezTo>
                    <a:cubicBezTo>
                      <a:pt x="123" y="773"/>
                      <a:pt x="149" y="765"/>
                      <a:pt x="174" y="755"/>
                    </a:cubicBezTo>
                    <a:cubicBezTo>
                      <a:pt x="181" y="763"/>
                      <a:pt x="189" y="771"/>
                      <a:pt x="196" y="778"/>
                    </a:cubicBezTo>
                    <a:cubicBezTo>
                      <a:pt x="204" y="786"/>
                      <a:pt x="211" y="793"/>
                      <a:pt x="220" y="800"/>
                    </a:cubicBezTo>
                    <a:cubicBezTo>
                      <a:pt x="209" y="824"/>
                      <a:pt x="200" y="850"/>
                      <a:pt x="192" y="876"/>
                    </a:cubicBezTo>
                    <a:cubicBezTo>
                      <a:pt x="204" y="884"/>
                      <a:pt x="216" y="892"/>
                      <a:pt x="228" y="900"/>
                    </a:cubicBezTo>
                    <a:cubicBezTo>
                      <a:pt x="251" y="884"/>
                      <a:pt x="272" y="867"/>
                      <a:pt x="293" y="849"/>
                    </a:cubicBezTo>
                    <a:cubicBezTo>
                      <a:pt x="302" y="854"/>
                      <a:pt x="311" y="858"/>
                      <a:pt x="321" y="863"/>
                    </a:cubicBezTo>
                    <a:cubicBezTo>
                      <a:pt x="331" y="867"/>
                      <a:pt x="341" y="871"/>
                      <a:pt x="351" y="874"/>
                    </a:cubicBezTo>
                    <a:cubicBezTo>
                      <a:pt x="350" y="901"/>
                      <a:pt x="351" y="928"/>
                      <a:pt x="353" y="955"/>
                    </a:cubicBezTo>
                    <a:cubicBezTo>
                      <a:pt x="366" y="959"/>
                      <a:pt x="380" y="962"/>
                      <a:pt x="394" y="965"/>
                    </a:cubicBezTo>
                    <a:cubicBezTo>
                      <a:pt x="410" y="942"/>
                      <a:pt x="424" y="918"/>
                      <a:pt x="436" y="894"/>
                    </a:cubicBezTo>
                    <a:cubicBezTo>
                      <a:pt x="447" y="895"/>
                      <a:pt x="457" y="896"/>
                      <a:pt x="468" y="896"/>
                    </a:cubicBezTo>
                    <a:cubicBezTo>
                      <a:pt x="479" y="897"/>
                      <a:pt x="489" y="897"/>
                      <a:pt x="500" y="896"/>
                    </a:cubicBezTo>
                    <a:cubicBezTo>
                      <a:pt x="509" y="921"/>
                      <a:pt x="519" y="947"/>
                      <a:pt x="531" y="971"/>
                    </a:cubicBezTo>
                    <a:cubicBezTo>
                      <a:pt x="545" y="969"/>
                      <a:pt x="559" y="967"/>
                      <a:pt x="573" y="965"/>
                    </a:cubicBezTo>
                    <a:cubicBezTo>
                      <a:pt x="580" y="937"/>
                      <a:pt x="584" y="911"/>
                      <a:pt x="587" y="884"/>
                    </a:cubicBezTo>
                    <a:cubicBezTo>
                      <a:pt x="597" y="881"/>
                      <a:pt x="607" y="878"/>
                      <a:pt x="617" y="875"/>
                    </a:cubicBezTo>
                    <a:cubicBezTo>
                      <a:pt x="627" y="871"/>
                      <a:pt x="637" y="867"/>
                      <a:pt x="647" y="863"/>
                    </a:cubicBezTo>
                    <a:cubicBezTo>
                      <a:pt x="664" y="883"/>
                      <a:pt x="683" y="903"/>
                      <a:pt x="703" y="921"/>
                    </a:cubicBezTo>
                    <a:cubicBezTo>
                      <a:pt x="716" y="915"/>
                      <a:pt x="728" y="908"/>
                      <a:pt x="740" y="900"/>
                    </a:cubicBezTo>
                    <a:cubicBezTo>
                      <a:pt x="736" y="873"/>
                      <a:pt x="731" y="846"/>
                      <a:pt x="723" y="820"/>
                    </a:cubicBezTo>
                    <a:cubicBezTo>
                      <a:pt x="732" y="814"/>
                      <a:pt x="740" y="807"/>
                      <a:pt x="748" y="800"/>
                    </a:cubicBezTo>
                    <a:cubicBezTo>
                      <a:pt x="757" y="794"/>
                      <a:pt x="764" y="786"/>
                      <a:pt x="772" y="779"/>
                    </a:cubicBezTo>
                    <a:cubicBezTo>
                      <a:pt x="795" y="792"/>
                      <a:pt x="820" y="803"/>
                      <a:pt x="845" y="813"/>
                    </a:cubicBezTo>
                    <a:cubicBezTo>
                      <a:pt x="855" y="802"/>
                      <a:pt x="864" y="791"/>
                      <a:pt x="872" y="780"/>
                    </a:cubicBezTo>
                    <a:cubicBezTo>
                      <a:pt x="859" y="756"/>
                      <a:pt x="844" y="733"/>
                      <a:pt x="828" y="711"/>
                    </a:cubicBezTo>
                    <a:cubicBezTo>
                      <a:pt x="834" y="702"/>
                      <a:pt x="839" y="693"/>
                      <a:pt x="844" y="684"/>
                    </a:cubicBezTo>
                    <a:cubicBezTo>
                      <a:pt x="849" y="674"/>
                      <a:pt x="854" y="665"/>
                      <a:pt x="858" y="655"/>
                    </a:cubicBezTo>
                    <a:cubicBezTo>
                      <a:pt x="885" y="659"/>
                      <a:pt x="911" y="660"/>
                      <a:pt x="939" y="661"/>
                    </a:cubicBezTo>
                    <a:cubicBezTo>
                      <a:pt x="944" y="647"/>
                      <a:pt x="948" y="634"/>
                      <a:pt x="952" y="620"/>
                    </a:cubicBezTo>
                    <a:cubicBezTo>
                      <a:pt x="931" y="602"/>
                      <a:pt x="908" y="586"/>
                      <a:pt x="886" y="572"/>
                    </a:cubicBezTo>
                    <a:cubicBezTo>
                      <a:pt x="888" y="561"/>
                      <a:pt x="890" y="551"/>
                      <a:pt x="891" y="541"/>
                    </a:cubicBezTo>
                    <a:close/>
                    <a:moveTo>
                      <a:pt x="803" y="529"/>
                    </a:moveTo>
                    <a:cubicBezTo>
                      <a:pt x="798" y="568"/>
                      <a:pt x="785" y="606"/>
                      <a:pt x="766" y="641"/>
                    </a:cubicBezTo>
                    <a:cubicBezTo>
                      <a:pt x="747" y="676"/>
                      <a:pt x="721" y="707"/>
                      <a:pt x="691" y="732"/>
                    </a:cubicBezTo>
                    <a:cubicBezTo>
                      <a:pt x="661" y="758"/>
                      <a:pt x="626" y="778"/>
                      <a:pt x="588" y="790"/>
                    </a:cubicBezTo>
                    <a:cubicBezTo>
                      <a:pt x="551" y="803"/>
                      <a:pt x="511" y="809"/>
                      <a:pt x="472" y="807"/>
                    </a:cubicBezTo>
                    <a:cubicBezTo>
                      <a:pt x="432" y="806"/>
                      <a:pt x="393" y="797"/>
                      <a:pt x="357" y="781"/>
                    </a:cubicBezTo>
                    <a:cubicBezTo>
                      <a:pt x="320" y="765"/>
                      <a:pt x="287" y="743"/>
                      <a:pt x="259" y="715"/>
                    </a:cubicBezTo>
                    <a:cubicBezTo>
                      <a:pt x="230" y="687"/>
                      <a:pt x="207" y="654"/>
                      <a:pt x="191" y="618"/>
                    </a:cubicBezTo>
                    <a:cubicBezTo>
                      <a:pt x="175" y="582"/>
                      <a:pt x="166" y="543"/>
                      <a:pt x="164" y="503"/>
                    </a:cubicBezTo>
                    <a:cubicBezTo>
                      <a:pt x="161" y="464"/>
                      <a:pt x="167" y="424"/>
                      <a:pt x="179" y="386"/>
                    </a:cubicBezTo>
                    <a:cubicBezTo>
                      <a:pt x="191" y="349"/>
                      <a:pt x="211" y="313"/>
                      <a:pt x="236" y="283"/>
                    </a:cubicBezTo>
                    <a:cubicBezTo>
                      <a:pt x="261" y="252"/>
                      <a:pt x="292" y="226"/>
                      <a:pt x="326" y="207"/>
                    </a:cubicBezTo>
                    <a:cubicBezTo>
                      <a:pt x="361" y="187"/>
                      <a:pt x="399" y="174"/>
                      <a:pt x="438" y="168"/>
                    </a:cubicBezTo>
                    <a:cubicBezTo>
                      <a:pt x="477" y="163"/>
                      <a:pt x="517" y="164"/>
                      <a:pt x="556" y="173"/>
                    </a:cubicBezTo>
                    <a:cubicBezTo>
                      <a:pt x="594" y="182"/>
                      <a:pt x="632" y="198"/>
                      <a:pt x="664" y="220"/>
                    </a:cubicBezTo>
                    <a:cubicBezTo>
                      <a:pt x="697" y="242"/>
                      <a:pt x="726" y="271"/>
                      <a:pt x="748" y="303"/>
                    </a:cubicBezTo>
                    <a:cubicBezTo>
                      <a:pt x="771" y="336"/>
                      <a:pt x="787" y="372"/>
                      <a:pt x="797" y="411"/>
                    </a:cubicBezTo>
                    <a:cubicBezTo>
                      <a:pt x="806" y="450"/>
                      <a:pt x="808" y="490"/>
                      <a:pt x="803" y="529"/>
                    </a:cubicBezTo>
                    <a:close/>
                  </a:path>
                </a:pathLst>
              </a:custGeom>
              <a:solidFill>
                <a:srgbClr val="4963A8"/>
              </a:solidFill>
              <a:ln w="9525">
                <a:noFill/>
              </a:ln>
            </p:spPr>
            <p:txBody>
              <a:bodyPr/>
              <a:lstStyle/>
              <a:p>
                <a:endParaRPr lang="zh-CN" altLang="en-US"/>
              </a:p>
            </p:txBody>
          </p:sp>
        </p:grpSp>
        <p:sp>
          <p:nvSpPr>
            <p:cNvPr id="2096" name="5"/>
            <p:cNvSpPr/>
            <p:nvPr/>
          </p:nvSpPr>
          <p:spPr>
            <a:xfrm>
              <a:off x="5823676" y="3746349"/>
              <a:ext cx="459700" cy="459700"/>
            </a:xfrm>
            <a:custGeom>
              <a:avLst/>
              <a:gdLst/>
              <a:ahLst/>
              <a:cxnLst>
                <a:cxn ang="0">
                  <a:pos x="231797" y="239589"/>
                </a:cxn>
                <a:cxn ang="0">
                  <a:pos x="216214" y="255172"/>
                </a:cxn>
                <a:cxn ang="0">
                  <a:pos x="224006" y="268807"/>
                </a:cxn>
                <a:cxn ang="0">
                  <a:pos x="224006" y="292182"/>
                </a:cxn>
                <a:cxn ang="0">
                  <a:pos x="229850" y="299973"/>
                </a:cxn>
                <a:cxn ang="0">
                  <a:pos x="231797" y="299973"/>
                </a:cxn>
                <a:cxn ang="0">
                  <a:pos x="237641" y="292182"/>
                </a:cxn>
                <a:cxn ang="0">
                  <a:pos x="237641" y="268807"/>
                </a:cxn>
                <a:cxn ang="0">
                  <a:pos x="245433" y="255172"/>
                </a:cxn>
                <a:cxn ang="0">
                  <a:pos x="231797" y="239589"/>
                </a:cxn>
                <a:cxn ang="0">
                  <a:pos x="231797" y="128560"/>
                </a:cxn>
                <a:cxn ang="0">
                  <a:pos x="194788" y="163622"/>
                </a:cxn>
                <a:cxn ang="0">
                  <a:pos x="194788" y="198683"/>
                </a:cxn>
                <a:cxn ang="0">
                  <a:pos x="266859" y="198683"/>
                </a:cxn>
                <a:cxn ang="0">
                  <a:pos x="266859" y="163622"/>
                </a:cxn>
                <a:cxn ang="0">
                  <a:pos x="231797" y="128560"/>
                </a:cxn>
                <a:cxn ang="0">
                  <a:pos x="229850" y="0"/>
                </a:cxn>
                <a:cxn ang="0">
                  <a:pos x="0" y="229850"/>
                </a:cxn>
                <a:cxn ang="0">
                  <a:pos x="229850" y="459700"/>
                </a:cxn>
                <a:cxn ang="0">
                  <a:pos x="459700" y="229850"/>
                </a:cxn>
                <a:cxn ang="0">
                  <a:pos x="229850" y="0"/>
                </a:cxn>
                <a:cxn ang="0">
                  <a:pos x="319452" y="313608"/>
                </a:cxn>
                <a:cxn ang="0">
                  <a:pos x="290234" y="342827"/>
                </a:cxn>
                <a:cxn ang="0">
                  <a:pos x="171413" y="342827"/>
                </a:cxn>
                <a:cxn ang="0">
                  <a:pos x="142195" y="313608"/>
                </a:cxn>
                <a:cxn ang="0">
                  <a:pos x="142195" y="204527"/>
                </a:cxn>
                <a:cxn ang="0">
                  <a:pos x="148038" y="198683"/>
                </a:cxn>
                <a:cxn ang="0">
                  <a:pos x="167517" y="198683"/>
                </a:cxn>
                <a:cxn ang="0">
                  <a:pos x="167517" y="163622"/>
                </a:cxn>
                <a:cxn ang="0">
                  <a:pos x="229850" y="99341"/>
                </a:cxn>
                <a:cxn ang="0">
                  <a:pos x="231797" y="99341"/>
                </a:cxn>
                <a:cxn ang="0">
                  <a:pos x="296077" y="163622"/>
                </a:cxn>
                <a:cxn ang="0">
                  <a:pos x="296077" y="198683"/>
                </a:cxn>
                <a:cxn ang="0">
                  <a:pos x="313608" y="198683"/>
                </a:cxn>
                <a:cxn ang="0">
                  <a:pos x="319452" y="204527"/>
                </a:cxn>
                <a:cxn ang="0">
                  <a:pos x="319452" y="313608"/>
                </a:cxn>
              </a:cxnLst>
              <a:rect l="0" t="0" r="0" b="0"/>
              <a:pathLst>
                <a:path w="236" h="236">
                  <a:moveTo>
                    <a:pt x="119" y="123"/>
                  </a:moveTo>
                  <a:cubicBezTo>
                    <a:pt x="114" y="123"/>
                    <a:pt x="111" y="127"/>
                    <a:pt x="111" y="131"/>
                  </a:cubicBezTo>
                  <a:cubicBezTo>
                    <a:pt x="111" y="134"/>
                    <a:pt x="112" y="136"/>
                    <a:pt x="115" y="138"/>
                  </a:cubicBezTo>
                  <a:cubicBezTo>
                    <a:pt x="115" y="150"/>
                    <a:pt x="115" y="150"/>
                    <a:pt x="115" y="150"/>
                  </a:cubicBezTo>
                  <a:cubicBezTo>
                    <a:pt x="115" y="152"/>
                    <a:pt x="116" y="154"/>
                    <a:pt x="118" y="154"/>
                  </a:cubicBezTo>
                  <a:cubicBezTo>
                    <a:pt x="119" y="154"/>
                    <a:pt x="119" y="154"/>
                    <a:pt x="119" y="154"/>
                  </a:cubicBezTo>
                  <a:cubicBezTo>
                    <a:pt x="121" y="154"/>
                    <a:pt x="122" y="152"/>
                    <a:pt x="122" y="150"/>
                  </a:cubicBezTo>
                  <a:cubicBezTo>
                    <a:pt x="122" y="138"/>
                    <a:pt x="122" y="138"/>
                    <a:pt x="122" y="138"/>
                  </a:cubicBezTo>
                  <a:cubicBezTo>
                    <a:pt x="125" y="136"/>
                    <a:pt x="126" y="134"/>
                    <a:pt x="126" y="131"/>
                  </a:cubicBezTo>
                  <a:cubicBezTo>
                    <a:pt x="126" y="126"/>
                    <a:pt x="123" y="123"/>
                    <a:pt x="119" y="123"/>
                  </a:cubicBezTo>
                  <a:close/>
                  <a:moveTo>
                    <a:pt x="119" y="66"/>
                  </a:moveTo>
                  <a:cubicBezTo>
                    <a:pt x="108" y="66"/>
                    <a:pt x="100" y="74"/>
                    <a:pt x="100" y="84"/>
                  </a:cubicBezTo>
                  <a:cubicBezTo>
                    <a:pt x="100" y="102"/>
                    <a:pt x="100" y="102"/>
                    <a:pt x="100" y="102"/>
                  </a:cubicBezTo>
                  <a:cubicBezTo>
                    <a:pt x="137" y="102"/>
                    <a:pt x="137" y="102"/>
                    <a:pt x="137" y="102"/>
                  </a:cubicBezTo>
                  <a:cubicBezTo>
                    <a:pt x="137" y="84"/>
                    <a:pt x="137" y="84"/>
                    <a:pt x="137" y="84"/>
                  </a:cubicBezTo>
                  <a:cubicBezTo>
                    <a:pt x="137" y="74"/>
                    <a:pt x="129" y="66"/>
                    <a:pt x="119" y="66"/>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64" y="161"/>
                  </a:moveTo>
                  <a:cubicBezTo>
                    <a:pt x="164" y="169"/>
                    <a:pt x="157" y="176"/>
                    <a:pt x="149" y="176"/>
                  </a:cubicBezTo>
                  <a:cubicBezTo>
                    <a:pt x="88" y="176"/>
                    <a:pt x="88" y="176"/>
                    <a:pt x="88" y="176"/>
                  </a:cubicBezTo>
                  <a:cubicBezTo>
                    <a:pt x="80" y="176"/>
                    <a:pt x="73" y="169"/>
                    <a:pt x="73" y="161"/>
                  </a:cubicBezTo>
                  <a:cubicBezTo>
                    <a:pt x="73" y="105"/>
                    <a:pt x="73" y="105"/>
                    <a:pt x="73" y="105"/>
                  </a:cubicBezTo>
                  <a:cubicBezTo>
                    <a:pt x="73" y="103"/>
                    <a:pt x="74" y="102"/>
                    <a:pt x="76" y="102"/>
                  </a:cubicBezTo>
                  <a:cubicBezTo>
                    <a:pt x="86" y="102"/>
                    <a:pt x="86" y="102"/>
                    <a:pt x="86" y="102"/>
                  </a:cubicBezTo>
                  <a:cubicBezTo>
                    <a:pt x="86" y="84"/>
                    <a:pt x="86" y="84"/>
                    <a:pt x="86" y="84"/>
                  </a:cubicBezTo>
                  <a:cubicBezTo>
                    <a:pt x="86" y="66"/>
                    <a:pt x="100" y="52"/>
                    <a:pt x="118" y="51"/>
                  </a:cubicBezTo>
                  <a:cubicBezTo>
                    <a:pt x="119" y="51"/>
                    <a:pt x="119" y="51"/>
                    <a:pt x="119" y="51"/>
                  </a:cubicBezTo>
                  <a:cubicBezTo>
                    <a:pt x="137" y="52"/>
                    <a:pt x="152" y="66"/>
                    <a:pt x="152" y="84"/>
                  </a:cubicBezTo>
                  <a:cubicBezTo>
                    <a:pt x="152" y="102"/>
                    <a:pt x="152" y="102"/>
                    <a:pt x="152" y="102"/>
                  </a:cubicBezTo>
                  <a:cubicBezTo>
                    <a:pt x="161" y="102"/>
                    <a:pt x="161" y="102"/>
                    <a:pt x="161" y="102"/>
                  </a:cubicBezTo>
                  <a:cubicBezTo>
                    <a:pt x="163" y="102"/>
                    <a:pt x="164" y="103"/>
                    <a:pt x="164" y="105"/>
                  </a:cubicBezTo>
                  <a:lnTo>
                    <a:pt x="164" y="161"/>
                  </a:lnTo>
                  <a:close/>
                </a:path>
              </a:pathLst>
            </a:custGeom>
            <a:solidFill>
              <a:srgbClr val="4963A8"/>
            </a:solidFill>
            <a:ln w="9525">
              <a:noFill/>
            </a:ln>
          </p:spPr>
          <p:txBody>
            <a:bodyPr/>
            <a:lstStyle/>
            <a:p>
              <a:endParaRPr lang="zh-CN" altLang="en-US"/>
            </a:p>
          </p:txBody>
        </p:sp>
      </p:grpSp>
      <p:pic>
        <p:nvPicPr>
          <p:cNvPr id="18" name="图片 17">
            <a:extLst>
              <a:ext uri="{FF2B5EF4-FFF2-40B4-BE49-F238E27FC236}">
                <a16:creationId xmlns:a16="http://schemas.microsoft.com/office/drawing/2014/main" id="{0AFDEEFF-4367-5319-7C3E-AA5EBD86D07E}"/>
              </a:ext>
            </a:extLst>
          </p:cNvPr>
          <p:cNvPicPr>
            <a:picLocks noChangeAspect="1"/>
          </p:cNvPicPr>
          <p:nvPr/>
        </p:nvPicPr>
        <p:blipFill>
          <a:blip r:embed="rId2"/>
          <a:stretch>
            <a:fillRect/>
          </a:stretch>
        </p:blipFill>
        <p:spPr>
          <a:xfrm>
            <a:off x="3802379" y="3429000"/>
            <a:ext cx="6282409" cy="2188633"/>
          </a:xfrm>
          <a:prstGeom prst="rect">
            <a:avLst/>
          </a:prstGeom>
        </p:spPr>
      </p:pic>
      <p:sp>
        <p:nvSpPr>
          <p:cNvPr id="20" name="文本框 19">
            <a:extLst>
              <a:ext uri="{FF2B5EF4-FFF2-40B4-BE49-F238E27FC236}">
                <a16:creationId xmlns:a16="http://schemas.microsoft.com/office/drawing/2014/main" id="{3446B8F8-0BC6-3AF6-C6BE-DCFFA3E5EA1A}"/>
              </a:ext>
            </a:extLst>
          </p:cNvPr>
          <p:cNvSpPr txBox="1"/>
          <p:nvPr/>
        </p:nvSpPr>
        <p:spPr>
          <a:xfrm>
            <a:off x="3046640" y="5221417"/>
            <a:ext cx="6098720" cy="460382"/>
          </a:xfrm>
          <a:prstGeom prst="rect">
            <a:avLst/>
          </a:prstGeom>
          <a:noFill/>
        </p:spPr>
        <p:txBody>
          <a:bodyPr wrap="square">
            <a:spAutoFit/>
          </a:bodyPr>
          <a:lstStyle/>
          <a:p>
            <a:pPr indent="266700" algn="ctr">
              <a:lnSpc>
                <a:spcPct val="150000"/>
              </a:lnSpc>
            </a:pPr>
            <a:r>
              <a:rPr lang="zh-CN" altLang="zh-CN" sz="1800" kern="100" dirty="0">
                <a:effectLst/>
                <a:latin typeface="Calibri Light" panose="020F0302020204030204" pitchFamily="34" charset="0"/>
                <a:ea typeface="宋体" panose="02010600030101010101" pitchFamily="2" charset="-122"/>
                <a:cs typeface="Times New Roman" panose="02020603050405020304" pitchFamily="18" charset="0"/>
              </a:rPr>
              <a:t>图 </a:t>
            </a:r>
            <a:r>
              <a:rPr lang="en-US" altLang="zh-CN" sz="1800" kern="100" dirty="0">
                <a:effectLst/>
                <a:latin typeface="Calibri Light" panose="020F0302020204030204" pitchFamily="34" charset="0"/>
                <a:ea typeface="宋体" panose="02010600030101010101" pitchFamily="2" charset="-122"/>
                <a:cs typeface="Times New Roman" panose="02020603050405020304" pitchFamily="18" charset="0"/>
              </a:rPr>
              <a:t>1‑9</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ARP</a:t>
            </a:r>
            <a:r>
              <a:rPr lang="zh-CN" altLang="zh-CN" sz="1800" kern="100" dirty="0">
                <a:effectLst/>
                <a:latin typeface="Calibri Light" panose="020F0302020204030204" pitchFamily="34" charset="0"/>
                <a:ea typeface="宋体" panose="02010600030101010101" pitchFamily="2" charset="-122"/>
                <a:cs typeface="Times New Roman" panose="02020603050405020304" pitchFamily="18" charset="0"/>
              </a:rPr>
              <a:t>协议的作用</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ppt_w</p:attrName>
                                        </p:attrNameLst>
                                      </p:cBhvr>
                                      <p:tavLst>
                                        <p:tav tm="0">
                                          <p:val>
                                            <p:fltVal val="0"/>
                                          </p:val>
                                        </p:tav>
                                        <p:tav tm="100000">
                                          <p:val>
                                            <p:strVal val="#ppt_w"/>
                                          </p:val>
                                        </p:tav>
                                      </p:tavLst>
                                    </p:anim>
                                    <p:anim calcmode="lin" valueType="num">
                                      <p:cBhvr>
                                        <p:cTn id="8" dur="500" fill="hold"/>
                                        <p:tgtEl>
                                          <p:spTgt spid="39"/>
                                        </p:tgtEl>
                                        <p:attrNameLst>
                                          <p:attrName>ppt_h</p:attrName>
                                        </p:attrNameLst>
                                      </p:cBhvr>
                                      <p:tavLst>
                                        <p:tav tm="0">
                                          <p:val>
                                            <p:fltVal val="0"/>
                                          </p:val>
                                        </p:tav>
                                        <p:tav tm="100000">
                                          <p:val>
                                            <p:strVal val="#ppt_h"/>
                                          </p:val>
                                        </p:tav>
                                      </p:tavLst>
                                    </p:anim>
                                    <p:anim calcmode="lin" valueType="num">
                                      <p:cBhvr>
                                        <p:cTn id="9" dur="500" fill="hold"/>
                                        <p:tgtEl>
                                          <p:spTgt spid="39"/>
                                        </p:tgtEl>
                                        <p:attrNameLst>
                                          <p:attrName>style.rotation</p:attrName>
                                        </p:attrNameLst>
                                      </p:cBhvr>
                                      <p:tavLst>
                                        <p:tav tm="0">
                                          <p:val>
                                            <p:fltVal val="360"/>
                                          </p:val>
                                        </p:tav>
                                        <p:tav tm="100000">
                                          <p:val>
                                            <p:fltVal val="0"/>
                                          </p:val>
                                        </p:tav>
                                      </p:tavLst>
                                    </p:anim>
                                    <p:animEffect transition="in" filter="fade">
                                      <p:cBhvr>
                                        <p:cTn id="10"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1.2.4.1</a:t>
            </a:r>
            <a:r>
              <a:rPr lang="zh-CN" altLang="en-US" dirty="0"/>
              <a:t>地址解析协议</a:t>
            </a:r>
            <a:r>
              <a:rPr lang="en-US" altLang="zh-CN" dirty="0"/>
              <a:t>ARP</a:t>
            </a:r>
            <a:endParaRPr lang="zh-CN" altLang="en-US" dirty="0"/>
          </a:p>
        </p:txBody>
      </p:sp>
      <p:sp>
        <p:nvSpPr>
          <p:cNvPr id="100" name="文本框 99"/>
          <p:cNvSpPr txBox="1"/>
          <p:nvPr/>
        </p:nvSpPr>
        <p:spPr>
          <a:xfrm>
            <a:off x="1777365" y="1687195"/>
            <a:ext cx="8335010" cy="3192780"/>
          </a:xfrm>
          <a:prstGeom prst="rect">
            <a:avLst/>
          </a:prstGeom>
          <a:noFill/>
          <a:ln w="9525">
            <a:noFill/>
          </a:ln>
        </p:spPr>
        <p:txBody>
          <a:bodyPr wrap="square">
            <a:spAutoFit/>
          </a:bodyPr>
          <a:lstStyle/>
          <a:p>
            <a:pPr indent="304800" fontAlgn="auto">
              <a:lnSpc>
                <a:spcPct val="120000"/>
              </a:lnSpc>
            </a:pPr>
            <a:r>
              <a:rPr lang="en-US" altLang="zh-CN" sz="2400" b="0">
                <a:ea typeface="宋体" panose="02010600030101010101" pitchFamily="2" charset="-122"/>
              </a:rPr>
              <a:t>  </a:t>
            </a:r>
            <a:r>
              <a:rPr lang="zh-CN" sz="2400" b="0">
                <a:ea typeface="宋体" panose="02010600030101010101" pitchFamily="2" charset="-122"/>
              </a:rPr>
              <a:t>在网络访问层中，同一中的一台要和另一台进行通信，需要通过MAC地址进行，然后才能进行数据包的发送。而在网络层和传输层中，之间是通过IP地址目标，对应的数据报文只包含目标的IP地址，而没有MAC地址。</a:t>
            </a:r>
          </a:p>
          <a:p>
            <a:pPr indent="304800" fontAlgn="auto">
              <a:lnSpc>
                <a:spcPct val="120000"/>
              </a:lnSpc>
            </a:pPr>
            <a:r>
              <a:rPr lang="zh-CN" sz="2400" b="0">
                <a:ea typeface="宋体" panose="02010600030101010101" pitchFamily="2" charset="-122"/>
              </a:rPr>
              <a:t> </a:t>
            </a:r>
            <a:r>
              <a:rPr lang="en-US" altLang="zh-CN" sz="2400" b="0">
                <a:ea typeface="宋体" panose="02010600030101010101" pitchFamily="2" charset="-122"/>
              </a:rPr>
              <a:t>  </a:t>
            </a:r>
            <a:r>
              <a:rPr lang="zh-CN" sz="2400" b="0">
                <a:ea typeface="宋体" panose="02010600030101010101" pitchFamily="2" charset="-122"/>
              </a:rPr>
              <a:t>因此，在发送之前需要根据IP地址获取MAC地址，然后才能将数据包发送到正确的目标，而这个获取过程是通过协议完成的。</a:t>
            </a:r>
            <a:endParaRPr lang="zh-CN" altLang="en-US" sz="2400"/>
          </a:p>
        </p:txBody>
      </p:sp>
      <p:cxnSp>
        <p:nvCxnSpPr>
          <p:cNvPr id="52" name="Line0"/>
          <p:cNvCxnSpPr/>
          <p:nvPr/>
        </p:nvCxnSpPr>
        <p:spPr>
          <a:xfrm>
            <a:off x="957580" y="878840"/>
            <a:ext cx="6978015" cy="3175"/>
          </a:xfrm>
          <a:prstGeom prst="line">
            <a:avLst/>
          </a:prstGeom>
        </p:spPr>
        <p:style>
          <a:lnRef idx="3">
            <a:schemeClr val="accent2"/>
          </a:lnRef>
          <a:fillRef idx="0">
            <a:schemeClr val="accent2"/>
          </a:fillRef>
          <a:effectRef idx="2">
            <a:schemeClr val="accent2"/>
          </a:effectRef>
          <a:fontRef idx="minor">
            <a:schemeClr val="tx1"/>
          </a:fontRef>
        </p:style>
      </p:cxnSp>
      <p:grpSp>
        <p:nvGrpSpPr>
          <p:cNvPr id="3081" name="组合 24"/>
          <p:cNvGrpSpPr/>
          <p:nvPr/>
        </p:nvGrpSpPr>
        <p:grpSpPr>
          <a:xfrm>
            <a:off x="1160145" y="5934710"/>
            <a:ext cx="9645015" cy="386080"/>
            <a:chOff x="2167297" y="5373944"/>
            <a:chExt cx="7796427" cy="385945"/>
          </a:xfrm>
        </p:grpSpPr>
        <p:sp>
          <p:nvSpPr>
            <p:cNvPr id="3082" name="IconShape"/>
            <p:cNvSpPr/>
            <p:nvPr/>
          </p:nvSpPr>
          <p:spPr>
            <a:xfrm flipH="1">
              <a:off x="2167297" y="5373944"/>
              <a:ext cx="561256" cy="385945"/>
            </a:xfrm>
            <a:custGeom>
              <a:avLst/>
              <a:gdLst/>
              <a:ahLst/>
              <a:cxnLst>
                <a:cxn ang="0">
                  <a:pos x="681038" y="151269"/>
                </a:cxn>
                <a:cxn ang="0">
                  <a:pos x="572691" y="168882"/>
                </a:cxn>
                <a:cxn ang="0">
                  <a:pos x="536575" y="217579"/>
                </a:cxn>
                <a:cxn ang="0">
                  <a:pos x="307499" y="76671"/>
                </a:cxn>
                <a:cxn ang="0">
                  <a:pos x="312658" y="16577"/>
                </a:cxn>
                <a:cxn ang="0">
                  <a:pos x="160973" y="77707"/>
                </a:cxn>
                <a:cxn ang="0">
                  <a:pos x="0" y="275600"/>
                </a:cxn>
                <a:cxn ang="0">
                  <a:pos x="220821" y="426868"/>
                </a:cxn>
                <a:cxn ang="0">
                  <a:pos x="351870" y="457951"/>
                </a:cxn>
                <a:cxn ang="0">
                  <a:pos x="345678" y="408219"/>
                </a:cxn>
                <a:cxn ang="0">
                  <a:pos x="521097" y="300466"/>
                </a:cxn>
                <a:cxn ang="0">
                  <a:pos x="541735" y="328440"/>
                </a:cxn>
                <a:cxn ang="0">
                  <a:pos x="640795" y="381281"/>
                </a:cxn>
                <a:cxn ang="0">
                  <a:pos x="578882" y="265239"/>
                </a:cxn>
                <a:cxn ang="0">
                  <a:pos x="681038" y="151269"/>
                </a:cxn>
                <a:cxn ang="0">
                  <a:pos x="150654" y="187532"/>
                </a:cxn>
                <a:cxn ang="0">
                  <a:pos x="134144" y="205146"/>
                </a:cxn>
                <a:cxn ang="0">
                  <a:pos x="108347" y="176135"/>
                </a:cxn>
                <a:cxn ang="0">
                  <a:pos x="121761" y="161630"/>
                </a:cxn>
                <a:cxn ang="0">
                  <a:pos x="150654" y="187532"/>
                </a:cxn>
              </a:cxnLst>
              <a:rect l="0" t="0" r="0" b="0"/>
              <a:pathLst>
                <a:path w="660" h="452">
                  <a:moveTo>
                    <a:pt x="660" y="146"/>
                  </a:moveTo>
                  <a:cubicBezTo>
                    <a:pt x="660" y="146"/>
                    <a:pt x="587" y="133"/>
                    <a:pt x="555" y="163"/>
                  </a:cubicBezTo>
                  <a:cubicBezTo>
                    <a:pt x="542" y="176"/>
                    <a:pt x="530" y="193"/>
                    <a:pt x="520" y="210"/>
                  </a:cubicBezTo>
                  <a:cubicBezTo>
                    <a:pt x="473" y="168"/>
                    <a:pt x="390" y="102"/>
                    <a:pt x="298" y="74"/>
                  </a:cubicBezTo>
                  <a:cubicBezTo>
                    <a:pt x="303" y="16"/>
                    <a:pt x="303" y="16"/>
                    <a:pt x="303" y="16"/>
                  </a:cubicBezTo>
                  <a:cubicBezTo>
                    <a:pt x="229" y="0"/>
                    <a:pt x="193" y="39"/>
                    <a:pt x="156" y="75"/>
                  </a:cubicBezTo>
                  <a:cubicBezTo>
                    <a:pt x="49" y="121"/>
                    <a:pt x="0" y="266"/>
                    <a:pt x="0" y="266"/>
                  </a:cubicBezTo>
                  <a:cubicBezTo>
                    <a:pt x="0" y="266"/>
                    <a:pt x="114" y="386"/>
                    <a:pt x="214" y="412"/>
                  </a:cubicBezTo>
                  <a:cubicBezTo>
                    <a:pt x="245" y="434"/>
                    <a:pt x="280" y="452"/>
                    <a:pt x="341" y="442"/>
                  </a:cubicBezTo>
                  <a:cubicBezTo>
                    <a:pt x="335" y="394"/>
                    <a:pt x="335" y="394"/>
                    <a:pt x="335" y="394"/>
                  </a:cubicBezTo>
                  <a:cubicBezTo>
                    <a:pt x="395" y="367"/>
                    <a:pt x="461" y="323"/>
                    <a:pt x="505" y="290"/>
                  </a:cubicBezTo>
                  <a:cubicBezTo>
                    <a:pt x="510" y="298"/>
                    <a:pt x="516" y="307"/>
                    <a:pt x="525" y="317"/>
                  </a:cubicBezTo>
                  <a:cubicBezTo>
                    <a:pt x="558" y="352"/>
                    <a:pt x="621" y="368"/>
                    <a:pt x="621" y="368"/>
                  </a:cubicBezTo>
                  <a:cubicBezTo>
                    <a:pt x="561" y="256"/>
                    <a:pt x="561" y="256"/>
                    <a:pt x="561" y="256"/>
                  </a:cubicBezTo>
                  <a:lnTo>
                    <a:pt x="660" y="146"/>
                  </a:lnTo>
                  <a:close/>
                  <a:moveTo>
                    <a:pt x="146" y="181"/>
                  </a:moveTo>
                  <a:cubicBezTo>
                    <a:pt x="145" y="189"/>
                    <a:pt x="138" y="196"/>
                    <a:pt x="130" y="198"/>
                  </a:cubicBezTo>
                  <a:cubicBezTo>
                    <a:pt x="114" y="201"/>
                    <a:pt x="100" y="186"/>
                    <a:pt x="105" y="170"/>
                  </a:cubicBezTo>
                  <a:cubicBezTo>
                    <a:pt x="107" y="163"/>
                    <a:pt x="112" y="158"/>
                    <a:pt x="118" y="156"/>
                  </a:cubicBezTo>
                  <a:cubicBezTo>
                    <a:pt x="134" y="151"/>
                    <a:pt x="150" y="165"/>
                    <a:pt x="146" y="181"/>
                  </a:cubicBezTo>
                  <a:close/>
                </a:path>
              </a:pathLst>
            </a:custGeom>
            <a:solidFill>
              <a:srgbClr val="404040"/>
            </a:solidFill>
            <a:ln w="9525">
              <a:noFill/>
            </a:ln>
          </p:spPr>
          <p:txBody>
            <a:bodyPr/>
            <a:lstStyle/>
            <a:p>
              <a:endParaRPr lang="zh-CN" altLang="en-US"/>
            </a:p>
          </p:txBody>
        </p:sp>
        <p:sp>
          <p:nvSpPr>
            <p:cNvPr id="3083" name="IconShape"/>
            <p:cNvSpPr/>
            <p:nvPr/>
          </p:nvSpPr>
          <p:spPr>
            <a:xfrm flipH="1">
              <a:off x="4581745" y="5373944"/>
              <a:ext cx="559948" cy="385945"/>
            </a:xfrm>
            <a:custGeom>
              <a:avLst/>
              <a:gdLst/>
              <a:ahLst/>
              <a:cxnLst>
                <a:cxn ang="0">
                  <a:pos x="679450" y="151269"/>
                </a:cxn>
                <a:cxn ang="0">
                  <a:pos x="571356" y="168882"/>
                </a:cxn>
                <a:cxn ang="0">
                  <a:pos x="535324" y="217579"/>
                </a:cxn>
                <a:cxn ang="0">
                  <a:pos x="306782" y="76671"/>
                </a:cxn>
                <a:cxn ang="0">
                  <a:pos x="311929" y="16577"/>
                </a:cxn>
                <a:cxn ang="0">
                  <a:pos x="160597" y="77707"/>
                </a:cxn>
                <a:cxn ang="0">
                  <a:pos x="0" y="275600"/>
                </a:cxn>
                <a:cxn ang="0">
                  <a:pos x="220307" y="426868"/>
                </a:cxn>
                <a:cxn ang="0">
                  <a:pos x="351049" y="457951"/>
                </a:cxn>
                <a:cxn ang="0">
                  <a:pos x="344872" y="408219"/>
                </a:cxn>
                <a:cxn ang="0">
                  <a:pos x="519882" y="300466"/>
                </a:cxn>
                <a:cxn ang="0">
                  <a:pos x="540472" y="328440"/>
                </a:cxn>
                <a:cxn ang="0">
                  <a:pos x="639301" y="381281"/>
                </a:cxn>
                <a:cxn ang="0">
                  <a:pos x="577533" y="265239"/>
                </a:cxn>
                <a:cxn ang="0">
                  <a:pos x="679450" y="151269"/>
                </a:cxn>
                <a:cxn ang="0">
                  <a:pos x="150303" y="187532"/>
                </a:cxn>
                <a:cxn ang="0">
                  <a:pos x="133831" y="205146"/>
                </a:cxn>
                <a:cxn ang="0">
                  <a:pos x="108094" y="176135"/>
                </a:cxn>
                <a:cxn ang="0">
                  <a:pos x="121477" y="161630"/>
                </a:cxn>
                <a:cxn ang="0">
                  <a:pos x="150303" y="187532"/>
                </a:cxn>
              </a:cxnLst>
              <a:rect l="0" t="0" r="0" b="0"/>
              <a:pathLst>
                <a:path w="660" h="452">
                  <a:moveTo>
                    <a:pt x="660" y="146"/>
                  </a:moveTo>
                  <a:cubicBezTo>
                    <a:pt x="660" y="146"/>
                    <a:pt x="587" y="133"/>
                    <a:pt x="555" y="163"/>
                  </a:cubicBezTo>
                  <a:cubicBezTo>
                    <a:pt x="542" y="176"/>
                    <a:pt x="530" y="193"/>
                    <a:pt x="520" y="210"/>
                  </a:cubicBezTo>
                  <a:cubicBezTo>
                    <a:pt x="473" y="168"/>
                    <a:pt x="390" y="102"/>
                    <a:pt x="298" y="74"/>
                  </a:cubicBezTo>
                  <a:cubicBezTo>
                    <a:pt x="303" y="16"/>
                    <a:pt x="303" y="16"/>
                    <a:pt x="303" y="16"/>
                  </a:cubicBezTo>
                  <a:cubicBezTo>
                    <a:pt x="229" y="0"/>
                    <a:pt x="193" y="39"/>
                    <a:pt x="156" y="75"/>
                  </a:cubicBezTo>
                  <a:cubicBezTo>
                    <a:pt x="49" y="121"/>
                    <a:pt x="0" y="266"/>
                    <a:pt x="0" y="266"/>
                  </a:cubicBezTo>
                  <a:cubicBezTo>
                    <a:pt x="0" y="266"/>
                    <a:pt x="114" y="386"/>
                    <a:pt x="214" y="412"/>
                  </a:cubicBezTo>
                  <a:cubicBezTo>
                    <a:pt x="245" y="434"/>
                    <a:pt x="280" y="452"/>
                    <a:pt x="341" y="442"/>
                  </a:cubicBezTo>
                  <a:cubicBezTo>
                    <a:pt x="335" y="394"/>
                    <a:pt x="335" y="394"/>
                    <a:pt x="335" y="394"/>
                  </a:cubicBezTo>
                  <a:cubicBezTo>
                    <a:pt x="395" y="367"/>
                    <a:pt x="461" y="323"/>
                    <a:pt x="505" y="290"/>
                  </a:cubicBezTo>
                  <a:cubicBezTo>
                    <a:pt x="510" y="298"/>
                    <a:pt x="516" y="307"/>
                    <a:pt x="525" y="317"/>
                  </a:cubicBezTo>
                  <a:cubicBezTo>
                    <a:pt x="558" y="352"/>
                    <a:pt x="621" y="368"/>
                    <a:pt x="621" y="368"/>
                  </a:cubicBezTo>
                  <a:cubicBezTo>
                    <a:pt x="561" y="256"/>
                    <a:pt x="561" y="256"/>
                    <a:pt x="561" y="256"/>
                  </a:cubicBezTo>
                  <a:lnTo>
                    <a:pt x="660" y="146"/>
                  </a:lnTo>
                  <a:close/>
                  <a:moveTo>
                    <a:pt x="146" y="181"/>
                  </a:moveTo>
                  <a:cubicBezTo>
                    <a:pt x="145" y="189"/>
                    <a:pt x="138" y="196"/>
                    <a:pt x="130" y="198"/>
                  </a:cubicBezTo>
                  <a:cubicBezTo>
                    <a:pt x="114" y="201"/>
                    <a:pt x="100" y="186"/>
                    <a:pt x="105" y="170"/>
                  </a:cubicBezTo>
                  <a:cubicBezTo>
                    <a:pt x="107" y="163"/>
                    <a:pt x="112" y="158"/>
                    <a:pt x="118" y="156"/>
                  </a:cubicBezTo>
                  <a:cubicBezTo>
                    <a:pt x="134" y="151"/>
                    <a:pt x="150" y="165"/>
                    <a:pt x="146" y="181"/>
                  </a:cubicBezTo>
                  <a:close/>
                </a:path>
              </a:pathLst>
            </a:custGeom>
            <a:solidFill>
              <a:srgbClr val="404040"/>
            </a:solidFill>
            <a:ln w="9525">
              <a:noFill/>
            </a:ln>
          </p:spPr>
          <p:txBody>
            <a:bodyPr/>
            <a:lstStyle/>
            <a:p>
              <a:endParaRPr lang="zh-CN" altLang="en-US"/>
            </a:p>
          </p:txBody>
        </p:sp>
        <p:sp>
          <p:nvSpPr>
            <p:cNvPr id="3084" name="IconShape"/>
            <p:cNvSpPr/>
            <p:nvPr/>
          </p:nvSpPr>
          <p:spPr>
            <a:xfrm flipH="1">
              <a:off x="6943298" y="5373944"/>
              <a:ext cx="559948" cy="385945"/>
            </a:xfrm>
            <a:custGeom>
              <a:avLst/>
              <a:gdLst/>
              <a:ahLst/>
              <a:cxnLst>
                <a:cxn ang="0">
                  <a:pos x="679450" y="151269"/>
                </a:cxn>
                <a:cxn ang="0">
                  <a:pos x="571356" y="168882"/>
                </a:cxn>
                <a:cxn ang="0">
                  <a:pos x="535324" y="217579"/>
                </a:cxn>
                <a:cxn ang="0">
                  <a:pos x="306782" y="76671"/>
                </a:cxn>
                <a:cxn ang="0">
                  <a:pos x="311929" y="16577"/>
                </a:cxn>
                <a:cxn ang="0">
                  <a:pos x="160597" y="77707"/>
                </a:cxn>
                <a:cxn ang="0">
                  <a:pos x="0" y="275600"/>
                </a:cxn>
                <a:cxn ang="0">
                  <a:pos x="220307" y="426868"/>
                </a:cxn>
                <a:cxn ang="0">
                  <a:pos x="351049" y="457951"/>
                </a:cxn>
                <a:cxn ang="0">
                  <a:pos x="344872" y="408219"/>
                </a:cxn>
                <a:cxn ang="0">
                  <a:pos x="519882" y="300466"/>
                </a:cxn>
                <a:cxn ang="0">
                  <a:pos x="540472" y="328440"/>
                </a:cxn>
                <a:cxn ang="0">
                  <a:pos x="639301" y="381281"/>
                </a:cxn>
                <a:cxn ang="0">
                  <a:pos x="577533" y="265239"/>
                </a:cxn>
                <a:cxn ang="0">
                  <a:pos x="679450" y="151269"/>
                </a:cxn>
                <a:cxn ang="0">
                  <a:pos x="150303" y="187532"/>
                </a:cxn>
                <a:cxn ang="0">
                  <a:pos x="133831" y="205146"/>
                </a:cxn>
                <a:cxn ang="0">
                  <a:pos x="108094" y="176135"/>
                </a:cxn>
                <a:cxn ang="0">
                  <a:pos x="121477" y="161630"/>
                </a:cxn>
                <a:cxn ang="0">
                  <a:pos x="150303" y="187532"/>
                </a:cxn>
              </a:cxnLst>
              <a:rect l="0" t="0" r="0" b="0"/>
              <a:pathLst>
                <a:path w="660" h="452">
                  <a:moveTo>
                    <a:pt x="660" y="146"/>
                  </a:moveTo>
                  <a:cubicBezTo>
                    <a:pt x="660" y="146"/>
                    <a:pt x="587" y="133"/>
                    <a:pt x="555" y="163"/>
                  </a:cubicBezTo>
                  <a:cubicBezTo>
                    <a:pt x="542" y="176"/>
                    <a:pt x="530" y="193"/>
                    <a:pt x="520" y="210"/>
                  </a:cubicBezTo>
                  <a:cubicBezTo>
                    <a:pt x="473" y="168"/>
                    <a:pt x="390" y="102"/>
                    <a:pt x="298" y="74"/>
                  </a:cubicBezTo>
                  <a:cubicBezTo>
                    <a:pt x="303" y="16"/>
                    <a:pt x="303" y="16"/>
                    <a:pt x="303" y="16"/>
                  </a:cubicBezTo>
                  <a:cubicBezTo>
                    <a:pt x="229" y="0"/>
                    <a:pt x="193" y="39"/>
                    <a:pt x="156" y="75"/>
                  </a:cubicBezTo>
                  <a:cubicBezTo>
                    <a:pt x="49" y="121"/>
                    <a:pt x="0" y="266"/>
                    <a:pt x="0" y="266"/>
                  </a:cubicBezTo>
                  <a:cubicBezTo>
                    <a:pt x="0" y="266"/>
                    <a:pt x="114" y="386"/>
                    <a:pt x="214" y="412"/>
                  </a:cubicBezTo>
                  <a:cubicBezTo>
                    <a:pt x="245" y="434"/>
                    <a:pt x="280" y="452"/>
                    <a:pt x="341" y="442"/>
                  </a:cubicBezTo>
                  <a:cubicBezTo>
                    <a:pt x="335" y="394"/>
                    <a:pt x="335" y="394"/>
                    <a:pt x="335" y="394"/>
                  </a:cubicBezTo>
                  <a:cubicBezTo>
                    <a:pt x="395" y="367"/>
                    <a:pt x="461" y="323"/>
                    <a:pt x="505" y="290"/>
                  </a:cubicBezTo>
                  <a:cubicBezTo>
                    <a:pt x="510" y="298"/>
                    <a:pt x="516" y="307"/>
                    <a:pt x="525" y="317"/>
                  </a:cubicBezTo>
                  <a:cubicBezTo>
                    <a:pt x="558" y="352"/>
                    <a:pt x="621" y="368"/>
                    <a:pt x="621" y="368"/>
                  </a:cubicBezTo>
                  <a:cubicBezTo>
                    <a:pt x="561" y="256"/>
                    <a:pt x="561" y="256"/>
                    <a:pt x="561" y="256"/>
                  </a:cubicBezTo>
                  <a:lnTo>
                    <a:pt x="660" y="146"/>
                  </a:lnTo>
                  <a:close/>
                  <a:moveTo>
                    <a:pt x="146" y="181"/>
                  </a:moveTo>
                  <a:cubicBezTo>
                    <a:pt x="145" y="189"/>
                    <a:pt x="138" y="196"/>
                    <a:pt x="130" y="198"/>
                  </a:cubicBezTo>
                  <a:cubicBezTo>
                    <a:pt x="114" y="201"/>
                    <a:pt x="100" y="186"/>
                    <a:pt x="105" y="170"/>
                  </a:cubicBezTo>
                  <a:cubicBezTo>
                    <a:pt x="107" y="163"/>
                    <a:pt x="112" y="158"/>
                    <a:pt x="118" y="156"/>
                  </a:cubicBezTo>
                  <a:cubicBezTo>
                    <a:pt x="134" y="151"/>
                    <a:pt x="150" y="165"/>
                    <a:pt x="146" y="181"/>
                  </a:cubicBezTo>
                  <a:close/>
                </a:path>
              </a:pathLst>
            </a:custGeom>
            <a:solidFill>
              <a:srgbClr val="404040"/>
            </a:solidFill>
            <a:ln w="9525">
              <a:noFill/>
            </a:ln>
          </p:spPr>
          <p:txBody>
            <a:bodyPr/>
            <a:lstStyle/>
            <a:p>
              <a:endParaRPr lang="zh-CN" altLang="en-US"/>
            </a:p>
          </p:txBody>
        </p:sp>
        <p:sp>
          <p:nvSpPr>
            <p:cNvPr id="3085" name="IconShape"/>
            <p:cNvSpPr/>
            <p:nvPr/>
          </p:nvSpPr>
          <p:spPr>
            <a:xfrm flipH="1">
              <a:off x="9403776" y="5373944"/>
              <a:ext cx="559948" cy="385945"/>
            </a:xfrm>
            <a:custGeom>
              <a:avLst/>
              <a:gdLst/>
              <a:ahLst/>
              <a:cxnLst>
                <a:cxn ang="0">
                  <a:pos x="679450" y="151269"/>
                </a:cxn>
                <a:cxn ang="0">
                  <a:pos x="571356" y="168882"/>
                </a:cxn>
                <a:cxn ang="0">
                  <a:pos x="535324" y="217579"/>
                </a:cxn>
                <a:cxn ang="0">
                  <a:pos x="306782" y="76671"/>
                </a:cxn>
                <a:cxn ang="0">
                  <a:pos x="311929" y="16577"/>
                </a:cxn>
                <a:cxn ang="0">
                  <a:pos x="160597" y="77707"/>
                </a:cxn>
                <a:cxn ang="0">
                  <a:pos x="0" y="275600"/>
                </a:cxn>
                <a:cxn ang="0">
                  <a:pos x="220307" y="426868"/>
                </a:cxn>
                <a:cxn ang="0">
                  <a:pos x="351049" y="457951"/>
                </a:cxn>
                <a:cxn ang="0">
                  <a:pos x="344872" y="408219"/>
                </a:cxn>
                <a:cxn ang="0">
                  <a:pos x="519882" y="300466"/>
                </a:cxn>
                <a:cxn ang="0">
                  <a:pos x="540472" y="328440"/>
                </a:cxn>
                <a:cxn ang="0">
                  <a:pos x="639301" y="381281"/>
                </a:cxn>
                <a:cxn ang="0">
                  <a:pos x="577533" y="265239"/>
                </a:cxn>
                <a:cxn ang="0">
                  <a:pos x="679450" y="151269"/>
                </a:cxn>
                <a:cxn ang="0">
                  <a:pos x="150303" y="187532"/>
                </a:cxn>
                <a:cxn ang="0">
                  <a:pos x="133831" y="205146"/>
                </a:cxn>
                <a:cxn ang="0">
                  <a:pos x="108094" y="176135"/>
                </a:cxn>
                <a:cxn ang="0">
                  <a:pos x="121477" y="161630"/>
                </a:cxn>
                <a:cxn ang="0">
                  <a:pos x="150303" y="187532"/>
                </a:cxn>
              </a:cxnLst>
              <a:rect l="0" t="0" r="0" b="0"/>
              <a:pathLst>
                <a:path w="660" h="452">
                  <a:moveTo>
                    <a:pt x="660" y="146"/>
                  </a:moveTo>
                  <a:cubicBezTo>
                    <a:pt x="660" y="146"/>
                    <a:pt x="587" y="133"/>
                    <a:pt x="555" y="163"/>
                  </a:cubicBezTo>
                  <a:cubicBezTo>
                    <a:pt x="542" y="176"/>
                    <a:pt x="530" y="193"/>
                    <a:pt x="520" y="210"/>
                  </a:cubicBezTo>
                  <a:cubicBezTo>
                    <a:pt x="473" y="168"/>
                    <a:pt x="390" y="102"/>
                    <a:pt x="298" y="74"/>
                  </a:cubicBezTo>
                  <a:cubicBezTo>
                    <a:pt x="303" y="16"/>
                    <a:pt x="303" y="16"/>
                    <a:pt x="303" y="16"/>
                  </a:cubicBezTo>
                  <a:cubicBezTo>
                    <a:pt x="229" y="0"/>
                    <a:pt x="193" y="39"/>
                    <a:pt x="156" y="75"/>
                  </a:cubicBezTo>
                  <a:cubicBezTo>
                    <a:pt x="49" y="121"/>
                    <a:pt x="0" y="266"/>
                    <a:pt x="0" y="266"/>
                  </a:cubicBezTo>
                  <a:cubicBezTo>
                    <a:pt x="0" y="266"/>
                    <a:pt x="114" y="386"/>
                    <a:pt x="214" y="412"/>
                  </a:cubicBezTo>
                  <a:cubicBezTo>
                    <a:pt x="245" y="434"/>
                    <a:pt x="280" y="452"/>
                    <a:pt x="341" y="442"/>
                  </a:cubicBezTo>
                  <a:cubicBezTo>
                    <a:pt x="335" y="394"/>
                    <a:pt x="335" y="394"/>
                    <a:pt x="335" y="394"/>
                  </a:cubicBezTo>
                  <a:cubicBezTo>
                    <a:pt x="395" y="367"/>
                    <a:pt x="461" y="323"/>
                    <a:pt x="505" y="290"/>
                  </a:cubicBezTo>
                  <a:cubicBezTo>
                    <a:pt x="510" y="298"/>
                    <a:pt x="516" y="307"/>
                    <a:pt x="525" y="317"/>
                  </a:cubicBezTo>
                  <a:cubicBezTo>
                    <a:pt x="558" y="352"/>
                    <a:pt x="621" y="368"/>
                    <a:pt x="621" y="368"/>
                  </a:cubicBezTo>
                  <a:cubicBezTo>
                    <a:pt x="561" y="256"/>
                    <a:pt x="561" y="256"/>
                    <a:pt x="561" y="256"/>
                  </a:cubicBezTo>
                  <a:lnTo>
                    <a:pt x="660" y="146"/>
                  </a:lnTo>
                  <a:close/>
                  <a:moveTo>
                    <a:pt x="146" y="181"/>
                  </a:moveTo>
                  <a:cubicBezTo>
                    <a:pt x="145" y="189"/>
                    <a:pt x="138" y="196"/>
                    <a:pt x="130" y="198"/>
                  </a:cubicBezTo>
                  <a:cubicBezTo>
                    <a:pt x="114" y="201"/>
                    <a:pt x="100" y="186"/>
                    <a:pt x="105" y="170"/>
                  </a:cubicBezTo>
                  <a:cubicBezTo>
                    <a:pt x="107" y="163"/>
                    <a:pt x="112" y="158"/>
                    <a:pt x="118" y="156"/>
                  </a:cubicBezTo>
                  <a:cubicBezTo>
                    <a:pt x="134" y="151"/>
                    <a:pt x="150" y="165"/>
                    <a:pt x="146" y="181"/>
                  </a:cubicBezTo>
                  <a:close/>
                </a:path>
              </a:pathLst>
            </a:custGeom>
            <a:solidFill>
              <a:srgbClr val="404040"/>
            </a:solidFill>
            <a:ln w="9525">
              <a:noFill/>
            </a:ln>
          </p:spPr>
          <p:txBody>
            <a:bodyPr/>
            <a:lstStyle/>
            <a:p>
              <a:endParaRPr lang="zh-CN" altLang="en-US"/>
            </a:p>
          </p:txBody>
        </p:sp>
      </p:grpSp>
      <p:pic>
        <p:nvPicPr>
          <p:cNvPr id="3087" name="图片 53"/>
          <p:cNvPicPr>
            <a:picLocks noChangeAspect="1"/>
          </p:cNvPicPr>
          <p:nvPr/>
        </p:nvPicPr>
        <p:blipFill>
          <a:blip r:embed="rId2"/>
          <a:stretch>
            <a:fillRect/>
          </a:stretch>
        </p:blipFill>
        <p:spPr>
          <a:xfrm>
            <a:off x="6591300" y="1326198"/>
            <a:ext cx="4902200" cy="4475162"/>
          </a:xfrm>
          <a:prstGeom prst="rect">
            <a:avLst/>
          </a:prstGeom>
          <a:noFill/>
          <a:ln w="9525">
            <a:noFill/>
          </a:ln>
        </p:spPr>
      </p:pic>
      <p:pic>
        <p:nvPicPr>
          <p:cNvPr id="3088" name="图片 31"/>
          <p:cNvPicPr>
            <a:picLocks noChangeAspect="1"/>
          </p:cNvPicPr>
          <p:nvPr/>
        </p:nvPicPr>
        <p:blipFill>
          <a:blip r:embed="rId3"/>
          <a:stretch>
            <a:fillRect/>
          </a:stretch>
        </p:blipFill>
        <p:spPr>
          <a:xfrm>
            <a:off x="7525385" y="303848"/>
            <a:ext cx="693738" cy="749300"/>
          </a:xfrm>
          <a:prstGeom prst="rect">
            <a:avLst/>
          </a:prstGeom>
          <a:noFill/>
          <a:ln w="9525">
            <a:noFill/>
          </a:ln>
        </p:spPr>
      </p:pic>
      <p:grpSp>
        <p:nvGrpSpPr>
          <p:cNvPr id="3102" name="组合 8"/>
          <p:cNvGrpSpPr/>
          <p:nvPr/>
        </p:nvGrpSpPr>
        <p:grpSpPr>
          <a:xfrm>
            <a:off x="632778" y="1569085"/>
            <a:ext cx="687387" cy="687388"/>
            <a:chOff x="14391" y="5304"/>
            <a:chExt cx="1082" cy="1082"/>
          </a:xfrm>
        </p:grpSpPr>
        <p:sp>
          <p:nvSpPr>
            <p:cNvPr id="63" name="Freeform22"/>
            <p:cNvSpPr/>
            <p:nvPr/>
          </p:nvSpPr>
          <p:spPr bwMode="auto">
            <a:xfrm>
              <a:off x="14391" y="5304"/>
              <a:ext cx="1083" cy="1082"/>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2F5EB0"/>
            </a:solidFill>
            <a:ln>
              <a:noFill/>
            </a:ln>
            <a:effectLst/>
          </p:spPr>
          <p:txBody>
            <a:bodyPr lIns="0" tIns="0" rIns="0" bIns="0" anchor="ctr"/>
            <a:lstStyle/>
            <a:p>
              <a:pPr algn="ctr" defTabSz="290830" fontAlgn="base">
                <a:defRPr/>
              </a:pPr>
              <a:endParaRPr lang="es-ES" sz="2775" strike="noStrike" kern="0" noProof="1">
                <a:solidFill>
                  <a:prstClr val="white">
                    <a:lumMod val="85000"/>
                  </a:prstClr>
                </a:solidFill>
                <a:effectLst>
                  <a:outerShdw blurRad="38100" dist="38100" dir="2700000" algn="tl">
                    <a:srgbClr val="000000"/>
                  </a:outerShdw>
                </a:effectLst>
                <a:cs typeface="+mn-ea"/>
                <a:sym typeface="+mn-lt"/>
              </a:endParaRPr>
            </a:p>
          </p:txBody>
        </p:sp>
        <p:sp>
          <p:nvSpPr>
            <p:cNvPr id="64" name="Freeform23"/>
            <p:cNvSpPr/>
            <p:nvPr/>
          </p:nvSpPr>
          <p:spPr bwMode="auto">
            <a:xfrm>
              <a:off x="14714" y="5646"/>
              <a:ext cx="446" cy="370"/>
            </a:xfrm>
            <a:custGeom>
              <a:avLst/>
              <a:gdLst>
                <a:gd name="T0" fmla="*/ 10800 w 21600"/>
                <a:gd name="T1" fmla="*/ 10789 h 21579"/>
                <a:gd name="T2" fmla="*/ 10800 w 21600"/>
                <a:gd name="T3" fmla="*/ 10789 h 21579"/>
                <a:gd name="T4" fmla="*/ 10800 w 21600"/>
                <a:gd name="T5" fmla="*/ 10789 h 21579"/>
                <a:gd name="T6" fmla="*/ 10800 w 21600"/>
                <a:gd name="T7" fmla="*/ 10789 h 21579"/>
              </a:gdLst>
              <a:ahLst/>
              <a:cxnLst>
                <a:cxn ang="0">
                  <a:pos x="T0" y="T1"/>
                </a:cxn>
                <a:cxn ang="0">
                  <a:pos x="T2" y="T3"/>
                </a:cxn>
                <a:cxn ang="0">
                  <a:pos x="T4" y="T5"/>
                </a:cxn>
                <a:cxn ang="0">
                  <a:pos x="T6" y="T7"/>
                </a:cxn>
              </a:cxnLst>
              <a:rect l="0" t="0" r="r" b="b"/>
              <a:pathLst>
                <a:path w="21600" h="21579">
                  <a:moveTo>
                    <a:pt x="21599" y="9391"/>
                  </a:moveTo>
                  <a:cubicBezTo>
                    <a:pt x="21599" y="9887"/>
                    <a:pt x="21472" y="10321"/>
                    <a:pt x="21218" y="10697"/>
                  </a:cubicBezTo>
                  <a:cubicBezTo>
                    <a:pt x="20963" y="11072"/>
                    <a:pt x="20647" y="11313"/>
                    <a:pt x="20263" y="11427"/>
                  </a:cubicBezTo>
                  <a:lnTo>
                    <a:pt x="20263" y="16610"/>
                  </a:lnTo>
                  <a:cubicBezTo>
                    <a:pt x="20263" y="17200"/>
                    <a:pt x="20087" y="17708"/>
                    <a:pt x="19729" y="18128"/>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7"/>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1"/>
                    <a:pt x="9271" y="20291"/>
                  </a:cubicBezTo>
                  <a:cubicBezTo>
                    <a:pt x="9114" y="20696"/>
                    <a:pt x="8842" y="21001"/>
                    <a:pt x="8455" y="21212"/>
                  </a:cubicBezTo>
                  <a:cubicBezTo>
                    <a:pt x="8069" y="21423"/>
                    <a:pt x="7655" y="21541"/>
                    <a:pt x="7212" y="21570"/>
                  </a:cubicBezTo>
                  <a:cubicBezTo>
                    <a:pt x="6771" y="21599"/>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599" y="8895"/>
                    <a:pt x="21599" y="9391"/>
                  </a:cubicBezTo>
                  <a:moveTo>
                    <a:pt x="18459" y="2855"/>
                  </a:moveTo>
                  <a:cubicBezTo>
                    <a:pt x="17864" y="3407"/>
                    <a:pt x="17215" y="3941"/>
                    <a:pt x="16512" y="4451"/>
                  </a:cubicBezTo>
                  <a:cubicBezTo>
                    <a:pt x="15810" y="4962"/>
                    <a:pt x="15065" y="5423"/>
                    <a:pt x="14280" y="5834"/>
                  </a:cubicBezTo>
                  <a:cubicBezTo>
                    <a:pt x="13494" y="6245"/>
                    <a:pt x="12693" y="6609"/>
                    <a:pt x="11878" y="6923"/>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4" y="14347"/>
                  </a:cubicBezTo>
                  <a:cubicBezTo>
                    <a:pt x="17234" y="14855"/>
                    <a:pt x="17881" y="15380"/>
                    <a:pt x="18459" y="15921"/>
                  </a:cubicBezTo>
                  <a:lnTo>
                    <a:pt x="18459" y="2855"/>
                  </a:lnTo>
                  <a:close/>
                </a:path>
              </a:pathLst>
            </a:custGeom>
            <a:solidFill>
              <a:srgbClr val="FFFFFF"/>
            </a:solidFill>
            <a:ln>
              <a:noFill/>
            </a:ln>
            <a:effectLst/>
          </p:spPr>
          <p:txBody>
            <a:bodyPr lIns="27104" tIns="27104" rIns="27104" bIns="27104" anchor="ctr"/>
            <a:lstStyle/>
            <a:p>
              <a:pPr algn="ctr" defTabSz="321945" fontAlgn="base">
                <a:defRPr/>
              </a:pPr>
              <a:endParaRPr lang="es-ES" sz="2065" strike="noStrike" kern="0" noProof="1">
                <a:solidFill>
                  <a:prstClr val="white">
                    <a:lumMod val="85000"/>
                  </a:prstClr>
                </a:solidFill>
                <a:effectLst>
                  <a:outerShdw blurRad="38100" dist="38100" dir="2700000" algn="tl">
                    <a:srgbClr val="000000"/>
                  </a:outerShdw>
                </a:effectLst>
                <a:cs typeface="+mn-ea"/>
                <a:sym typeface="+mn-lt"/>
              </a:endParaRPr>
            </a:p>
          </p:txBody>
        </p:sp>
      </p:grpSp>
      <p:sp>
        <p:nvSpPr>
          <p:cNvPr id="15" name="文本框 14">
            <a:extLst>
              <a:ext uri="{FF2B5EF4-FFF2-40B4-BE49-F238E27FC236}">
                <a16:creationId xmlns:a16="http://schemas.microsoft.com/office/drawing/2014/main" id="{37172C63-68BC-AD0B-98FB-3BE9D49887BA}"/>
              </a:ext>
            </a:extLst>
          </p:cNvPr>
          <p:cNvSpPr txBox="1"/>
          <p:nvPr/>
        </p:nvSpPr>
        <p:spPr>
          <a:xfrm>
            <a:off x="2151474" y="1164590"/>
            <a:ext cx="7885241" cy="499110"/>
          </a:xfrm>
          <a:prstGeom prst="rect">
            <a:avLst/>
          </a:prstGeom>
          <a:noFill/>
        </p:spPr>
        <p:txBody>
          <a:bodyPr wrap="square" tIns="42254" bIns="42254" rtlCol="0">
            <a:spAutoFit/>
          </a:bodyPr>
          <a:lstStyle/>
          <a:p>
            <a:pPr algn="ctr"/>
            <a:r>
              <a:rPr lang="zh-CN" altLang="en-US" sz="2700" b="1" dirty="0">
                <a:solidFill>
                  <a:schemeClr val="accent1"/>
                </a:solidFill>
                <a:latin typeface="微软雅黑" panose="020B0503020204020204" pitchFamily="34" charset="-122"/>
                <a:ea typeface="微软雅黑" panose="020B0503020204020204" pitchFamily="34" charset="-122"/>
              </a:rPr>
              <a:t>为什么需要</a:t>
            </a:r>
            <a:r>
              <a:rPr lang="en-US" altLang="zh-CN" sz="2700" b="1" dirty="0">
                <a:solidFill>
                  <a:schemeClr val="accent1"/>
                </a:solidFill>
                <a:latin typeface="微软雅黑" panose="020B0503020204020204" pitchFamily="34" charset="-122"/>
                <a:ea typeface="微软雅黑" panose="020B0503020204020204" pitchFamily="34" charset="-122"/>
              </a:rPr>
              <a:t>ARP</a:t>
            </a:r>
            <a:endParaRPr lang="zh-CN" altLang="en-US" sz="2700" b="1" dirty="0">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838283" y="365203"/>
            <a:ext cx="5002680" cy="434253"/>
          </a:xfrm>
        </p:spPr>
        <p:txBody>
          <a:bodyPr/>
          <a:lstStyle/>
          <a:p>
            <a:r>
              <a:rPr lang="en-US" altLang="zh-CN" dirty="0"/>
              <a:t>1.2.4.1</a:t>
            </a:r>
            <a:r>
              <a:rPr lang="zh-CN" altLang="en-US" dirty="0"/>
              <a:t>地址解析协议</a:t>
            </a:r>
            <a:r>
              <a:rPr lang="en-US" altLang="zh-CN" dirty="0"/>
              <a:t>ARP</a:t>
            </a:r>
            <a:endParaRPr lang="zh-CN" altLang="en-US" dirty="0"/>
          </a:p>
        </p:txBody>
      </p:sp>
      <p:sp>
        <p:nvSpPr>
          <p:cNvPr id="2" name="文本框 1"/>
          <p:cNvSpPr txBox="1"/>
          <p:nvPr/>
        </p:nvSpPr>
        <p:spPr>
          <a:xfrm>
            <a:off x="6798382" y="1644680"/>
            <a:ext cx="4541655" cy="499110"/>
          </a:xfrm>
          <a:prstGeom prst="rect">
            <a:avLst/>
          </a:prstGeom>
          <a:noFill/>
        </p:spPr>
        <p:txBody>
          <a:bodyPr wrap="square" tIns="42254" bIns="42254" rtlCol="0">
            <a:spAutoFit/>
          </a:bodyPr>
          <a:lstStyle/>
          <a:p>
            <a:pPr algn="ctr"/>
            <a:r>
              <a:rPr lang="en-US" altLang="zh-CN" sz="2700" b="1" dirty="0">
                <a:solidFill>
                  <a:schemeClr val="accent1"/>
                </a:solidFill>
                <a:latin typeface="微软雅黑" panose="020B0503020204020204" pitchFamily="34" charset="-122"/>
                <a:ea typeface="微软雅黑" panose="020B0503020204020204" pitchFamily="34" charset="-122"/>
              </a:rPr>
              <a:t>ARP</a:t>
            </a:r>
            <a:r>
              <a:rPr lang="zh-CN" altLang="en-US" sz="2700" b="1" dirty="0">
                <a:solidFill>
                  <a:schemeClr val="accent1"/>
                </a:solidFill>
                <a:latin typeface="微软雅黑" panose="020B0503020204020204" pitchFamily="34" charset="-122"/>
                <a:ea typeface="微软雅黑" panose="020B0503020204020204" pitchFamily="34" charset="-122"/>
              </a:rPr>
              <a:t>协议的工作流程</a:t>
            </a:r>
          </a:p>
        </p:txBody>
      </p:sp>
      <p:cxnSp>
        <p:nvCxnSpPr>
          <p:cNvPr id="52" name="Line0"/>
          <p:cNvCxnSpPr/>
          <p:nvPr/>
        </p:nvCxnSpPr>
        <p:spPr>
          <a:xfrm>
            <a:off x="957580" y="878840"/>
            <a:ext cx="6978015" cy="3175"/>
          </a:xfrm>
          <a:prstGeom prst="line">
            <a:avLst/>
          </a:prstGeom>
        </p:spPr>
        <p:style>
          <a:lnRef idx="3">
            <a:schemeClr val="accent2"/>
          </a:lnRef>
          <a:fillRef idx="0">
            <a:schemeClr val="accent2"/>
          </a:fillRef>
          <a:effectRef idx="2">
            <a:schemeClr val="accent2"/>
          </a:effectRef>
          <a:fontRef idx="minor">
            <a:schemeClr val="tx1"/>
          </a:fontRef>
        </p:style>
      </p:cxnSp>
      <p:sp>
        <p:nvSpPr>
          <p:cNvPr id="48" name="Shape 2525"/>
          <p:cNvSpPr/>
          <p:nvPr/>
        </p:nvSpPr>
        <p:spPr>
          <a:xfrm>
            <a:off x="7476808" y="333693"/>
            <a:ext cx="547688" cy="547688"/>
          </a:xfrm>
          <a:custGeom>
            <a:avLst/>
            <a:gdLst/>
            <a:ahLst/>
            <a:cxnLst>
              <a:cxn ang="0">
                <a:pos x="wd2" y="hd2"/>
              </a:cxn>
              <a:cxn ang="5400000">
                <a:pos x="wd2" y="hd2"/>
              </a:cxn>
              <a:cxn ang="10800000">
                <a:pos x="wd2" y="hd2"/>
              </a:cxn>
              <a:cxn ang="16200000">
                <a:pos x="wd2" y="hd2"/>
              </a:cxn>
            </a:cxnLst>
            <a:rect l="0" t="0" r="r" b="b"/>
            <a:pathLst>
              <a:path w="21600" h="21600" extrusionOk="0">
                <a:moveTo>
                  <a:pt x="11291" y="17673"/>
                </a:moveTo>
                <a:cubicBezTo>
                  <a:pt x="11562" y="17673"/>
                  <a:pt x="11782" y="17453"/>
                  <a:pt x="11782" y="17182"/>
                </a:cubicBezTo>
                <a:cubicBezTo>
                  <a:pt x="11782" y="16911"/>
                  <a:pt x="11562" y="16691"/>
                  <a:pt x="11291" y="16691"/>
                </a:cubicBezTo>
                <a:cubicBezTo>
                  <a:pt x="11020" y="16691"/>
                  <a:pt x="10800" y="16911"/>
                  <a:pt x="10800" y="17182"/>
                </a:cubicBezTo>
                <a:cubicBezTo>
                  <a:pt x="10800" y="17453"/>
                  <a:pt x="11020" y="17673"/>
                  <a:pt x="11291" y="17673"/>
                </a:cubicBezTo>
                <a:moveTo>
                  <a:pt x="17673" y="18655"/>
                </a:moveTo>
                <a:lnTo>
                  <a:pt x="13745" y="18655"/>
                </a:lnTo>
                <a:lnTo>
                  <a:pt x="13745" y="12273"/>
                </a:lnTo>
                <a:cubicBezTo>
                  <a:pt x="13745" y="12002"/>
                  <a:pt x="13525" y="11782"/>
                  <a:pt x="13255" y="11782"/>
                </a:cubicBezTo>
                <a:lnTo>
                  <a:pt x="8345" y="11782"/>
                </a:lnTo>
                <a:cubicBezTo>
                  <a:pt x="8075" y="11782"/>
                  <a:pt x="7855" y="12002"/>
                  <a:pt x="7855" y="12273"/>
                </a:cubicBezTo>
                <a:lnTo>
                  <a:pt x="7855" y="18655"/>
                </a:lnTo>
                <a:lnTo>
                  <a:pt x="3927" y="18655"/>
                </a:lnTo>
                <a:lnTo>
                  <a:pt x="3927" y="8058"/>
                </a:lnTo>
                <a:lnTo>
                  <a:pt x="10800" y="1185"/>
                </a:lnTo>
                <a:lnTo>
                  <a:pt x="17673" y="8058"/>
                </a:lnTo>
                <a:cubicBezTo>
                  <a:pt x="17673" y="8058"/>
                  <a:pt x="17673" y="18655"/>
                  <a:pt x="17673" y="18655"/>
                </a:cubicBezTo>
                <a:close/>
                <a:moveTo>
                  <a:pt x="17673" y="20618"/>
                </a:moveTo>
                <a:lnTo>
                  <a:pt x="13745" y="20618"/>
                </a:lnTo>
                <a:lnTo>
                  <a:pt x="13745" y="19636"/>
                </a:lnTo>
                <a:lnTo>
                  <a:pt x="17673" y="19636"/>
                </a:lnTo>
                <a:cubicBezTo>
                  <a:pt x="17673" y="19636"/>
                  <a:pt x="17673" y="20618"/>
                  <a:pt x="17673" y="20618"/>
                </a:cubicBezTo>
                <a:close/>
                <a:moveTo>
                  <a:pt x="12764" y="20618"/>
                </a:moveTo>
                <a:lnTo>
                  <a:pt x="8836" y="20618"/>
                </a:lnTo>
                <a:lnTo>
                  <a:pt x="8836" y="12764"/>
                </a:lnTo>
                <a:lnTo>
                  <a:pt x="12764" y="12764"/>
                </a:lnTo>
                <a:cubicBezTo>
                  <a:pt x="12764" y="12764"/>
                  <a:pt x="12764" y="20618"/>
                  <a:pt x="12764" y="20618"/>
                </a:cubicBezTo>
                <a:close/>
                <a:moveTo>
                  <a:pt x="7855" y="20618"/>
                </a:moveTo>
                <a:lnTo>
                  <a:pt x="3927" y="20618"/>
                </a:lnTo>
                <a:lnTo>
                  <a:pt x="3927" y="19636"/>
                </a:lnTo>
                <a:lnTo>
                  <a:pt x="7855" y="19636"/>
                </a:lnTo>
                <a:cubicBezTo>
                  <a:pt x="7855" y="19636"/>
                  <a:pt x="7855" y="20618"/>
                  <a:pt x="7855" y="20618"/>
                </a:cubicBezTo>
                <a:close/>
                <a:moveTo>
                  <a:pt x="14727" y="1964"/>
                </a:moveTo>
                <a:lnTo>
                  <a:pt x="16691" y="1964"/>
                </a:lnTo>
                <a:lnTo>
                  <a:pt x="16691" y="5688"/>
                </a:lnTo>
                <a:lnTo>
                  <a:pt x="14727" y="3724"/>
                </a:lnTo>
                <a:cubicBezTo>
                  <a:pt x="14727" y="3724"/>
                  <a:pt x="14727" y="1964"/>
                  <a:pt x="14727" y="1964"/>
                </a:cubicBezTo>
                <a:close/>
                <a:moveTo>
                  <a:pt x="21456" y="10453"/>
                </a:moveTo>
                <a:lnTo>
                  <a:pt x="17673" y="6670"/>
                </a:lnTo>
                <a:lnTo>
                  <a:pt x="17673" y="1473"/>
                </a:lnTo>
                <a:cubicBezTo>
                  <a:pt x="17673" y="1202"/>
                  <a:pt x="17453" y="982"/>
                  <a:pt x="17182" y="982"/>
                </a:cubicBezTo>
                <a:lnTo>
                  <a:pt x="14236" y="982"/>
                </a:lnTo>
                <a:cubicBezTo>
                  <a:pt x="13966" y="982"/>
                  <a:pt x="13745" y="1202"/>
                  <a:pt x="13745" y="1473"/>
                </a:cubicBezTo>
                <a:lnTo>
                  <a:pt x="13745" y="2742"/>
                </a:lnTo>
                <a:lnTo>
                  <a:pt x="11147" y="144"/>
                </a:lnTo>
                <a:cubicBezTo>
                  <a:pt x="11058" y="55"/>
                  <a:pt x="10935" y="0"/>
                  <a:pt x="10800" y="0"/>
                </a:cubicBezTo>
                <a:cubicBezTo>
                  <a:pt x="10665" y="0"/>
                  <a:pt x="10542" y="55"/>
                  <a:pt x="10453" y="144"/>
                </a:cubicBezTo>
                <a:lnTo>
                  <a:pt x="144" y="10453"/>
                </a:lnTo>
                <a:cubicBezTo>
                  <a:pt x="55" y="10542"/>
                  <a:pt x="0" y="10665"/>
                  <a:pt x="0" y="10800"/>
                </a:cubicBezTo>
                <a:cubicBezTo>
                  <a:pt x="0" y="11072"/>
                  <a:pt x="220" y="11291"/>
                  <a:pt x="491" y="11291"/>
                </a:cubicBezTo>
                <a:cubicBezTo>
                  <a:pt x="626" y="11291"/>
                  <a:pt x="749" y="11236"/>
                  <a:pt x="838" y="11147"/>
                </a:cubicBezTo>
                <a:lnTo>
                  <a:pt x="2945" y="9040"/>
                </a:lnTo>
                <a:lnTo>
                  <a:pt x="2945" y="21109"/>
                </a:lnTo>
                <a:cubicBezTo>
                  <a:pt x="2945" y="21381"/>
                  <a:pt x="3166" y="21600"/>
                  <a:pt x="3436" y="21600"/>
                </a:cubicBezTo>
                <a:lnTo>
                  <a:pt x="18164" y="21600"/>
                </a:lnTo>
                <a:cubicBezTo>
                  <a:pt x="18434" y="21600"/>
                  <a:pt x="18655" y="21381"/>
                  <a:pt x="18655" y="21109"/>
                </a:cubicBezTo>
                <a:lnTo>
                  <a:pt x="18655" y="9040"/>
                </a:lnTo>
                <a:lnTo>
                  <a:pt x="20762" y="11147"/>
                </a:lnTo>
                <a:cubicBezTo>
                  <a:pt x="20851" y="11236"/>
                  <a:pt x="20974" y="11291"/>
                  <a:pt x="21109" y="11291"/>
                </a:cubicBezTo>
                <a:cubicBezTo>
                  <a:pt x="21380" y="11291"/>
                  <a:pt x="21600" y="11072"/>
                  <a:pt x="21600" y="10800"/>
                </a:cubicBezTo>
                <a:cubicBezTo>
                  <a:pt x="21600" y="10665"/>
                  <a:pt x="21545" y="10542"/>
                  <a:pt x="21456" y="10453"/>
                </a:cubicBezTo>
              </a:path>
            </a:pathLst>
          </a:custGeom>
          <a:solidFill>
            <a:srgbClr val="4963A8"/>
          </a:solidFill>
          <a:ln w="12700">
            <a:miter lim="400000"/>
          </a:ln>
        </p:spPr>
        <p:txBody>
          <a:bodyPr lIns="19045" tIns="19045" rIns="19045" bIns="19045" anchor="ctr"/>
          <a:lstStyle/>
          <a:p>
            <a:pPr defTabSz="456565" fontAlgn="bas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strike="noStrike" noProof="1">
              <a:latin typeface="方正黑体简体" pitchFamily="2" charset="-122"/>
              <a:ea typeface="方正黑体简体" pitchFamily="2" charset="-122"/>
              <a:cs typeface="方正黑体简体" pitchFamily="2" charset="-122"/>
            </a:endParaRPr>
          </a:p>
        </p:txBody>
      </p:sp>
      <p:pic>
        <p:nvPicPr>
          <p:cNvPr id="11" name="图片 10">
            <a:extLst>
              <a:ext uri="{FF2B5EF4-FFF2-40B4-BE49-F238E27FC236}">
                <a16:creationId xmlns:a16="http://schemas.microsoft.com/office/drawing/2014/main" id="{03CCBD2E-5EE8-4E0C-5A90-8D5B00511291}"/>
              </a:ext>
            </a:extLst>
          </p:cNvPr>
          <p:cNvPicPr>
            <a:picLocks noChangeAspect="1"/>
          </p:cNvPicPr>
          <p:nvPr/>
        </p:nvPicPr>
        <p:blipFill>
          <a:blip r:embed="rId3"/>
          <a:stretch>
            <a:fillRect/>
          </a:stretch>
        </p:blipFill>
        <p:spPr>
          <a:xfrm>
            <a:off x="522405" y="1181037"/>
            <a:ext cx="6799438" cy="2626519"/>
          </a:xfrm>
          <a:prstGeom prst="rect">
            <a:avLst/>
          </a:prstGeom>
          <a:noFill/>
          <a:ln>
            <a:noFill/>
          </a:ln>
        </p:spPr>
      </p:pic>
      <p:pic>
        <p:nvPicPr>
          <p:cNvPr id="12" name="图片 11">
            <a:extLst>
              <a:ext uri="{FF2B5EF4-FFF2-40B4-BE49-F238E27FC236}">
                <a16:creationId xmlns:a16="http://schemas.microsoft.com/office/drawing/2014/main" id="{16703211-75FB-0C01-0BBD-3F5DF39B7B6D}"/>
              </a:ext>
            </a:extLst>
          </p:cNvPr>
          <p:cNvPicPr>
            <a:picLocks noChangeAspect="1"/>
          </p:cNvPicPr>
          <p:nvPr/>
        </p:nvPicPr>
        <p:blipFill>
          <a:blip r:embed="rId4"/>
          <a:stretch>
            <a:fillRect/>
          </a:stretch>
        </p:blipFill>
        <p:spPr>
          <a:xfrm>
            <a:off x="5017095" y="3893291"/>
            <a:ext cx="6184312" cy="2262580"/>
          </a:xfrm>
          <a:prstGeom prst="rect">
            <a:avLst/>
          </a:prstGeom>
          <a:noFill/>
          <a:ln>
            <a:noFill/>
          </a:ln>
        </p:spPr>
      </p:pic>
      <p:sp>
        <p:nvSpPr>
          <p:cNvPr id="14" name="文本框 13">
            <a:extLst>
              <a:ext uri="{FF2B5EF4-FFF2-40B4-BE49-F238E27FC236}">
                <a16:creationId xmlns:a16="http://schemas.microsoft.com/office/drawing/2014/main" id="{E6B14A21-21A6-D92F-BDE0-A5B7E778854D}"/>
              </a:ext>
            </a:extLst>
          </p:cNvPr>
          <p:cNvSpPr txBox="1"/>
          <p:nvPr/>
        </p:nvSpPr>
        <p:spPr>
          <a:xfrm>
            <a:off x="6599512" y="6233449"/>
            <a:ext cx="3381468" cy="369332"/>
          </a:xfrm>
          <a:prstGeom prst="rect">
            <a:avLst/>
          </a:prstGeom>
          <a:noFill/>
        </p:spPr>
        <p:txBody>
          <a:bodyPr wrap="square">
            <a:spAutoFit/>
          </a:bodyPr>
          <a:lstStyle/>
          <a:p>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主机</a:t>
            </a:r>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B</a:t>
            </a: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向</a:t>
            </a:r>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A</a:t>
            </a: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发送</a:t>
            </a:r>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ARP</a:t>
            </a: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响应分组</a:t>
            </a:r>
            <a:endParaRPr lang="zh-CN" altLang="en-US" dirty="0"/>
          </a:p>
        </p:txBody>
      </p:sp>
      <p:sp>
        <p:nvSpPr>
          <p:cNvPr id="16" name="文本框 15">
            <a:extLst>
              <a:ext uri="{FF2B5EF4-FFF2-40B4-BE49-F238E27FC236}">
                <a16:creationId xmlns:a16="http://schemas.microsoft.com/office/drawing/2014/main" id="{53D4F5FD-74DB-B11C-CC43-E8580A70B10D}"/>
              </a:ext>
            </a:extLst>
          </p:cNvPr>
          <p:cNvSpPr txBox="1"/>
          <p:nvPr/>
        </p:nvSpPr>
        <p:spPr>
          <a:xfrm>
            <a:off x="1606237" y="3819805"/>
            <a:ext cx="6098720" cy="369332"/>
          </a:xfrm>
          <a:prstGeom prst="rect">
            <a:avLst/>
          </a:prstGeom>
          <a:noFill/>
        </p:spPr>
        <p:txBody>
          <a:bodyPr wrap="square">
            <a:spAutoFit/>
          </a:bodyPr>
          <a:lstStyle/>
          <a:p>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主机</a:t>
            </a:r>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A</a:t>
            </a: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广播发送</a:t>
            </a:r>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ARP</a:t>
            </a: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请求分组</a:t>
            </a:r>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 </a:t>
            </a:r>
            <a:endParaRPr lang="zh-CN" altLang="en-US"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1.2.4.1</a:t>
            </a:r>
            <a:r>
              <a:rPr lang="zh-CN" altLang="en-US" dirty="0"/>
              <a:t>地址解析协议</a:t>
            </a:r>
            <a:r>
              <a:rPr lang="en-US" altLang="zh-CN" dirty="0"/>
              <a:t>ARP</a:t>
            </a:r>
            <a:endParaRPr lang="zh-CN" altLang="en-US" dirty="0"/>
          </a:p>
        </p:txBody>
      </p:sp>
      <p:pic>
        <p:nvPicPr>
          <p:cNvPr id="22" name="图片 21"/>
          <p:cNvPicPr>
            <a:picLocks noChangeAspect="1"/>
          </p:cNvPicPr>
          <p:nvPr/>
        </p:nvPicPr>
        <p:blipFill>
          <a:blip r:embed="rId2"/>
          <a:stretch>
            <a:fillRect/>
          </a:stretch>
        </p:blipFill>
        <p:spPr>
          <a:xfrm>
            <a:off x="1696085" y="1262380"/>
            <a:ext cx="8766175" cy="4701540"/>
          </a:xfrm>
          <a:prstGeom prst="rect">
            <a:avLst/>
          </a:prstGeom>
        </p:spPr>
      </p:pic>
      <p:cxnSp>
        <p:nvCxnSpPr>
          <p:cNvPr id="52" name="Line0"/>
          <p:cNvCxnSpPr/>
          <p:nvPr/>
        </p:nvCxnSpPr>
        <p:spPr>
          <a:xfrm>
            <a:off x="957580" y="878840"/>
            <a:ext cx="6978015" cy="3175"/>
          </a:xfrm>
          <a:prstGeom prst="line">
            <a:avLst/>
          </a:prstGeom>
        </p:spPr>
        <p:style>
          <a:lnRef idx="3">
            <a:schemeClr val="accent2"/>
          </a:lnRef>
          <a:fillRef idx="0">
            <a:schemeClr val="accent2"/>
          </a:fillRef>
          <a:effectRef idx="2">
            <a:schemeClr val="accent2"/>
          </a:effectRef>
          <a:fontRef idx="minor">
            <a:schemeClr val="tx1"/>
          </a:fontRef>
        </p:style>
      </p:cxnSp>
      <p:cxnSp>
        <p:nvCxnSpPr>
          <p:cNvPr id="4" name="Line0"/>
          <p:cNvCxnSpPr/>
          <p:nvPr/>
        </p:nvCxnSpPr>
        <p:spPr>
          <a:xfrm>
            <a:off x="4851400" y="6344920"/>
            <a:ext cx="6978015" cy="3175"/>
          </a:xfrm>
          <a:prstGeom prst="line">
            <a:avLst/>
          </a:prstGeom>
        </p:spPr>
        <p:style>
          <a:lnRef idx="3">
            <a:schemeClr val="accent2"/>
          </a:lnRef>
          <a:fillRef idx="0">
            <a:schemeClr val="accent2"/>
          </a:fillRef>
          <a:effectRef idx="2">
            <a:schemeClr val="accent2"/>
          </a:effectRef>
          <a:fontRef idx="minor">
            <a:schemeClr val="tx1"/>
          </a:fontRef>
        </p:style>
      </p:cxnSp>
      <p:grpSp>
        <p:nvGrpSpPr>
          <p:cNvPr id="2086" name="组合 34"/>
          <p:cNvGrpSpPr/>
          <p:nvPr/>
        </p:nvGrpSpPr>
        <p:grpSpPr>
          <a:xfrm rot="-5400000">
            <a:off x="7986078" y="584518"/>
            <a:ext cx="242887" cy="592137"/>
            <a:chOff x="2856412" y="4466272"/>
            <a:chExt cx="243840" cy="592805"/>
          </a:xfrm>
        </p:grpSpPr>
        <p:sp>
          <p:nvSpPr>
            <p:cNvPr id="36" name="箭头: V 形 29"/>
            <p:cNvSpPr/>
            <p:nvPr/>
          </p:nvSpPr>
          <p:spPr>
            <a:xfrm rot="5400000">
              <a:off x="2843349" y="4618025"/>
              <a:ext cx="269966" cy="243840"/>
            </a:xfrm>
            <a:prstGeom prst="chevron">
              <a:avLst/>
            </a:prstGeom>
            <a:solidFill>
              <a:srgbClr val="87A4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solidFill>
                  <a:schemeClr val="tx1"/>
                </a:solidFill>
              </a:endParaRPr>
            </a:p>
          </p:txBody>
        </p:sp>
        <p:sp>
          <p:nvSpPr>
            <p:cNvPr id="37" name="箭头: V 形 30"/>
            <p:cNvSpPr/>
            <p:nvPr/>
          </p:nvSpPr>
          <p:spPr>
            <a:xfrm rot="5400000">
              <a:off x="2843349" y="4802174"/>
              <a:ext cx="269966" cy="243840"/>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solidFill>
                  <a:schemeClr val="tx1"/>
                </a:solidFill>
              </a:endParaRPr>
            </a:p>
          </p:txBody>
        </p:sp>
        <p:sp>
          <p:nvSpPr>
            <p:cNvPr id="38" name="箭头: V 形 31"/>
            <p:cNvSpPr/>
            <p:nvPr/>
          </p:nvSpPr>
          <p:spPr>
            <a:xfrm rot="5400000">
              <a:off x="2870838" y="4451844"/>
              <a:ext cx="214986" cy="243839"/>
            </a:xfrm>
            <a:prstGeom prst="chevron">
              <a:avLst/>
            </a:prstGeom>
            <a:solidFill>
              <a:srgbClr val="C8D6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solidFill>
                  <a:schemeClr val="tx1"/>
                </a:solidFill>
              </a:endParaRPr>
            </a:p>
          </p:txBody>
        </p:sp>
      </p:grpSp>
      <p:grpSp>
        <p:nvGrpSpPr>
          <p:cNvPr id="2082" name="组合 88"/>
          <p:cNvGrpSpPr/>
          <p:nvPr/>
        </p:nvGrpSpPr>
        <p:grpSpPr>
          <a:xfrm rot="5400000" flipH="1">
            <a:off x="4566920" y="6050280"/>
            <a:ext cx="242888" cy="592138"/>
            <a:chOff x="2856412" y="4466272"/>
            <a:chExt cx="243840" cy="592805"/>
          </a:xfrm>
        </p:grpSpPr>
        <p:sp>
          <p:nvSpPr>
            <p:cNvPr id="90" name="箭头: V 形 89"/>
            <p:cNvSpPr/>
            <p:nvPr/>
          </p:nvSpPr>
          <p:spPr>
            <a:xfrm rot="5400000">
              <a:off x="2843349" y="4618025"/>
              <a:ext cx="269966" cy="243840"/>
            </a:xfrm>
            <a:prstGeom prst="chevron">
              <a:avLst/>
            </a:prstGeom>
            <a:solidFill>
              <a:srgbClr val="87A4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solidFill>
                  <a:schemeClr val="tx1"/>
                </a:solidFill>
              </a:endParaRPr>
            </a:p>
          </p:txBody>
        </p:sp>
        <p:sp>
          <p:nvSpPr>
            <p:cNvPr id="91" name="箭头: V 形 90"/>
            <p:cNvSpPr/>
            <p:nvPr/>
          </p:nvSpPr>
          <p:spPr>
            <a:xfrm rot="5400000">
              <a:off x="2843349" y="4802174"/>
              <a:ext cx="269966" cy="243840"/>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solidFill>
                  <a:schemeClr val="tx1"/>
                </a:solidFill>
              </a:endParaRPr>
            </a:p>
          </p:txBody>
        </p:sp>
        <p:sp>
          <p:nvSpPr>
            <p:cNvPr id="92" name="箭头: V 形 91"/>
            <p:cNvSpPr/>
            <p:nvPr/>
          </p:nvSpPr>
          <p:spPr>
            <a:xfrm rot="5400000">
              <a:off x="2870838" y="4451844"/>
              <a:ext cx="214986" cy="243839"/>
            </a:xfrm>
            <a:prstGeom prst="chevron">
              <a:avLst/>
            </a:prstGeom>
            <a:solidFill>
              <a:srgbClr val="C8D6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solidFill>
                  <a:schemeClr val="tx1"/>
                </a:solidFill>
              </a:endParaRPr>
            </a:p>
          </p:txBody>
        </p:sp>
      </p:gr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1.2.4.1</a:t>
            </a:r>
            <a:r>
              <a:rPr lang="zh-CN" altLang="en-US" dirty="0"/>
              <a:t>地址解析协议</a:t>
            </a:r>
            <a:r>
              <a:rPr lang="en-US" altLang="zh-CN" dirty="0"/>
              <a:t>ARP</a:t>
            </a:r>
            <a:endParaRPr lang="zh-CN" altLang="en-US" dirty="0"/>
          </a:p>
        </p:txBody>
      </p:sp>
      <p:sp>
        <p:nvSpPr>
          <p:cNvPr id="100" name="文本框 99"/>
          <p:cNvSpPr txBox="1"/>
          <p:nvPr/>
        </p:nvSpPr>
        <p:spPr>
          <a:xfrm>
            <a:off x="1841500" y="1832610"/>
            <a:ext cx="8508365" cy="3192780"/>
          </a:xfrm>
          <a:prstGeom prst="rect">
            <a:avLst/>
          </a:prstGeom>
          <a:noFill/>
          <a:ln w="9525">
            <a:noFill/>
          </a:ln>
        </p:spPr>
        <p:txBody>
          <a:bodyPr wrap="square">
            <a:spAutoFit/>
          </a:bodyPr>
          <a:lstStyle/>
          <a:p>
            <a:pPr indent="304800" fontAlgn="auto">
              <a:lnSpc>
                <a:spcPct val="120000"/>
              </a:lnSpc>
            </a:pPr>
            <a:r>
              <a:rPr lang="zh-CN" sz="2400" b="0">
                <a:ea typeface="宋体" panose="02010600030101010101" pitchFamily="2" charset="-122"/>
              </a:rPr>
              <a:t>在请求目标的MAC地址时，每次获取目标MAC地址都需要发送一次请求，然后根据响应获取到MAC地址。</a:t>
            </a:r>
          </a:p>
          <a:p>
            <a:pPr indent="304800" fontAlgn="auto">
              <a:lnSpc>
                <a:spcPct val="120000"/>
              </a:lnSpc>
            </a:pPr>
            <a:r>
              <a:rPr lang="zh-CN" sz="2400" b="0">
                <a:ea typeface="宋体" panose="02010600030101010101" pitchFamily="2" charset="-122"/>
              </a:rPr>
              <a:t>为了避免重复发送请求，每台都有一个高速缓存。当得到响应后，将目标的IP地址和物理地址存入本机缓存中，并保留一定时间。</a:t>
            </a:r>
          </a:p>
          <a:p>
            <a:pPr indent="304800" fontAlgn="auto">
              <a:lnSpc>
                <a:spcPct val="120000"/>
              </a:lnSpc>
            </a:pPr>
            <a:r>
              <a:rPr lang="zh-CN" sz="2400" b="0">
                <a:ea typeface="宋体" panose="02010600030101010101" pitchFamily="2" charset="-122"/>
              </a:rPr>
              <a:t>只要在这个时间范围内，下次请求MAC地址时，直接查询缓存，而无须再发送请求，从而节约了网络资源。</a:t>
            </a:r>
            <a:endParaRPr lang="zh-CN" altLang="en-US" sz="2400"/>
          </a:p>
        </p:txBody>
      </p:sp>
      <p:grpSp>
        <p:nvGrpSpPr>
          <p:cNvPr id="31752" name="Group 332"/>
          <p:cNvGrpSpPr/>
          <p:nvPr/>
        </p:nvGrpSpPr>
        <p:grpSpPr>
          <a:xfrm>
            <a:off x="1434095" y="1930429"/>
            <a:ext cx="259244" cy="259815"/>
            <a:chOff x="4643438" y="2786064"/>
            <a:chExt cx="288476" cy="288476"/>
          </a:xfrm>
        </p:grpSpPr>
        <p:sp>
          <p:nvSpPr>
            <p:cNvPr id="327" name="Oval 326"/>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338" name="Freeform 26"/>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cxnSp>
        <p:nvCxnSpPr>
          <p:cNvPr id="52" name="Line0"/>
          <p:cNvCxnSpPr/>
          <p:nvPr/>
        </p:nvCxnSpPr>
        <p:spPr>
          <a:xfrm>
            <a:off x="957580" y="878840"/>
            <a:ext cx="6978015" cy="3175"/>
          </a:xfrm>
          <a:prstGeom prst="line">
            <a:avLst/>
          </a:prstGeom>
        </p:spPr>
        <p:style>
          <a:lnRef idx="3">
            <a:schemeClr val="accent2"/>
          </a:lnRef>
          <a:fillRef idx="0">
            <a:schemeClr val="accent2"/>
          </a:fillRef>
          <a:effectRef idx="2">
            <a:schemeClr val="accent2"/>
          </a:effectRef>
          <a:fontRef idx="minor">
            <a:schemeClr val="tx1"/>
          </a:fontRef>
        </p:style>
      </p:cxnSp>
      <p:cxnSp>
        <p:nvCxnSpPr>
          <p:cNvPr id="3" name="Line0"/>
          <p:cNvCxnSpPr/>
          <p:nvPr/>
        </p:nvCxnSpPr>
        <p:spPr>
          <a:xfrm>
            <a:off x="5213985" y="6306185"/>
            <a:ext cx="6978015" cy="3175"/>
          </a:xfrm>
          <a:prstGeom prst="line">
            <a:avLst/>
          </a:prstGeom>
        </p:spPr>
        <p:style>
          <a:lnRef idx="3">
            <a:schemeClr val="accent2"/>
          </a:lnRef>
          <a:fillRef idx="0">
            <a:schemeClr val="accent2"/>
          </a:fillRef>
          <a:effectRef idx="2">
            <a:schemeClr val="accent2"/>
          </a:effectRef>
          <a:fontRef idx="minor">
            <a:schemeClr val="tx1"/>
          </a:fontRef>
        </p:style>
      </p:cxnSp>
      <p:pic>
        <p:nvPicPr>
          <p:cNvPr id="3086" name="图片 34"/>
          <p:cNvPicPr>
            <a:picLocks noChangeAspect="1"/>
          </p:cNvPicPr>
          <p:nvPr/>
        </p:nvPicPr>
        <p:blipFill>
          <a:blip r:embed="rId2"/>
          <a:stretch>
            <a:fillRect/>
          </a:stretch>
        </p:blipFill>
        <p:spPr>
          <a:xfrm>
            <a:off x="7442200" y="173355"/>
            <a:ext cx="862013" cy="933450"/>
          </a:xfrm>
          <a:prstGeom prst="rect">
            <a:avLst/>
          </a:prstGeom>
          <a:noFill/>
          <a:ln w="9525">
            <a:noFill/>
          </a:ln>
        </p:spPr>
      </p:pic>
      <p:pic>
        <p:nvPicPr>
          <p:cNvPr id="4" name="图片 34"/>
          <p:cNvPicPr>
            <a:picLocks noChangeAspect="1"/>
          </p:cNvPicPr>
          <p:nvPr/>
        </p:nvPicPr>
        <p:blipFill>
          <a:blip r:embed="rId2"/>
          <a:stretch>
            <a:fillRect/>
          </a:stretch>
        </p:blipFill>
        <p:spPr>
          <a:xfrm>
            <a:off x="4768215" y="5580380"/>
            <a:ext cx="862013" cy="933450"/>
          </a:xfrm>
          <a:prstGeom prst="rect">
            <a:avLst/>
          </a:prstGeom>
          <a:noFill/>
          <a:ln w="9525">
            <a:noFill/>
          </a:ln>
        </p:spPr>
      </p:pic>
      <p:sp>
        <p:nvSpPr>
          <p:cNvPr id="11" name="文本框 10">
            <a:extLst>
              <a:ext uri="{FF2B5EF4-FFF2-40B4-BE49-F238E27FC236}">
                <a16:creationId xmlns:a16="http://schemas.microsoft.com/office/drawing/2014/main" id="{595427AD-56BE-6D04-4CA5-EB0FF40372F5}"/>
              </a:ext>
            </a:extLst>
          </p:cNvPr>
          <p:cNvSpPr txBox="1"/>
          <p:nvPr/>
        </p:nvSpPr>
        <p:spPr>
          <a:xfrm>
            <a:off x="2153059" y="1383242"/>
            <a:ext cx="7885241" cy="499110"/>
          </a:xfrm>
          <a:prstGeom prst="rect">
            <a:avLst/>
          </a:prstGeom>
          <a:noFill/>
        </p:spPr>
        <p:txBody>
          <a:bodyPr wrap="square" tIns="42254" bIns="42254" rtlCol="0">
            <a:spAutoFit/>
          </a:bodyPr>
          <a:lstStyle/>
          <a:p>
            <a:pPr algn="ctr"/>
            <a:r>
              <a:rPr lang="en-US" altLang="zh-CN" sz="2700" b="1" dirty="0">
                <a:solidFill>
                  <a:schemeClr val="accent1"/>
                </a:solidFill>
                <a:latin typeface="微软雅黑" panose="020B0503020204020204" pitchFamily="34" charset="-122"/>
                <a:ea typeface="微软雅黑" panose="020B0503020204020204" pitchFamily="34" charset="-122"/>
              </a:rPr>
              <a:t>ARP</a:t>
            </a:r>
            <a:r>
              <a:rPr lang="zh-CN" altLang="en-US" sz="2700" b="1" dirty="0">
                <a:solidFill>
                  <a:schemeClr val="accent1"/>
                </a:solidFill>
                <a:latin typeface="微软雅黑" panose="020B0503020204020204" pitchFamily="34" charset="-122"/>
                <a:ea typeface="微软雅黑" panose="020B0503020204020204" pitchFamily="34" charset="-122"/>
              </a:rPr>
              <a:t>缓存</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altLang="zh-CN" dirty="0"/>
              <a:t>1.1.1</a:t>
            </a:r>
            <a:r>
              <a:rPr lang="zh-CN" altLang="en-US" dirty="0"/>
              <a:t>网络的演变与发展</a:t>
            </a:r>
          </a:p>
        </p:txBody>
      </p:sp>
      <p:sp>
        <p:nvSpPr>
          <p:cNvPr id="2" name="文本框 1"/>
          <p:cNvSpPr txBox="1"/>
          <p:nvPr/>
        </p:nvSpPr>
        <p:spPr>
          <a:xfrm>
            <a:off x="2153694" y="1728682"/>
            <a:ext cx="7885241" cy="499110"/>
          </a:xfrm>
          <a:prstGeom prst="rect">
            <a:avLst/>
          </a:prstGeom>
          <a:noFill/>
        </p:spPr>
        <p:txBody>
          <a:bodyPr wrap="square" tIns="42254" bIns="42254" rtlCol="0">
            <a:spAutoFit/>
          </a:bodyPr>
          <a:lstStyle/>
          <a:p>
            <a:pPr algn="ctr"/>
            <a:r>
              <a:rPr lang="zh-CN" altLang="en-US" sz="2700" b="1">
                <a:solidFill>
                  <a:schemeClr val="accent1"/>
                </a:solidFill>
                <a:latin typeface="微软雅黑" panose="020B0503020204020204" pitchFamily="34" charset="-122"/>
                <a:ea typeface="微软雅黑" panose="020B0503020204020204" pitchFamily="34" charset="-122"/>
              </a:rPr>
              <a:t>计算机网络的基本概念</a:t>
            </a:r>
          </a:p>
        </p:txBody>
      </p:sp>
      <p:sp>
        <p:nvSpPr>
          <p:cNvPr id="331" name="Rectangle 330"/>
          <p:cNvSpPr/>
          <p:nvPr/>
        </p:nvSpPr>
        <p:spPr>
          <a:xfrm>
            <a:off x="1696720" y="2455545"/>
            <a:ext cx="8799830" cy="1420495"/>
          </a:xfrm>
          <a:prstGeom prst="rect">
            <a:avLst/>
          </a:prstGeom>
        </p:spPr>
        <p:txBody>
          <a:bodyPr wrap="square">
            <a:spAutoFit/>
          </a:bodyPr>
          <a:lstStyle/>
          <a:p>
            <a:pPr marL="0" marR="0" lvl="0" indent="0" algn="l" defTabSz="685165" rtl="0" fontAlgn="auto">
              <a:lnSpc>
                <a:spcPct val="12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tx1">
                    <a:lumMod val="85000"/>
                    <a:lumOff val="15000"/>
                  </a:schemeClr>
                </a:solidFill>
                <a:effectLst/>
                <a:uLnTx/>
                <a:uFillTx/>
                <a:latin typeface="宋体" panose="02010600030101010101" pitchFamily="2" charset="-122"/>
                <a:ea typeface="宋体" panose="02010600030101010101" pitchFamily="2" charset="-122"/>
                <a:cs typeface="Open Sans" pitchFamily="34" charset="0"/>
                <a:sym typeface="+mn-ea"/>
              </a:rPr>
              <a:t>将分布在不同地理位置并具有独立功能的多台计算机，通过通信设备和线路连接起来，在功能完善的网络软件支持下，以实现网络资源共享和数据传输为目的的系统，称为计算机网络。</a:t>
            </a:r>
          </a:p>
        </p:txBody>
      </p:sp>
      <p:grpSp>
        <p:nvGrpSpPr>
          <p:cNvPr id="31752" name="Group 332"/>
          <p:cNvGrpSpPr/>
          <p:nvPr/>
        </p:nvGrpSpPr>
        <p:grpSpPr>
          <a:xfrm>
            <a:off x="1108975" y="2455574"/>
            <a:ext cx="259244" cy="259815"/>
            <a:chOff x="4643438" y="2786064"/>
            <a:chExt cx="288476" cy="288476"/>
          </a:xfrm>
        </p:grpSpPr>
        <p:sp>
          <p:nvSpPr>
            <p:cNvPr id="327" name="Oval 326"/>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338" name="Freeform 26"/>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pic>
        <p:nvPicPr>
          <p:cNvPr id="4" name="图片 3"/>
          <p:cNvPicPr>
            <a:picLocks noChangeAspect="1"/>
          </p:cNvPicPr>
          <p:nvPr/>
        </p:nvPicPr>
        <p:blipFill>
          <a:blip r:embed="rId2"/>
          <a:stretch>
            <a:fillRect/>
          </a:stretch>
        </p:blipFill>
        <p:spPr>
          <a:xfrm>
            <a:off x="838200" y="4087495"/>
            <a:ext cx="10890885" cy="2736850"/>
          </a:xfrm>
          <a:prstGeom prst="rect">
            <a:avLst/>
          </a:prstGeom>
        </p:spPr>
      </p:pic>
      <p:grpSp>
        <p:nvGrpSpPr>
          <p:cNvPr id="4097" name="组合 3"/>
          <p:cNvGrpSpPr/>
          <p:nvPr/>
        </p:nvGrpSpPr>
        <p:grpSpPr>
          <a:xfrm>
            <a:off x="874395" y="179070"/>
            <a:ext cx="6696075" cy="933450"/>
            <a:chOff x="1076" y="1431"/>
            <a:chExt cx="10544" cy="1470"/>
          </a:xfrm>
        </p:grpSpPr>
        <p:cxnSp>
          <p:nvCxnSpPr>
            <p:cNvPr id="52" name="Line0"/>
            <p:cNvCxnSpPr/>
            <p:nvPr/>
          </p:nvCxnSpPr>
          <p:spPr>
            <a:xfrm flipV="1">
              <a:off x="1076" y="2565"/>
              <a:ext cx="9879" cy="5"/>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pic>
          <p:nvPicPr>
            <p:cNvPr id="4099" name="图片 34"/>
            <p:cNvPicPr>
              <a:picLocks noChangeAspect="1"/>
            </p:cNvPicPr>
            <p:nvPr/>
          </p:nvPicPr>
          <p:blipFill>
            <a:blip r:embed="rId3"/>
            <a:stretch>
              <a:fillRect/>
            </a:stretch>
          </p:blipFill>
          <p:spPr>
            <a:xfrm>
              <a:off x="10262" y="1431"/>
              <a:ext cx="1357" cy="1470"/>
            </a:xfrm>
            <a:prstGeom prst="rect">
              <a:avLst/>
            </a:prstGeom>
            <a:noFill/>
            <a:ln w="9525">
              <a:noFill/>
            </a:ln>
          </p:spPr>
        </p:pic>
      </p:grpSp>
    </p:spTree>
    <p:extLst>
      <p:ext uri="{BB962C8B-B14F-4D97-AF65-F5344CB8AC3E}">
        <p14:creationId xmlns:p14="http://schemas.microsoft.com/office/powerpoint/2010/main" val="49657650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838200" y="365125"/>
            <a:ext cx="5742214" cy="516890"/>
          </a:xfrm>
        </p:spPr>
        <p:txBody>
          <a:bodyPr/>
          <a:lstStyle/>
          <a:p>
            <a:r>
              <a:rPr lang="en-US" altLang="zh-CN" dirty="0"/>
              <a:t>1.2.4.2 </a:t>
            </a:r>
            <a:r>
              <a:rPr lang="zh-CN" altLang="en-US" dirty="0"/>
              <a:t>网际控制报文协议</a:t>
            </a:r>
            <a:r>
              <a:rPr lang="en-US" altLang="zh-CN" dirty="0"/>
              <a:t>ICMP</a:t>
            </a:r>
            <a:endParaRPr lang="zh-CN" altLang="en-US" dirty="0"/>
          </a:p>
        </p:txBody>
      </p:sp>
      <p:sp>
        <p:nvSpPr>
          <p:cNvPr id="2" name="文本框 1"/>
          <p:cNvSpPr txBox="1"/>
          <p:nvPr/>
        </p:nvSpPr>
        <p:spPr>
          <a:xfrm>
            <a:off x="2153694" y="1479127"/>
            <a:ext cx="7885241" cy="499110"/>
          </a:xfrm>
          <a:prstGeom prst="rect">
            <a:avLst/>
          </a:prstGeom>
          <a:noFill/>
        </p:spPr>
        <p:txBody>
          <a:bodyPr wrap="square" tIns="42254" bIns="42254" rtlCol="0">
            <a:spAutoFit/>
          </a:bodyPr>
          <a:lstStyle/>
          <a:p>
            <a:pPr algn="ctr"/>
            <a:r>
              <a:rPr lang="en-US" altLang="zh-CN" sz="2700" b="1">
                <a:solidFill>
                  <a:schemeClr val="accent1"/>
                </a:solidFill>
                <a:latin typeface="微软雅黑" panose="020B0503020204020204" pitchFamily="34" charset="-122"/>
                <a:ea typeface="微软雅黑" panose="020B0503020204020204" pitchFamily="34" charset="-122"/>
              </a:rPr>
              <a:t>ICMP</a:t>
            </a:r>
            <a:r>
              <a:rPr lang="zh-CN" altLang="en-US" sz="2700" b="1">
                <a:solidFill>
                  <a:schemeClr val="accent1"/>
                </a:solidFill>
                <a:latin typeface="微软雅黑" panose="020B0503020204020204" pitchFamily="34" charset="-122"/>
                <a:ea typeface="微软雅黑" panose="020B0503020204020204" pitchFamily="34" charset="-122"/>
              </a:rPr>
              <a:t>协议的简介</a:t>
            </a:r>
          </a:p>
        </p:txBody>
      </p:sp>
      <p:sp>
        <p:nvSpPr>
          <p:cNvPr id="331" name="Rectangle 330"/>
          <p:cNvSpPr/>
          <p:nvPr/>
        </p:nvSpPr>
        <p:spPr>
          <a:xfrm>
            <a:off x="2307590" y="2273935"/>
            <a:ext cx="7621270" cy="3636010"/>
          </a:xfrm>
          <a:prstGeom prst="rect">
            <a:avLst/>
          </a:prstGeom>
        </p:spPr>
        <p:txBody>
          <a:bodyPr wrap="square">
            <a:spAutoFit/>
          </a:bodyPr>
          <a:lstStyle/>
          <a:p>
            <a:pPr marL="0" marR="0" lvl="0" indent="0" algn="l" defTabSz="685165" rtl="0" fontAlgn="auto">
              <a:lnSpc>
                <a:spcPct val="120000"/>
              </a:lnSpc>
              <a:spcBef>
                <a:spcPts val="0"/>
              </a:spcBef>
              <a:spcAft>
                <a:spcPts val="0"/>
              </a:spcAft>
              <a:buClrTx/>
              <a:buSzTx/>
              <a:buFontTx/>
              <a:buNone/>
              <a:defRPr/>
            </a:pPr>
            <a:r>
              <a:rPr kumimoji="0" lang="en-US" altLang="zh-CN" sz="2400" b="0" i="0" u="none" strike="noStrike" kern="1200" cap="none" spc="0" normalizeH="0" baseline="0" noProof="0" dirty="0">
                <a:ln>
                  <a:noFill/>
                </a:ln>
                <a:solidFill>
                  <a:schemeClr val="tx1">
                    <a:lumMod val="85000"/>
                    <a:lumOff val="1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ICMP（Internet Control Message Protocol）Internet控制报文协议。</a:t>
            </a:r>
          </a:p>
          <a:p>
            <a:pPr marL="0" marR="0" lvl="0" indent="0" algn="l" defTabSz="685165" rtl="0" fontAlgn="auto">
              <a:lnSpc>
                <a:spcPct val="120000"/>
              </a:lnSpc>
              <a:spcBef>
                <a:spcPts val="0"/>
              </a:spcBef>
              <a:spcAft>
                <a:spcPts val="0"/>
              </a:spcAft>
              <a:buClrTx/>
              <a:buSzTx/>
              <a:buFontTx/>
              <a:buNone/>
              <a:defRPr/>
            </a:pPr>
            <a:r>
              <a:rPr kumimoji="0" lang="en-US" altLang="zh-CN" sz="2400" b="0" i="0" u="none" strike="noStrike" kern="1200" cap="none" spc="0" normalizeH="0" baseline="0" noProof="0" dirty="0">
                <a:ln>
                  <a:noFill/>
                </a:ln>
                <a:solidFill>
                  <a:schemeClr val="tx1">
                    <a:lumMod val="85000"/>
                    <a:lumOff val="1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它是TCP/IP协议簇的一个子协议，用于在IP主机、路由器之间传递控制消息。控制消息是指网络通不通、主机是否可达、路由是否可用等网络本身的消息。</a:t>
            </a:r>
          </a:p>
          <a:p>
            <a:pPr marL="0" marR="0" lvl="0" indent="0" algn="l" defTabSz="685165" rtl="0" fontAlgn="auto">
              <a:lnSpc>
                <a:spcPct val="120000"/>
              </a:lnSpc>
              <a:spcBef>
                <a:spcPts val="0"/>
              </a:spcBef>
              <a:spcAft>
                <a:spcPts val="0"/>
              </a:spcAft>
              <a:buClrTx/>
              <a:buSzTx/>
              <a:buFontTx/>
              <a:buNone/>
              <a:defRPr/>
            </a:pPr>
            <a:r>
              <a:rPr kumimoji="0" lang="en-US" altLang="zh-CN" sz="2400" b="0" i="0" u="none" strike="noStrike" kern="1200" cap="none" spc="0" normalizeH="0" baseline="0" noProof="0" dirty="0">
                <a:ln>
                  <a:noFill/>
                </a:ln>
                <a:solidFill>
                  <a:schemeClr val="tx1">
                    <a:lumMod val="85000"/>
                    <a:lumOff val="1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这些控制消息虽然并不传输用户数据，但是对于用户数据的传递起着重要的作用。</a:t>
            </a:r>
          </a:p>
          <a:p>
            <a:pPr marL="0" marR="0" lvl="0" indent="0" algn="l" defTabSz="685165" rtl="0" fontAlgn="auto">
              <a:lnSpc>
                <a:spcPct val="120000"/>
              </a:lnSpc>
              <a:spcBef>
                <a:spcPts val="0"/>
              </a:spcBef>
              <a:spcAft>
                <a:spcPts val="0"/>
              </a:spcAft>
              <a:buClrTx/>
              <a:buSzTx/>
              <a:buFontTx/>
              <a:buNone/>
              <a:defRPr/>
            </a:pPr>
            <a:endParaRPr kumimoji="0" lang="en-US" altLang="zh-CN" sz="2400" b="0" i="0" u="none" strike="noStrike" kern="1200" cap="none" spc="0" normalizeH="0" baseline="0" noProof="0" dirty="0">
              <a:ln>
                <a:noFill/>
              </a:ln>
              <a:solidFill>
                <a:schemeClr val="tx1">
                  <a:lumMod val="85000"/>
                  <a:lumOff val="1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p:txBody>
      </p:sp>
      <p:grpSp>
        <p:nvGrpSpPr>
          <p:cNvPr id="31752" name="Group 332"/>
          <p:cNvGrpSpPr/>
          <p:nvPr/>
        </p:nvGrpSpPr>
        <p:grpSpPr>
          <a:xfrm>
            <a:off x="1108975" y="2455574"/>
            <a:ext cx="259244" cy="259815"/>
            <a:chOff x="4643438" y="2786064"/>
            <a:chExt cx="288476" cy="288476"/>
          </a:xfrm>
        </p:grpSpPr>
        <p:sp>
          <p:nvSpPr>
            <p:cNvPr id="327" name="Oval 326"/>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338" name="Freeform 26"/>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cxnSp>
        <p:nvCxnSpPr>
          <p:cNvPr id="52" name="Line0"/>
          <p:cNvCxnSpPr/>
          <p:nvPr/>
        </p:nvCxnSpPr>
        <p:spPr>
          <a:xfrm flipV="1">
            <a:off x="904875" y="945515"/>
            <a:ext cx="6273165" cy="3175"/>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cxnSp>
        <p:nvCxnSpPr>
          <p:cNvPr id="4" name="Line0"/>
          <p:cNvCxnSpPr/>
          <p:nvPr/>
        </p:nvCxnSpPr>
        <p:spPr>
          <a:xfrm>
            <a:off x="2153920" y="6309360"/>
            <a:ext cx="9023985" cy="6985"/>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grpSp>
        <p:nvGrpSpPr>
          <p:cNvPr id="3096" name="组合 6"/>
          <p:cNvGrpSpPr/>
          <p:nvPr/>
        </p:nvGrpSpPr>
        <p:grpSpPr>
          <a:xfrm>
            <a:off x="11177905" y="5969635"/>
            <a:ext cx="685800" cy="685800"/>
            <a:chOff x="8889" y="5304"/>
            <a:chExt cx="1082" cy="1082"/>
          </a:xfrm>
        </p:grpSpPr>
        <p:sp>
          <p:nvSpPr>
            <p:cNvPr id="65" name="Freeform24"/>
            <p:cNvSpPr/>
            <p:nvPr/>
          </p:nvSpPr>
          <p:spPr bwMode="auto">
            <a:xfrm>
              <a:off x="8889" y="5304"/>
              <a:ext cx="1083" cy="1082"/>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2F5EB0"/>
            </a:solidFill>
            <a:ln>
              <a:noFill/>
            </a:ln>
            <a:effectLst/>
          </p:spPr>
          <p:txBody>
            <a:bodyPr lIns="0" tIns="0" rIns="0" bIns="0" anchor="ctr"/>
            <a:lstStyle/>
            <a:p>
              <a:pPr algn="ctr" defTabSz="290830" fontAlgn="base">
                <a:defRPr/>
              </a:pPr>
              <a:endParaRPr lang="es-ES" sz="2775" strike="noStrike" kern="0" noProof="1">
                <a:solidFill>
                  <a:prstClr val="white">
                    <a:lumMod val="85000"/>
                  </a:prstClr>
                </a:solidFill>
                <a:effectLst>
                  <a:outerShdw blurRad="38100" dist="38100" dir="2700000" algn="tl">
                    <a:srgbClr val="000000"/>
                  </a:outerShdw>
                </a:effectLst>
                <a:cs typeface="+mn-ea"/>
                <a:sym typeface="+mn-lt"/>
              </a:endParaRPr>
            </a:p>
          </p:txBody>
        </p:sp>
        <p:sp>
          <p:nvSpPr>
            <p:cNvPr id="66" name="Freeform25"/>
            <p:cNvSpPr/>
            <p:nvPr/>
          </p:nvSpPr>
          <p:spPr bwMode="auto">
            <a:xfrm>
              <a:off x="9230" y="5643"/>
              <a:ext cx="446" cy="37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63" y="3222"/>
                  </a:moveTo>
                  <a:cubicBezTo>
                    <a:pt x="20632" y="3222"/>
                    <a:pt x="20946" y="3384"/>
                    <a:pt x="21208" y="3713"/>
                  </a:cubicBezTo>
                  <a:cubicBezTo>
                    <a:pt x="21470" y="4042"/>
                    <a:pt x="21599" y="4427"/>
                    <a:pt x="21599" y="4865"/>
                  </a:cubicBezTo>
                  <a:lnTo>
                    <a:pt x="21599" y="19984"/>
                  </a:lnTo>
                  <a:cubicBezTo>
                    <a:pt x="21599" y="20421"/>
                    <a:pt x="21470" y="20803"/>
                    <a:pt x="21208" y="21121"/>
                  </a:cubicBezTo>
                  <a:cubicBezTo>
                    <a:pt x="20946" y="21441"/>
                    <a:pt x="20632" y="21600"/>
                    <a:pt x="20263" y="21600"/>
                  </a:cubicBezTo>
                  <a:lnTo>
                    <a:pt x="1348" y="21600"/>
                  </a:lnTo>
                  <a:cubicBezTo>
                    <a:pt x="981" y="21600"/>
                    <a:pt x="663" y="21441"/>
                    <a:pt x="399" y="21121"/>
                  </a:cubicBezTo>
                  <a:cubicBezTo>
                    <a:pt x="134" y="20803"/>
                    <a:pt x="0" y="20421"/>
                    <a:pt x="0" y="19984"/>
                  </a:cubicBezTo>
                  <a:lnTo>
                    <a:pt x="0" y="4865"/>
                  </a:lnTo>
                  <a:cubicBezTo>
                    <a:pt x="0" y="4427"/>
                    <a:pt x="134" y="4042"/>
                    <a:pt x="399" y="3713"/>
                  </a:cubicBezTo>
                  <a:cubicBezTo>
                    <a:pt x="663" y="3384"/>
                    <a:pt x="981" y="3222"/>
                    <a:pt x="1348" y="3222"/>
                  </a:cubicBezTo>
                  <a:lnTo>
                    <a:pt x="5638" y="3222"/>
                  </a:lnTo>
                  <a:lnTo>
                    <a:pt x="6318" y="1460"/>
                  </a:lnTo>
                  <a:cubicBezTo>
                    <a:pt x="6458" y="1057"/>
                    <a:pt x="6717" y="713"/>
                    <a:pt x="7089" y="425"/>
                  </a:cubicBezTo>
                  <a:cubicBezTo>
                    <a:pt x="7466" y="143"/>
                    <a:pt x="7838" y="0"/>
                    <a:pt x="8203" y="0"/>
                  </a:cubicBezTo>
                  <a:lnTo>
                    <a:pt x="13396" y="0"/>
                  </a:lnTo>
                  <a:cubicBezTo>
                    <a:pt x="13763" y="0"/>
                    <a:pt x="14135" y="143"/>
                    <a:pt x="14510" y="425"/>
                  </a:cubicBezTo>
                  <a:cubicBezTo>
                    <a:pt x="14884" y="713"/>
                    <a:pt x="15146" y="1057"/>
                    <a:pt x="15293" y="1460"/>
                  </a:cubicBezTo>
                  <a:lnTo>
                    <a:pt x="15961" y="3222"/>
                  </a:lnTo>
                  <a:lnTo>
                    <a:pt x="20263" y="3222"/>
                  </a:lnTo>
                  <a:close/>
                  <a:moveTo>
                    <a:pt x="10806" y="19185"/>
                  </a:moveTo>
                  <a:cubicBezTo>
                    <a:pt x="11572" y="19185"/>
                    <a:pt x="12299" y="19002"/>
                    <a:pt x="12987" y="18650"/>
                  </a:cubicBezTo>
                  <a:cubicBezTo>
                    <a:pt x="13672" y="18294"/>
                    <a:pt x="14270" y="17810"/>
                    <a:pt x="14774" y="17196"/>
                  </a:cubicBezTo>
                  <a:cubicBezTo>
                    <a:pt x="15278" y="16582"/>
                    <a:pt x="15677" y="15862"/>
                    <a:pt x="15974" y="15048"/>
                  </a:cubicBezTo>
                  <a:cubicBezTo>
                    <a:pt x="16270" y="14234"/>
                    <a:pt x="16419" y="13356"/>
                    <a:pt x="16419" y="12421"/>
                  </a:cubicBezTo>
                  <a:cubicBezTo>
                    <a:pt x="16419" y="11499"/>
                    <a:pt x="16270" y="10623"/>
                    <a:pt x="15974" y="9795"/>
                  </a:cubicBezTo>
                  <a:cubicBezTo>
                    <a:pt x="15677" y="8966"/>
                    <a:pt x="15278" y="8249"/>
                    <a:pt x="14774" y="7644"/>
                  </a:cubicBezTo>
                  <a:cubicBezTo>
                    <a:pt x="14270" y="7036"/>
                    <a:pt x="13672" y="6557"/>
                    <a:pt x="12987" y="6199"/>
                  </a:cubicBezTo>
                  <a:cubicBezTo>
                    <a:pt x="12299" y="5843"/>
                    <a:pt x="11572" y="5667"/>
                    <a:pt x="10806" y="5667"/>
                  </a:cubicBezTo>
                  <a:cubicBezTo>
                    <a:pt x="10039" y="5667"/>
                    <a:pt x="9312" y="5846"/>
                    <a:pt x="8619" y="6199"/>
                  </a:cubicBezTo>
                  <a:cubicBezTo>
                    <a:pt x="7929" y="6557"/>
                    <a:pt x="7332" y="7036"/>
                    <a:pt x="6827" y="7644"/>
                  </a:cubicBezTo>
                  <a:cubicBezTo>
                    <a:pt x="6323" y="8249"/>
                    <a:pt x="5922" y="8963"/>
                    <a:pt x="5625" y="9789"/>
                  </a:cubicBezTo>
                  <a:cubicBezTo>
                    <a:pt x="5329" y="10612"/>
                    <a:pt x="5180" y="11490"/>
                    <a:pt x="5180" y="12421"/>
                  </a:cubicBezTo>
                  <a:cubicBezTo>
                    <a:pt x="5180" y="13356"/>
                    <a:pt x="5329" y="14234"/>
                    <a:pt x="5625" y="15048"/>
                  </a:cubicBezTo>
                  <a:cubicBezTo>
                    <a:pt x="5922" y="15862"/>
                    <a:pt x="6323" y="16582"/>
                    <a:pt x="6827" y="17196"/>
                  </a:cubicBezTo>
                  <a:cubicBezTo>
                    <a:pt x="7332" y="17810"/>
                    <a:pt x="7929" y="18294"/>
                    <a:pt x="8619" y="18650"/>
                  </a:cubicBezTo>
                  <a:cubicBezTo>
                    <a:pt x="9312" y="19005"/>
                    <a:pt x="10039" y="19185"/>
                    <a:pt x="10806" y="19185"/>
                  </a:cubicBezTo>
                  <a:moveTo>
                    <a:pt x="10806" y="7832"/>
                  </a:moveTo>
                  <a:cubicBezTo>
                    <a:pt x="11337" y="7832"/>
                    <a:pt x="11834" y="7953"/>
                    <a:pt x="12294" y="8191"/>
                  </a:cubicBezTo>
                  <a:cubicBezTo>
                    <a:pt x="12754" y="8432"/>
                    <a:pt x="13158" y="8755"/>
                    <a:pt x="13501" y="9169"/>
                  </a:cubicBezTo>
                  <a:cubicBezTo>
                    <a:pt x="13846" y="9583"/>
                    <a:pt x="14118" y="10068"/>
                    <a:pt x="14316" y="10623"/>
                  </a:cubicBezTo>
                  <a:cubicBezTo>
                    <a:pt x="14515" y="11184"/>
                    <a:pt x="14615" y="11781"/>
                    <a:pt x="14615" y="12421"/>
                  </a:cubicBezTo>
                  <a:cubicBezTo>
                    <a:pt x="14615" y="13056"/>
                    <a:pt x="14515" y="13649"/>
                    <a:pt x="14316" y="14205"/>
                  </a:cubicBezTo>
                  <a:cubicBezTo>
                    <a:pt x="14118" y="14757"/>
                    <a:pt x="13846" y="15245"/>
                    <a:pt x="13501" y="15668"/>
                  </a:cubicBezTo>
                  <a:cubicBezTo>
                    <a:pt x="13158" y="16091"/>
                    <a:pt x="12752" y="16420"/>
                    <a:pt x="12289" y="16661"/>
                  </a:cubicBezTo>
                  <a:cubicBezTo>
                    <a:pt x="11824" y="16899"/>
                    <a:pt x="11330" y="17016"/>
                    <a:pt x="10806" y="17016"/>
                  </a:cubicBezTo>
                  <a:cubicBezTo>
                    <a:pt x="10274" y="17016"/>
                    <a:pt x="9777" y="16899"/>
                    <a:pt x="9312" y="16661"/>
                  </a:cubicBezTo>
                  <a:cubicBezTo>
                    <a:pt x="8847" y="16420"/>
                    <a:pt x="8443" y="16091"/>
                    <a:pt x="8100" y="15668"/>
                  </a:cubicBezTo>
                  <a:cubicBezTo>
                    <a:pt x="7755" y="15245"/>
                    <a:pt x="7483" y="14754"/>
                    <a:pt x="7285" y="14199"/>
                  </a:cubicBezTo>
                  <a:cubicBezTo>
                    <a:pt x="7084" y="13641"/>
                    <a:pt x="6984" y="13044"/>
                    <a:pt x="6984" y="12421"/>
                  </a:cubicBezTo>
                  <a:cubicBezTo>
                    <a:pt x="6984" y="11781"/>
                    <a:pt x="7084" y="11184"/>
                    <a:pt x="7285" y="10623"/>
                  </a:cubicBezTo>
                  <a:cubicBezTo>
                    <a:pt x="7483" y="10068"/>
                    <a:pt x="7755" y="9583"/>
                    <a:pt x="8100" y="9169"/>
                  </a:cubicBezTo>
                  <a:cubicBezTo>
                    <a:pt x="8443" y="8755"/>
                    <a:pt x="8847" y="8431"/>
                    <a:pt x="9312" y="8191"/>
                  </a:cubicBezTo>
                  <a:cubicBezTo>
                    <a:pt x="9777" y="7953"/>
                    <a:pt x="10274" y="7832"/>
                    <a:pt x="10806" y="7832"/>
                  </a:cubicBezTo>
                </a:path>
              </a:pathLst>
            </a:custGeom>
            <a:solidFill>
              <a:srgbClr val="FFFFFF"/>
            </a:solidFill>
            <a:ln>
              <a:noFill/>
            </a:ln>
            <a:effectLst/>
          </p:spPr>
          <p:txBody>
            <a:bodyPr lIns="27104" tIns="27104" rIns="27104" bIns="27104" anchor="ctr"/>
            <a:lstStyle/>
            <a:p>
              <a:pPr algn="ctr" defTabSz="321945" fontAlgn="base">
                <a:defRPr/>
              </a:pPr>
              <a:endParaRPr lang="es-ES" sz="2065" strike="noStrike" kern="0" noProof="1">
                <a:solidFill>
                  <a:prstClr val="white">
                    <a:lumMod val="85000"/>
                  </a:prstClr>
                </a:solidFill>
                <a:effectLst>
                  <a:outerShdw blurRad="38100" dist="38100" dir="2700000" algn="tl">
                    <a:srgbClr val="000000"/>
                  </a:outerShdw>
                </a:effectLst>
                <a:cs typeface="+mn-ea"/>
                <a:sym typeface="+mn-lt"/>
              </a:endParaRPr>
            </a:p>
          </p:txBody>
        </p:sp>
      </p:grpSp>
      <p:pic>
        <p:nvPicPr>
          <p:cNvPr id="3086" name="图片 34"/>
          <p:cNvPicPr>
            <a:picLocks noChangeAspect="1"/>
          </p:cNvPicPr>
          <p:nvPr/>
        </p:nvPicPr>
        <p:blipFill>
          <a:blip r:embed="rId2"/>
          <a:stretch>
            <a:fillRect/>
          </a:stretch>
        </p:blipFill>
        <p:spPr>
          <a:xfrm>
            <a:off x="6723380" y="241935"/>
            <a:ext cx="862013" cy="933450"/>
          </a:xfrm>
          <a:prstGeom prst="rect">
            <a:avLst/>
          </a:prstGeom>
          <a:noFill/>
          <a:ln w="9525">
            <a:noFill/>
          </a:ln>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838200" y="365125"/>
            <a:ext cx="5742214" cy="516890"/>
          </a:xfrm>
        </p:spPr>
        <p:txBody>
          <a:bodyPr/>
          <a:lstStyle/>
          <a:p>
            <a:r>
              <a:rPr lang="en-US" altLang="zh-CN" dirty="0"/>
              <a:t>1.2.4.2 </a:t>
            </a:r>
            <a:r>
              <a:rPr lang="zh-CN" altLang="en-US" dirty="0"/>
              <a:t>网际控制报文协议</a:t>
            </a:r>
            <a:r>
              <a:rPr lang="en-US" altLang="zh-CN" dirty="0"/>
              <a:t>ICMP</a:t>
            </a:r>
            <a:endParaRPr lang="zh-CN" altLang="en-US" dirty="0"/>
          </a:p>
        </p:txBody>
      </p:sp>
      <p:sp>
        <p:nvSpPr>
          <p:cNvPr id="2" name="文本框 1"/>
          <p:cNvSpPr txBox="1"/>
          <p:nvPr/>
        </p:nvSpPr>
        <p:spPr>
          <a:xfrm>
            <a:off x="2153694" y="1479127"/>
            <a:ext cx="7885241" cy="499110"/>
          </a:xfrm>
          <a:prstGeom prst="rect">
            <a:avLst/>
          </a:prstGeom>
          <a:noFill/>
        </p:spPr>
        <p:txBody>
          <a:bodyPr wrap="square" tIns="42254" bIns="42254" rtlCol="0">
            <a:spAutoFit/>
          </a:bodyPr>
          <a:lstStyle/>
          <a:p>
            <a:pPr algn="ctr"/>
            <a:r>
              <a:rPr lang="en-US" altLang="zh-CN" sz="2700" b="1" dirty="0">
                <a:solidFill>
                  <a:schemeClr val="accent1"/>
                </a:solidFill>
                <a:latin typeface="微软雅黑" panose="020B0503020204020204" pitchFamily="34" charset="-122"/>
                <a:ea typeface="微软雅黑" panose="020B0503020204020204" pitchFamily="34" charset="-122"/>
              </a:rPr>
              <a:t>ICMP</a:t>
            </a:r>
            <a:r>
              <a:rPr lang="zh-CN" altLang="en-US" sz="2700" b="1" dirty="0">
                <a:solidFill>
                  <a:schemeClr val="accent1"/>
                </a:solidFill>
                <a:latin typeface="微软雅黑" panose="020B0503020204020204" pitchFamily="34" charset="-122"/>
                <a:ea typeface="微软雅黑" panose="020B0503020204020204" pitchFamily="34" charset="-122"/>
              </a:rPr>
              <a:t>报文格式</a:t>
            </a:r>
          </a:p>
        </p:txBody>
      </p:sp>
      <p:grpSp>
        <p:nvGrpSpPr>
          <p:cNvPr id="31752" name="Group 332"/>
          <p:cNvGrpSpPr/>
          <p:nvPr/>
        </p:nvGrpSpPr>
        <p:grpSpPr>
          <a:xfrm>
            <a:off x="1108975" y="2455574"/>
            <a:ext cx="259244" cy="259815"/>
            <a:chOff x="4643438" y="2786064"/>
            <a:chExt cx="288476" cy="288476"/>
          </a:xfrm>
        </p:grpSpPr>
        <p:sp>
          <p:nvSpPr>
            <p:cNvPr id="327" name="Oval 326"/>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338" name="Freeform 26"/>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cxnSp>
        <p:nvCxnSpPr>
          <p:cNvPr id="52" name="Line0"/>
          <p:cNvCxnSpPr/>
          <p:nvPr/>
        </p:nvCxnSpPr>
        <p:spPr>
          <a:xfrm flipV="1">
            <a:off x="904875" y="945515"/>
            <a:ext cx="6273165" cy="3175"/>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cxnSp>
        <p:nvCxnSpPr>
          <p:cNvPr id="4" name="Line0"/>
          <p:cNvCxnSpPr/>
          <p:nvPr/>
        </p:nvCxnSpPr>
        <p:spPr>
          <a:xfrm>
            <a:off x="2153920" y="6309360"/>
            <a:ext cx="9023985" cy="6985"/>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grpSp>
        <p:nvGrpSpPr>
          <p:cNvPr id="3096" name="组合 6"/>
          <p:cNvGrpSpPr/>
          <p:nvPr/>
        </p:nvGrpSpPr>
        <p:grpSpPr>
          <a:xfrm>
            <a:off x="11177905" y="5969635"/>
            <a:ext cx="685800" cy="685800"/>
            <a:chOff x="8889" y="5304"/>
            <a:chExt cx="1082" cy="1082"/>
          </a:xfrm>
        </p:grpSpPr>
        <p:sp>
          <p:nvSpPr>
            <p:cNvPr id="65" name="Freeform24"/>
            <p:cNvSpPr/>
            <p:nvPr/>
          </p:nvSpPr>
          <p:spPr bwMode="auto">
            <a:xfrm>
              <a:off x="8889" y="5304"/>
              <a:ext cx="1083" cy="1082"/>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2F5EB0"/>
            </a:solidFill>
            <a:ln>
              <a:noFill/>
            </a:ln>
            <a:effectLst/>
          </p:spPr>
          <p:txBody>
            <a:bodyPr lIns="0" tIns="0" rIns="0" bIns="0" anchor="ctr"/>
            <a:lstStyle/>
            <a:p>
              <a:pPr algn="ctr" defTabSz="290830" fontAlgn="base">
                <a:defRPr/>
              </a:pPr>
              <a:endParaRPr lang="es-ES" sz="2775" strike="noStrike" kern="0" noProof="1">
                <a:solidFill>
                  <a:prstClr val="white">
                    <a:lumMod val="85000"/>
                  </a:prstClr>
                </a:solidFill>
                <a:effectLst>
                  <a:outerShdw blurRad="38100" dist="38100" dir="2700000" algn="tl">
                    <a:srgbClr val="000000"/>
                  </a:outerShdw>
                </a:effectLst>
                <a:cs typeface="+mn-ea"/>
                <a:sym typeface="+mn-lt"/>
              </a:endParaRPr>
            </a:p>
          </p:txBody>
        </p:sp>
        <p:sp>
          <p:nvSpPr>
            <p:cNvPr id="66" name="Freeform25"/>
            <p:cNvSpPr/>
            <p:nvPr/>
          </p:nvSpPr>
          <p:spPr bwMode="auto">
            <a:xfrm>
              <a:off x="9230" y="5643"/>
              <a:ext cx="446" cy="37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63" y="3222"/>
                  </a:moveTo>
                  <a:cubicBezTo>
                    <a:pt x="20632" y="3222"/>
                    <a:pt x="20946" y="3384"/>
                    <a:pt x="21208" y="3713"/>
                  </a:cubicBezTo>
                  <a:cubicBezTo>
                    <a:pt x="21470" y="4042"/>
                    <a:pt x="21599" y="4427"/>
                    <a:pt x="21599" y="4865"/>
                  </a:cubicBezTo>
                  <a:lnTo>
                    <a:pt x="21599" y="19984"/>
                  </a:lnTo>
                  <a:cubicBezTo>
                    <a:pt x="21599" y="20421"/>
                    <a:pt x="21470" y="20803"/>
                    <a:pt x="21208" y="21121"/>
                  </a:cubicBezTo>
                  <a:cubicBezTo>
                    <a:pt x="20946" y="21441"/>
                    <a:pt x="20632" y="21600"/>
                    <a:pt x="20263" y="21600"/>
                  </a:cubicBezTo>
                  <a:lnTo>
                    <a:pt x="1348" y="21600"/>
                  </a:lnTo>
                  <a:cubicBezTo>
                    <a:pt x="981" y="21600"/>
                    <a:pt x="663" y="21441"/>
                    <a:pt x="399" y="21121"/>
                  </a:cubicBezTo>
                  <a:cubicBezTo>
                    <a:pt x="134" y="20803"/>
                    <a:pt x="0" y="20421"/>
                    <a:pt x="0" y="19984"/>
                  </a:cubicBezTo>
                  <a:lnTo>
                    <a:pt x="0" y="4865"/>
                  </a:lnTo>
                  <a:cubicBezTo>
                    <a:pt x="0" y="4427"/>
                    <a:pt x="134" y="4042"/>
                    <a:pt x="399" y="3713"/>
                  </a:cubicBezTo>
                  <a:cubicBezTo>
                    <a:pt x="663" y="3384"/>
                    <a:pt x="981" y="3222"/>
                    <a:pt x="1348" y="3222"/>
                  </a:cubicBezTo>
                  <a:lnTo>
                    <a:pt x="5638" y="3222"/>
                  </a:lnTo>
                  <a:lnTo>
                    <a:pt x="6318" y="1460"/>
                  </a:lnTo>
                  <a:cubicBezTo>
                    <a:pt x="6458" y="1057"/>
                    <a:pt x="6717" y="713"/>
                    <a:pt x="7089" y="425"/>
                  </a:cubicBezTo>
                  <a:cubicBezTo>
                    <a:pt x="7466" y="143"/>
                    <a:pt x="7838" y="0"/>
                    <a:pt x="8203" y="0"/>
                  </a:cubicBezTo>
                  <a:lnTo>
                    <a:pt x="13396" y="0"/>
                  </a:lnTo>
                  <a:cubicBezTo>
                    <a:pt x="13763" y="0"/>
                    <a:pt x="14135" y="143"/>
                    <a:pt x="14510" y="425"/>
                  </a:cubicBezTo>
                  <a:cubicBezTo>
                    <a:pt x="14884" y="713"/>
                    <a:pt x="15146" y="1057"/>
                    <a:pt x="15293" y="1460"/>
                  </a:cubicBezTo>
                  <a:lnTo>
                    <a:pt x="15961" y="3222"/>
                  </a:lnTo>
                  <a:lnTo>
                    <a:pt x="20263" y="3222"/>
                  </a:lnTo>
                  <a:close/>
                  <a:moveTo>
                    <a:pt x="10806" y="19185"/>
                  </a:moveTo>
                  <a:cubicBezTo>
                    <a:pt x="11572" y="19185"/>
                    <a:pt x="12299" y="19002"/>
                    <a:pt x="12987" y="18650"/>
                  </a:cubicBezTo>
                  <a:cubicBezTo>
                    <a:pt x="13672" y="18294"/>
                    <a:pt x="14270" y="17810"/>
                    <a:pt x="14774" y="17196"/>
                  </a:cubicBezTo>
                  <a:cubicBezTo>
                    <a:pt x="15278" y="16582"/>
                    <a:pt x="15677" y="15862"/>
                    <a:pt x="15974" y="15048"/>
                  </a:cubicBezTo>
                  <a:cubicBezTo>
                    <a:pt x="16270" y="14234"/>
                    <a:pt x="16419" y="13356"/>
                    <a:pt x="16419" y="12421"/>
                  </a:cubicBezTo>
                  <a:cubicBezTo>
                    <a:pt x="16419" y="11499"/>
                    <a:pt x="16270" y="10623"/>
                    <a:pt x="15974" y="9795"/>
                  </a:cubicBezTo>
                  <a:cubicBezTo>
                    <a:pt x="15677" y="8966"/>
                    <a:pt x="15278" y="8249"/>
                    <a:pt x="14774" y="7644"/>
                  </a:cubicBezTo>
                  <a:cubicBezTo>
                    <a:pt x="14270" y="7036"/>
                    <a:pt x="13672" y="6557"/>
                    <a:pt x="12987" y="6199"/>
                  </a:cubicBezTo>
                  <a:cubicBezTo>
                    <a:pt x="12299" y="5843"/>
                    <a:pt x="11572" y="5667"/>
                    <a:pt x="10806" y="5667"/>
                  </a:cubicBezTo>
                  <a:cubicBezTo>
                    <a:pt x="10039" y="5667"/>
                    <a:pt x="9312" y="5846"/>
                    <a:pt x="8619" y="6199"/>
                  </a:cubicBezTo>
                  <a:cubicBezTo>
                    <a:pt x="7929" y="6557"/>
                    <a:pt x="7332" y="7036"/>
                    <a:pt x="6827" y="7644"/>
                  </a:cubicBezTo>
                  <a:cubicBezTo>
                    <a:pt x="6323" y="8249"/>
                    <a:pt x="5922" y="8963"/>
                    <a:pt x="5625" y="9789"/>
                  </a:cubicBezTo>
                  <a:cubicBezTo>
                    <a:pt x="5329" y="10612"/>
                    <a:pt x="5180" y="11490"/>
                    <a:pt x="5180" y="12421"/>
                  </a:cubicBezTo>
                  <a:cubicBezTo>
                    <a:pt x="5180" y="13356"/>
                    <a:pt x="5329" y="14234"/>
                    <a:pt x="5625" y="15048"/>
                  </a:cubicBezTo>
                  <a:cubicBezTo>
                    <a:pt x="5922" y="15862"/>
                    <a:pt x="6323" y="16582"/>
                    <a:pt x="6827" y="17196"/>
                  </a:cubicBezTo>
                  <a:cubicBezTo>
                    <a:pt x="7332" y="17810"/>
                    <a:pt x="7929" y="18294"/>
                    <a:pt x="8619" y="18650"/>
                  </a:cubicBezTo>
                  <a:cubicBezTo>
                    <a:pt x="9312" y="19005"/>
                    <a:pt x="10039" y="19185"/>
                    <a:pt x="10806" y="19185"/>
                  </a:cubicBezTo>
                  <a:moveTo>
                    <a:pt x="10806" y="7832"/>
                  </a:moveTo>
                  <a:cubicBezTo>
                    <a:pt x="11337" y="7832"/>
                    <a:pt x="11834" y="7953"/>
                    <a:pt x="12294" y="8191"/>
                  </a:cubicBezTo>
                  <a:cubicBezTo>
                    <a:pt x="12754" y="8432"/>
                    <a:pt x="13158" y="8755"/>
                    <a:pt x="13501" y="9169"/>
                  </a:cubicBezTo>
                  <a:cubicBezTo>
                    <a:pt x="13846" y="9583"/>
                    <a:pt x="14118" y="10068"/>
                    <a:pt x="14316" y="10623"/>
                  </a:cubicBezTo>
                  <a:cubicBezTo>
                    <a:pt x="14515" y="11184"/>
                    <a:pt x="14615" y="11781"/>
                    <a:pt x="14615" y="12421"/>
                  </a:cubicBezTo>
                  <a:cubicBezTo>
                    <a:pt x="14615" y="13056"/>
                    <a:pt x="14515" y="13649"/>
                    <a:pt x="14316" y="14205"/>
                  </a:cubicBezTo>
                  <a:cubicBezTo>
                    <a:pt x="14118" y="14757"/>
                    <a:pt x="13846" y="15245"/>
                    <a:pt x="13501" y="15668"/>
                  </a:cubicBezTo>
                  <a:cubicBezTo>
                    <a:pt x="13158" y="16091"/>
                    <a:pt x="12752" y="16420"/>
                    <a:pt x="12289" y="16661"/>
                  </a:cubicBezTo>
                  <a:cubicBezTo>
                    <a:pt x="11824" y="16899"/>
                    <a:pt x="11330" y="17016"/>
                    <a:pt x="10806" y="17016"/>
                  </a:cubicBezTo>
                  <a:cubicBezTo>
                    <a:pt x="10274" y="17016"/>
                    <a:pt x="9777" y="16899"/>
                    <a:pt x="9312" y="16661"/>
                  </a:cubicBezTo>
                  <a:cubicBezTo>
                    <a:pt x="8847" y="16420"/>
                    <a:pt x="8443" y="16091"/>
                    <a:pt x="8100" y="15668"/>
                  </a:cubicBezTo>
                  <a:cubicBezTo>
                    <a:pt x="7755" y="15245"/>
                    <a:pt x="7483" y="14754"/>
                    <a:pt x="7285" y="14199"/>
                  </a:cubicBezTo>
                  <a:cubicBezTo>
                    <a:pt x="7084" y="13641"/>
                    <a:pt x="6984" y="13044"/>
                    <a:pt x="6984" y="12421"/>
                  </a:cubicBezTo>
                  <a:cubicBezTo>
                    <a:pt x="6984" y="11781"/>
                    <a:pt x="7084" y="11184"/>
                    <a:pt x="7285" y="10623"/>
                  </a:cubicBezTo>
                  <a:cubicBezTo>
                    <a:pt x="7483" y="10068"/>
                    <a:pt x="7755" y="9583"/>
                    <a:pt x="8100" y="9169"/>
                  </a:cubicBezTo>
                  <a:cubicBezTo>
                    <a:pt x="8443" y="8755"/>
                    <a:pt x="8847" y="8431"/>
                    <a:pt x="9312" y="8191"/>
                  </a:cubicBezTo>
                  <a:cubicBezTo>
                    <a:pt x="9777" y="7953"/>
                    <a:pt x="10274" y="7832"/>
                    <a:pt x="10806" y="7832"/>
                  </a:cubicBezTo>
                </a:path>
              </a:pathLst>
            </a:custGeom>
            <a:solidFill>
              <a:srgbClr val="FFFFFF"/>
            </a:solidFill>
            <a:ln>
              <a:noFill/>
            </a:ln>
            <a:effectLst/>
          </p:spPr>
          <p:txBody>
            <a:bodyPr lIns="27104" tIns="27104" rIns="27104" bIns="27104" anchor="ctr"/>
            <a:lstStyle/>
            <a:p>
              <a:pPr algn="ctr" defTabSz="321945" fontAlgn="base">
                <a:defRPr/>
              </a:pPr>
              <a:endParaRPr lang="es-ES" sz="2065" strike="noStrike" kern="0" noProof="1">
                <a:solidFill>
                  <a:prstClr val="white">
                    <a:lumMod val="85000"/>
                  </a:prstClr>
                </a:solidFill>
                <a:effectLst>
                  <a:outerShdw blurRad="38100" dist="38100" dir="2700000" algn="tl">
                    <a:srgbClr val="000000"/>
                  </a:outerShdw>
                </a:effectLst>
                <a:cs typeface="+mn-ea"/>
                <a:sym typeface="+mn-lt"/>
              </a:endParaRPr>
            </a:p>
          </p:txBody>
        </p:sp>
      </p:grpSp>
      <p:pic>
        <p:nvPicPr>
          <p:cNvPr id="3086" name="图片 34"/>
          <p:cNvPicPr>
            <a:picLocks noChangeAspect="1"/>
          </p:cNvPicPr>
          <p:nvPr/>
        </p:nvPicPr>
        <p:blipFill>
          <a:blip r:embed="rId2"/>
          <a:stretch>
            <a:fillRect/>
          </a:stretch>
        </p:blipFill>
        <p:spPr>
          <a:xfrm>
            <a:off x="6723380" y="241935"/>
            <a:ext cx="862013" cy="933450"/>
          </a:xfrm>
          <a:prstGeom prst="rect">
            <a:avLst/>
          </a:prstGeom>
          <a:noFill/>
          <a:ln w="9525">
            <a:noFill/>
          </a:ln>
        </p:spPr>
      </p:pic>
      <p:pic>
        <p:nvPicPr>
          <p:cNvPr id="14" name="图片 13">
            <a:extLst>
              <a:ext uri="{FF2B5EF4-FFF2-40B4-BE49-F238E27FC236}">
                <a16:creationId xmlns:a16="http://schemas.microsoft.com/office/drawing/2014/main" id="{A0BFE890-7AA4-C360-0541-24383B08FDE4}"/>
              </a:ext>
            </a:extLst>
          </p:cNvPr>
          <p:cNvPicPr>
            <a:picLocks noChangeAspect="1"/>
          </p:cNvPicPr>
          <p:nvPr/>
        </p:nvPicPr>
        <p:blipFill>
          <a:blip r:embed="rId3"/>
          <a:stretch>
            <a:fillRect/>
          </a:stretch>
        </p:blipFill>
        <p:spPr>
          <a:xfrm>
            <a:off x="2822041" y="2130475"/>
            <a:ext cx="6547918" cy="3839160"/>
          </a:xfrm>
          <a:prstGeom prst="rect">
            <a:avLst/>
          </a:prstGeom>
        </p:spPr>
      </p:pic>
    </p:spTree>
    <p:extLst>
      <p:ext uri="{BB962C8B-B14F-4D97-AF65-F5344CB8AC3E}">
        <p14:creationId xmlns:p14="http://schemas.microsoft.com/office/powerpoint/2010/main" val="184005045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838200" y="365125"/>
            <a:ext cx="5742214" cy="516890"/>
          </a:xfrm>
        </p:spPr>
        <p:txBody>
          <a:bodyPr/>
          <a:lstStyle/>
          <a:p>
            <a:r>
              <a:rPr lang="en-US" altLang="zh-CN" dirty="0"/>
              <a:t>1.2.4.2 </a:t>
            </a:r>
            <a:r>
              <a:rPr lang="zh-CN" altLang="en-US" dirty="0"/>
              <a:t>网际控制报文协议</a:t>
            </a:r>
            <a:r>
              <a:rPr lang="en-US" altLang="zh-CN" dirty="0"/>
              <a:t>ICMP</a:t>
            </a:r>
            <a:endParaRPr lang="zh-CN" altLang="en-US" dirty="0"/>
          </a:p>
        </p:txBody>
      </p:sp>
      <p:sp>
        <p:nvSpPr>
          <p:cNvPr id="2" name="文本框 1"/>
          <p:cNvSpPr txBox="1"/>
          <p:nvPr/>
        </p:nvSpPr>
        <p:spPr>
          <a:xfrm>
            <a:off x="2153694" y="1479127"/>
            <a:ext cx="7885241" cy="499110"/>
          </a:xfrm>
          <a:prstGeom prst="rect">
            <a:avLst/>
          </a:prstGeom>
          <a:noFill/>
        </p:spPr>
        <p:txBody>
          <a:bodyPr wrap="square" tIns="42254" bIns="42254" rtlCol="0">
            <a:spAutoFit/>
          </a:bodyPr>
          <a:lstStyle/>
          <a:p>
            <a:pPr algn="ctr"/>
            <a:r>
              <a:rPr lang="en-US" altLang="zh-CN" sz="2700" b="1" dirty="0">
                <a:solidFill>
                  <a:schemeClr val="accent1"/>
                </a:solidFill>
                <a:latin typeface="微软雅黑" panose="020B0503020204020204" pitchFamily="34" charset="-122"/>
                <a:ea typeface="微软雅黑" panose="020B0503020204020204" pitchFamily="34" charset="-122"/>
              </a:rPr>
              <a:t>ICMP</a:t>
            </a:r>
            <a:r>
              <a:rPr lang="zh-CN" altLang="en-US" sz="2700" b="1" dirty="0">
                <a:solidFill>
                  <a:schemeClr val="accent1"/>
                </a:solidFill>
                <a:latin typeface="微软雅黑" panose="020B0503020204020204" pitchFamily="34" charset="-122"/>
                <a:ea typeface="微软雅黑" panose="020B0503020204020204" pitchFamily="34" charset="-122"/>
              </a:rPr>
              <a:t>报文种类</a:t>
            </a:r>
          </a:p>
        </p:txBody>
      </p:sp>
      <p:cxnSp>
        <p:nvCxnSpPr>
          <p:cNvPr id="52" name="Line0"/>
          <p:cNvCxnSpPr/>
          <p:nvPr/>
        </p:nvCxnSpPr>
        <p:spPr>
          <a:xfrm flipV="1">
            <a:off x="904875" y="945515"/>
            <a:ext cx="6273165" cy="3175"/>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cxnSp>
        <p:nvCxnSpPr>
          <p:cNvPr id="4" name="Line0"/>
          <p:cNvCxnSpPr/>
          <p:nvPr/>
        </p:nvCxnSpPr>
        <p:spPr>
          <a:xfrm>
            <a:off x="2153920" y="6309360"/>
            <a:ext cx="9023985" cy="6985"/>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grpSp>
        <p:nvGrpSpPr>
          <p:cNvPr id="3096" name="组合 6"/>
          <p:cNvGrpSpPr/>
          <p:nvPr/>
        </p:nvGrpSpPr>
        <p:grpSpPr>
          <a:xfrm>
            <a:off x="11177905" y="5969635"/>
            <a:ext cx="685800" cy="685800"/>
            <a:chOff x="8889" y="5304"/>
            <a:chExt cx="1082" cy="1082"/>
          </a:xfrm>
        </p:grpSpPr>
        <p:sp>
          <p:nvSpPr>
            <p:cNvPr id="65" name="Freeform24"/>
            <p:cNvSpPr/>
            <p:nvPr/>
          </p:nvSpPr>
          <p:spPr bwMode="auto">
            <a:xfrm>
              <a:off x="8889" y="5304"/>
              <a:ext cx="1083" cy="1082"/>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2F5EB0"/>
            </a:solidFill>
            <a:ln>
              <a:noFill/>
            </a:ln>
            <a:effectLst/>
          </p:spPr>
          <p:txBody>
            <a:bodyPr lIns="0" tIns="0" rIns="0" bIns="0" anchor="ctr"/>
            <a:lstStyle/>
            <a:p>
              <a:pPr algn="ctr" defTabSz="290830" fontAlgn="base">
                <a:defRPr/>
              </a:pPr>
              <a:endParaRPr lang="es-ES" sz="2775" strike="noStrike" kern="0" noProof="1">
                <a:solidFill>
                  <a:prstClr val="white">
                    <a:lumMod val="85000"/>
                  </a:prstClr>
                </a:solidFill>
                <a:effectLst>
                  <a:outerShdw blurRad="38100" dist="38100" dir="2700000" algn="tl">
                    <a:srgbClr val="000000"/>
                  </a:outerShdw>
                </a:effectLst>
                <a:cs typeface="+mn-ea"/>
                <a:sym typeface="+mn-lt"/>
              </a:endParaRPr>
            </a:p>
          </p:txBody>
        </p:sp>
        <p:sp>
          <p:nvSpPr>
            <p:cNvPr id="66" name="Freeform25"/>
            <p:cNvSpPr/>
            <p:nvPr/>
          </p:nvSpPr>
          <p:spPr bwMode="auto">
            <a:xfrm>
              <a:off x="9230" y="5643"/>
              <a:ext cx="446" cy="37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63" y="3222"/>
                  </a:moveTo>
                  <a:cubicBezTo>
                    <a:pt x="20632" y="3222"/>
                    <a:pt x="20946" y="3384"/>
                    <a:pt x="21208" y="3713"/>
                  </a:cubicBezTo>
                  <a:cubicBezTo>
                    <a:pt x="21470" y="4042"/>
                    <a:pt x="21599" y="4427"/>
                    <a:pt x="21599" y="4865"/>
                  </a:cubicBezTo>
                  <a:lnTo>
                    <a:pt x="21599" y="19984"/>
                  </a:lnTo>
                  <a:cubicBezTo>
                    <a:pt x="21599" y="20421"/>
                    <a:pt x="21470" y="20803"/>
                    <a:pt x="21208" y="21121"/>
                  </a:cubicBezTo>
                  <a:cubicBezTo>
                    <a:pt x="20946" y="21441"/>
                    <a:pt x="20632" y="21600"/>
                    <a:pt x="20263" y="21600"/>
                  </a:cubicBezTo>
                  <a:lnTo>
                    <a:pt x="1348" y="21600"/>
                  </a:lnTo>
                  <a:cubicBezTo>
                    <a:pt x="981" y="21600"/>
                    <a:pt x="663" y="21441"/>
                    <a:pt x="399" y="21121"/>
                  </a:cubicBezTo>
                  <a:cubicBezTo>
                    <a:pt x="134" y="20803"/>
                    <a:pt x="0" y="20421"/>
                    <a:pt x="0" y="19984"/>
                  </a:cubicBezTo>
                  <a:lnTo>
                    <a:pt x="0" y="4865"/>
                  </a:lnTo>
                  <a:cubicBezTo>
                    <a:pt x="0" y="4427"/>
                    <a:pt x="134" y="4042"/>
                    <a:pt x="399" y="3713"/>
                  </a:cubicBezTo>
                  <a:cubicBezTo>
                    <a:pt x="663" y="3384"/>
                    <a:pt x="981" y="3222"/>
                    <a:pt x="1348" y="3222"/>
                  </a:cubicBezTo>
                  <a:lnTo>
                    <a:pt x="5638" y="3222"/>
                  </a:lnTo>
                  <a:lnTo>
                    <a:pt x="6318" y="1460"/>
                  </a:lnTo>
                  <a:cubicBezTo>
                    <a:pt x="6458" y="1057"/>
                    <a:pt x="6717" y="713"/>
                    <a:pt x="7089" y="425"/>
                  </a:cubicBezTo>
                  <a:cubicBezTo>
                    <a:pt x="7466" y="143"/>
                    <a:pt x="7838" y="0"/>
                    <a:pt x="8203" y="0"/>
                  </a:cubicBezTo>
                  <a:lnTo>
                    <a:pt x="13396" y="0"/>
                  </a:lnTo>
                  <a:cubicBezTo>
                    <a:pt x="13763" y="0"/>
                    <a:pt x="14135" y="143"/>
                    <a:pt x="14510" y="425"/>
                  </a:cubicBezTo>
                  <a:cubicBezTo>
                    <a:pt x="14884" y="713"/>
                    <a:pt x="15146" y="1057"/>
                    <a:pt x="15293" y="1460"/>
                  </a:cubicBezTo>
                  <a:lnTo>
                    <a:pt x="15961" y="3222"/>
                  </a:lnTo>
                  <a:lnTo>
                    <a:pt x="20263" y="3222"/>
                  </a:lnTo>
                  <a:close/>
                  <a:moveTo>
                    <a:pt x="10806" y="19185"/>
                  </a:moveTo>
                  <a:cubicBezTo>
                    <a:pt x="11572" y="19185"/>
                    <a:pt x="12299" y="19002"/>
                    <a:pt x="12987" y="18650"/>
                  </a:cubicBezTo>
                  <a:cubicBezTo>
                    <a:pt x="13672" y="18294"/>
                    <a:pt x="14270" y="17810"/>
                    <a:pt x="14774" y="17196"/>
                  </a:cubicBezTo>
                  <a:cubicBezTo>
                    <a:pt x="15278" y="16582"/>
                    <a:pt x="15677" y="15862"/>
                    <a:pt x="15974" y="15048"/>
                  </a:cubicBezTo>
                  <a:cubicBezTo>
                    <a:pt x="16270" y="14234"/>
                    <a:pt x="16419" y="13356"/>
                    <a:pt x="16419" y="12421"/>
                  </a:cubicBezTo>
                  <a:cubicBezTo>
                    <a:pt x="16419" y="11499"/>
                    <a:pt x="16270" y="10623"/>
                    <a:pt x="15974" y="9795"/>
                  </a:cubicBezTo>
                  <a:cubicBezTo>
                    <a:pt x="15677" y="8966"/>
                    <a:pt x="15278" y="8249"/>
                    <a:pt x="14774" y="7644"/>
                  </a:cubicBezTo>
                  <a:cubicBezTo>
                    <a:pt x="14270" y="7036"/>
                    <a:pt x="13672" y="6557"/>
                    <a:pt x="12987" y="6199"/>
                  </a:cubicBezTo>
                  <a:cubicBezTo>
                    <a:pt x="12299" y="5843"/>
                    <a:pt x="11572" y="5667"/>
                    <a:pt x="10806" y="5667"/>
                  </a:cubicBezTo>
                  <a:cubicBezTo>
                    <a:pt x="10039" y="5667"/>
                    <a:pt x="9312" y="5846"/>
                    <a:pt x="8619" y="6199"/>
                  </a:cubicBezTo>
                  <a:cubicBezTo>
                    <a:pt x="7929" y="6557"/>
                    <a:pt x="7332" y="7036"/>
                    <a:pt x="6827" y="7644"/>
                  </a:cubicBezTo>
                  <a:cubicBezTo>
                    <a:pt x="6323" y="8249"/>
                    <a:pt x="5922" y="8963"/>
                    <a:pt x="5625" y="9789"/>
                  </a:cubicBezTo>
                  <a:cubicBezTo>
                    <a:pt x="5329" y="10612"/>
                    <a:pt x="5180" y="11490"/>
                    <a:pt x="5180" y="12421"/>
                  </a:cubicBezTo>
                  <a:cubicBezTo>
                    <a:pt x="5180" y="13356"/>
                    <a:pt x="5329" y="14234"/>
                    <a:pt x="5625" y="15048"/>
                  </a:cubicBezTo>
                  <a:cubicBezTo>
                    <a:pt x="5922" y="15862"/>
                    <a:pt x="6323" y="16582"/>
                    <a:pt x="6827" y="17196"/>
                  </a:cubicBezTo>
                  <a:cubicBezTo>
                    <a:pt x="7332" y="17810"/>
                    <a:pt x="7929" y="18294"/>
                    <a:pt x="8619" y="18650"/>
                  </a:cubicBezTo>
                  <a:cubicBezTo>
                    <a:pt x="9312" y="19005"/>
                    <a:pt x="10039" y="19185"/>
                    <a:pt x="10806" y="19185"/>
                  </a:cubicBezTo>
                  <a:moveTo>
                    <a:pt x="10806" y="7832"/>
                  </a:moveTo>
                  <a:cubicBezTo>
                    <a:pt x="11337" y="7832"/>
                    <a:pt x="11834" y="7953"/>
                    <a:pt x="12294" y="8191"/>
                  </a:cubicBezTo>
                  <a:cubicBezTo>
                    <a:pt x="12754" y="8432"/>
                    <a:pt x="13158" y="8755"/>
                    <a:pt x="13501" y="9169"/>
                  </a:cubicBezTo>
                  <a:cubicBezTo>
                    <a:pt x="13846" y="9583"/>
                    <a:pt x="14118" y="10068"/>
                    <a:pt x="14316" y="10623"/>
                  </a:cubicBezTo>
                  <a:cubicBezTo>
                    <a:pt x="14515" y="11184"/>
                    <a:pt x="14615" y="11781"/>
                    <a:pt x="14615" y="12421"/>
                  </a:cubicBezTo>
                  <a:cubicBezTo>
                    <a:pt x="14615" y="13056"/>
                    <a:pt x="14515" y="13649"/>
                    <a:pt x="14316" y="14205"/>
                  </a:cubicBezTo>
                  <a:cubicBezTo>
                    <a:pt x="14118" y="14757"/>
                    <a:pt x="13846" y="15245"/>
                    <a:pt x="13501" y="15668"/>
                  </a:cubicBezTo>
                  <a:cubicBezTo>
                    <a:pt x="13158" y="16091"/>
                    <a:pt x="12752" y="16420"/>
                    <a:pt x="12289" y="16661"/>
                  </a:cubicBezTo>
                  <a:cubicBezTo>
                    <a:pt x="11824" y="16899"/>
                    <a:pt x="11330" y="17016"/>
                    <a:pt x="10806" y="17016"/>
                  </a:cubicBezTo>
                  <a:cubicBezTo>
                    <a:pt x="10274" y="17016"/>
                    <a:pt x="9777" y="16899"/>
                    <a:pt x="9312" y="16661"/>
                  </a:cubicBezTo>
                  <a:cubicBezTo>
                    <a:pt x="8847" y="16420"/>
                    <a:pt x="8443" y="16091"/>
                    <a:pt x="8100" y="15668"/>
                  </a:cubicBezTo>
                  <a:cubicBezTo>
                    <a:pt x="7755" y="15245"/>
                    <a:pt x="7483" y="14754"/>
                    <a:pt x="7285" y="14199"/>
                  </a:cubicBezTo>
                  <a:cubicBezTo>
                    <a:pt x="7084" y="13641"/>
                    <a:pt x="6984" y="13044"/>
                    <a:pt x="6984" y="12421"/>
                  </a:cubicBezTo>
                  <a:cubicBezTo>
                    <a:pt x="6984" y="11781"/>
                    <a:pt x="7084" y="11184"/>
                    <a:pt x="7285" y="10623"/>
                  </a:cubicBezTo>
                  <a:cubicBezTo>
                    <a:pt x="7483" y="10068"/>
                    <a:pt x="7755" y="9583"/>
                    <a:pt x="8100" y="9169"/>
                  </a:cubicBezTo>
                  <a:cubicBezTo>
                    <a:pt x="8443" y="8755"/>
                    <a:pt x="8847" y="8431"/>
                    <a:pt x="9312" y="8191"/>
                  </a:cubicBezTo>
                  <a:cubicBezTo>
                    <a:pt x="9777" y="7953"/>
                    <a:pt x="10274" y="7832"/>
                    <a:pt x="10806" y="7832"/>
                  </a:cubicBezTo>
                </a:path>
              </a:pathLst>
            </a:custGeom>
            <a:solidFill>
              <a:srgbClr val="FFFFFF"/>
            </a:solidFill>
            <a:ln>
              <a:noFill/>
            </a:ln>
            <a:effectLst/>
          </p:spPr>
          <p:txBody>
            <a:bodyPr lIns="27104" tIns="27104" rIns="27104" bIns="27104" anchor="ctr"/>
            <a:lstStyle/>
            <a:p>
              <a:pPr algn="ctr" defTabSz="321945" fontAlgn="base">
                <a:defRPr/>
              </a:pPr>
              <a:endParaRPr lang="es-ES" sz="2065" strike="noStrike" kern="0" noProof="1">
                <a:solidFill>
                  <a:prstClr val="white">
                    <a:lumMod val="85000"/>
                  </a:prstClr>
                </a:solidFill>
                <a:effectLst>
                  <a:outerShdw blurRad="38100" dist="38100" dir="2700000" algn="tl">
                    <a:srgbClr val="000000"/>
                  </a:outerShdw>
                </a:effectLst>
                <a:cs typeface="+mn-ea"/>
                <a:sym typeface="+mn-lt"/>
              </a:endParaRPr>
            </a:p>
          </p:txBody>
        </p:sp>
      </p:grpSp>
      <p:pic>
        <p:nvPicPr>
          <p:cNvPr id="3086" name="图片 34"/>
          <p:cNvPicPr>
            <a:picLocks noChangeAspect="1"/>
          </p:cNvPicPr>
          <p:nvPr/>
        </p:nvPicPr>
        <p:blipFill>
          <a:blip r:embed="rId2"/>
          <a:stretch>
            <a:fillRect/>
          </a:stretch>
        </p:blipFill>
        <p:spPr>
          <a:xfrm>
            <a:off x="6723380" y="241935"/>
            <a:ext cx="862013" cy="933450"/>
          </a:xfrm>
          <a:prstGeom prst="rect">
            <a:avLst/>
          </a:prstGeom>
          <a:noFill/>
          <a:ln w="9525">
            <a:noFill/>
          </a:ln>
        </p:spPr>
      </p:pic>
      <p:pic>
        <p:nvPicPr>
          <p:cNvPr id="14" name="图片 13">
            <a:extLst>
              <a:ext uri="{FF2B5EF4-FFF2-40B4-BE49-F238E27FC236}">
                <a16:creationId xmlns:a16="http://schemas.microsoft.com/office/drawing/2014/main" id="{58FB1D23-2AB9-D33E-3427-0A15A2C029CC}"/>
              </a:ext>
            </a:extLst>
          </p:cNvPr>
          <p:cNvPicPr>
            <a:picLocks noChangeAspect="1"/>
          </p:cNvPicPr>
          <p:nvPr/>
        </p:nvPicPr>
        <p:blipFill>
          <a:blip r:embed="rId3"/>
          <a:stretch>
            <a:fillRect/>
          </a:stretch>
        </p:blipFill>
        <p:spPr>
          <a:xfrm>
            <a:off x="2153694" y="2319695"/>
            <a:ext cx="7619867" cy="2632029"/>
          </a:xfrm>
          <a:prstGeom prst="rect">
            <a:avLst/>
          </a:prstGeom>
        </p:spPr>
      </p:pic>
    </p:spTree>
    <p:extLst>
      <p:ext uri="{BB962C8B-B14F-4D97-AF65-F5344CB8AC3E}">
        <p14:creationId xmlns:p14="http://schemas.microsoft.com/office/powerpoint/2010/main" val="273441285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1"/>
          <p:cNvSpPr txBox="1">
            <a:spLocks noChangeArrowheads="1"/>
          </p:cNvSpPr>
          <p:nvPr/>
        </p:nvSpPr>
        <p:spPr bwMode="auto">
          <a:xfrm>
            <a:off x="2731135" y="3094990"/>
            <a:ext cx="5904865" cy="670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1652" tIns="30825" rIns="61652" bIns="30825">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eaLnBrk="1" hangingPunct="1"/>
            <a:r>
              <a:rPr lang="zh-CN" altLang="en-US" sz="3955" b="1" dirty="0">
                <a:solidFill>
                  <a:srgbClr val="FFFFFF"/>
                </a:solidFill>
                <a:latin typeface="微软雅黑" panose="020B0503020204020204" pitchFamily="34" charset="-122"/>
                <a:ea typeface="微软雅黑" panose="020B0503020204020204" pitchFamily="34" charset="-122"/>
              </a:rPr>
              <a:t>认知网络工程师工作环境</a:t>
            </a:r>
            <a:endParaRPr lang="en-US" altLang="zh-CN" sz="3955" b="1" dirty="0">
              <a:solidFill>
                <a:srgbClr val="FFFFFF"/>
              </a:solidFill>
              <a:latin typeface="微软雅黑" panose="020B0503020204020204" pitchFamily="34" charset="-122"/>
              <a:ea typeface="微软雅黑" panose="020B0503020204020204" pitchFamily="34" charset="-122"/>
            </a:endParaRPr>
          </a:p>
        </p:txBody>
      </p:sp>
      <p:sp>
        <p:nvSpPr>
          <p:cNvPr id="5" name="TextBox 12"/>
          <p:cNvSpPr txBox="1">
            <a:spLocks noChangeArrowheads="1"/>
          </p:cNvSpPr>
          <p:nvPr/>
        </p:nvSpPr>
        <p:spPr bwMode="auto">
          <a:xfrm>
            <a:off x="801646" y="2684986"/>
            <a:ext cx="1929489" cy="1488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1652" tIns="30825" rIns="61652" bIns="30825">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9265" b="1" dirty="0">
                <a:solidFill>
                  <a:srgbClr val="FFFFFF"/>
                </a:solidFill>
                <a:latin typeface="微软雅黑" panose="020B0503020204020204" pitchFamily="34" charset="-122"/>
                <a:ea typeface="微软雅黑" panose="020B0503020204020204" pitchFamily="34" charset="-122"/>
              </a:rPr>
              <a:t>1.3</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 calcmode="lin" valueType="num">
                                      <p:cBhvr>
                                        <p:cTn id="9" dur="500" fill="hold"/>
                                        <p:tgtEl>
                                          <p:spTgt spid="5"/>
                                        </p:tgtEl>
                                        <p:attrNameLst>
                                          <p:attrName>style.rotation</p:attrName>
                                        </p:attrNameLst>
                                      </p:cBhvr>
                                      <p:tavLst>
                                        <p:tav tm="0">
                                          <p:val>
                                            <p:fltVal val="90"/>
                                          </p:val>
                                        </p:tav>
                                        <p:tav tm="100000">
                                          <p:val>
                                            <p:fltVal val="0"/>
                                          </p:val>
                                        </p:tav>
                                      </p:tavLst>
                                    </p:anim>
                                    <p:animEffect transition="in" filter="fade">
                                      <p:cBhvr>
                                        <p:cTn id="10" dur="500"/>
                                        <p:tgtEl>
                                          <p:spTgt spid="5"/>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P spid="5" grpId="0" autoUpdateAnimBg="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extLst>
              <a:ext uri="{BEBA8EAE-BF5A-486C-A8C5-ECC9F3942E4B}">
                <a14:imgProps xmlns:a14="http://schemas.microsoft.com/office/drawing/2010/main">
                  <a14:imgLayer r:embed="rId3">
                    <a14:imgEffect>
                      <a14:colorTemperature colorTemp="7200"/>
                    </a14:imgEffect>
                  </a14:imgLayer>
                </a14:imgProps>
              </a:ext>
              <a:ext uri="{28A0092B-C50C-407E-A947-70E740481C1C}">
                <a14:useLocalDpi xmlns:a14="http://schemas.microsoft.com/office/drawing/2010/main" val="0"/>
              </a:ext>
            </a:extLst>
          </a:blip>
          <a:srcRect l="74620" t="15028" b="5267"/>
          <a:stretch>
            <a:fillRect/>
          </a:stretch>
        </p:blipFill>
        <p:spPr>
          <a:xfrm>
            <a:off x="614791" y="334655"/>
            <a:ext cx="2792297" cy="6178456"/>
          </a:xfrm>
          <a:prstGeom prst="rect">
            <a:avLst/>
          </a:prstGeom>
        </p:spPr>
      </p:pic>
      <p:grpSp>
        <p:nvGrpSpPr>
          <p:cNvPr id="7" name="组合 6"/>
          <p:cNvGrpSpPr/>
          <p:nvPr/>
        </p:nvGrpSpPr>
        <p:grpSpPr>
          <a:xfrm>
            <a:off x="4116491" y="2659451"/>
            <a:ext cx="1448390" cy="1451320"/>
            <a:chOff x="1627086" y="1705794"/>
            <a:chExt cx="1610670" cy="1613928"/>
          </a:xfrm>
        </p:grpSpPr>
        <p:sp>
          <p:nvSpPr>
            <p:cNvPr id="8" name="任意多边形 82"/>
            <p:cNvSpPr/>
            <p:nvPr/>
          </p:nvSpPr>
          <p:spPr bwMode="auto">
            <a:xfrm rot="3738964">
              <a:off x="1625457" y="1707423"/>
              <a:ext cx="1613928" cy="161067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rgbClr val="4EA0C6">
                <a:lumMod val="20000"/>
                <a:lumOff val="80000"/>
                <a:alpha val="45000"/>
              </a:srgbClr>
            </a:solidFill>
            <a:ln w="25400" cap="flat" cmpd="sng" algn="ctr">
              <a:noFill/>
              <a:prstDash val="soli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620" b="0" i="0" u="none" strike="noStrike" kern="0" cap="none" spc="0" normalizeH="0" baseline="0" noProof="0">
                <a:ln>
                  <a:noFill/>
                </a:ln>
                <a:solidFill>
                  <a:srgbClr val="FFFFFF"/>
                </a:solidFill>
                <a:effectLst/>
                <a:uLnTx/>
                <a:uFillTx/>
                <a:latin typeface="Arial" panose="020B0604020202020204"/>
                <a:ea typeface="宋体" panose="02010600030101010101" pitchFamily="2" charset="-122"/>
              </a:endParaRPr>
            </a:p>
          </p:txBody>
        </p:sp>
        <p:sp>
          <p:nvSpPr>
            <p:cNvPr id="9" name="椭圆 80"/>
            <p:cNvSpPr/>
            <p:nvPr/>
          </p:nvSpPr>
          <p:spPr bwMode="auto">
            <a:xfrm>
              <a:off x="1850445" y="1929603"/>
              <a:ext cx="1163953" cy="1166311"/>
            </a:xfrm>
            <a:prstGeom prst="ellipse">
              <a:avLst/>
            </a:prstGeom>
            <a:solidFill>
              <a:schemeClr val="accent2"/>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620" b="0" i="0" u="none" strike="noStrike" kern="0" cap="none" spc="0" normalizeH="0" baseline="0" noProof="0">
                <a:ln>
                  <a:noFill/>
                </a:ln>
                <a:solidFill>
                  <a:srgbClr val="FFFFFF"/>
                </a:solidFill>
                <a:effectLst/>
                <a:uLnTx/>
                <a:uFillTx/>
                <a:latin typeface="Arial" panose="020B0604020202020204" pitchFamily="34" charset="0"/>
                <a:ea typeface="宋体" panose="02010600030101010101" pitchFamily="2" charset="-122"/>
              </a:endParaRPr>
            </a:p>
          </p:txBody>
        </p:sp>
        <p:sp>
          <p:nvSpPr>
            <p:cNvPr id="10" name="TextBox 57"/>
            <p:cNvSpPr txBox="1"/>
            <p:nvPr/>
          </p:nvSpPr>
          <p:spPr>
            <a:xfrm>
              <a:off x="1964986" y="2258843"/>
              <a:ext cx="953298" cy="516899"/>
            </a:xfrm>
            <a:prstGeom prst="rect">
              <a:avLst/>
            </a:prstGeom>
            <a:noFill/>
          </p:spPr>
          <p:txBody>
            <a:bodyPr wrap="none" rtlCol="0">
              <a:spAutoFit/>
            </a:bodyPr>
            <a:lstStyle/>
            <a:p>
              <a:pPr marL="0" marR="0" lvl="1" indent="0" defTabSz="914400" eaLnBrk="1" fontAlgn="auto" latinLnBrk="0" hangingPunct="1">
                <a:lnSpc>
                  <a:spcPct val="100000"/>
                </a:lnSpc>
                <a:spcBef>
                  <a:spcPts val="0"/>
                </a:spcBef>
                <a:spcAft>
                  <a:spcPts val="0"/>
                </a:spcAft>
                <a:buClrTx/>
                <a:buSzTx/>
                <a:buFontTx/>
                <a:buNone/>
                <a:defRPr/>
              </a:pPr>
              <a:r>
                <a:rPr kumimoji="0" lang="zh-CN" altLang="en-US" sz="2430" b="0" i="0" u="none" strike="noStrike" kern="0" cap="none" spc="225"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rPr>
                <a:t>目录</a:t>
              </a:r>
            </a:p>
          </p:txBody>
        </p:sp>
      </p:grpSp>
      <p:grpSp>
        <p:nvGrpSpPr>
          <p:cNvPr id="12" name="组合 11"/>
          <p:cNvGrpSpPr/>
          <p:nvPr/>
        </p:nvGrpSpPr>
        <p:grpSpPr>
          <a:xfrm>
            <a:off x="6400811" y="2718934"/>
            <a:ext cx="490830" cy="491823"/>
            <a:chOff x="4339490" y="761746"/>
            <a:chExt cx="727764" cy="729238"/>
          </a:xfrm>
        </p:grpSpPr>
        <p:sp>
          <p:nvSpPr>
            <p:cNvPr id="14"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accent2"/>
            </a:solidFill>
            <a:ln w="25400" cap="flat" cmpd="sng" algn="ctr">
              <a:noFill/>
              <a:prstDash val="soli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620" b="0" i="0" u="none" strike="noStrike" kern="0" cap="none" spc="0" normalizeH="0" baseline="0" noProof="0" dirty="0">
                <a:ln>
                  <a:noFill/>
                </a:ln>
                <a:solidFill>
                  <a:srgbClr val="FFFFFF"/>
                </a:solidFill>
                <a:effectLst/>
                <a:uLnTx/>
                <a:uFillTx/>
                <a:latin typeface="Arial" panose="020B0604020202020204"/>
                <a:ea typeface="宋体" panose="02010600030101010101" pitchFamily="2" charset="-122"/>
              </a:endParaRPr>
            </a:p>
          </p:txBody>
        </p:sp>
        <p:sp>
          <p:nvSpPr>
            <p:cNvPr id="15" name="TextBox 67"/>
            <p:cNvSpPr txBox="1"/>
            <p:nvPr/>
          </p:nvSpPr>
          <p:spPr>
            <a:xfrm>
              <a:off x="4474113" y="801513"/>
              <a:ext cx="551736" cy="628000"/>
            </a:xfrm>
            <a:prstGeom prst="rect">
              <a:avLst/>
            </a:prstGeom>
            <a:noFill/>
          </p:spPr>
          <p:txBody>
            <a:bodyPr wrap="none" rtlCol="0">
              <a:spAutoFit/>
            </a:bodyPr>
            <a:lstStyle/>
            <a:p>
              <a:pPr marL="0" marR="0" lvl="1" indent="0" defTabSz="914400" eaLnBrk="1" fontAlgn="auto" latinLnBrk="0" hangingPunct="1">
                <a:lnSpc>
                  <a:spcPct val="100000"/>
                </a:lnSpc>
                <a:spcBef>
                  <a:spcPts val="0"/>
                </a:spcBef>
                <a:spcAft>
                  <a:spcPts val="0"/>
                </a:spcAft>
                <a:buClrTx/>
                <a:buSzTx/>
                <a:buFontTx/>
                <a:buNone/>
                <a:defRPr/>
              </a:pPr>
              <a:r>
                <a:rPr kumimoji="0" lang="en-US" altLang="zh-CN" sz="2160" b="0" i="0" u="none" strike="noStrike" kern="0" cap="none" spc="225"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1</a:t>
              </a:r>
              <a:endParaRPr kumimoji="0" lang="zh-CN" altLang="en-US" sz="2160" b="0" i="0" u="none" strike="noStrike" kern="0" cap="none" spc="225"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grpSp>
      <p:sp>
        <p:nvSpPr>
          <p:cNvPr id="13" name="矩形 39"/>
          <p:cNvSpPr>
            <a:spLocks noChangeArrowheads="1"/>
          </p:cNvSpPr>
          <p:nvPr/>
        </p:nvSpPr>
        <p:spPr bwMode="auto">
          <a:xfrm>
            <a:off x="7029147" y="2594612"/>
            <a:ext cx="3052112" cy="532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50000"/>
              </a:lnSpc>
              <a:spcBef>
                <a:spcPts val="750"/>
              </a:spcBef>
              <a:spcAft>
                <a:spcPts val="0"/>
              </a:spcAft>
              <a:buClrTx/>
              <a:buSzTx/>
              <a:buFontTx/>
              <a:buNone/>
              <a:defRPr/>
            </a:pPr>
            <a:r>
              <a:rPr kumimoji="0" lang="zh-CN" altLang="en-US" sz="2160" b="1" i="0" u="none" strike="noStrike" kern="0" cap="none" spc="0" normalizeH="0" baseline="0" noProof="0" dirty="0">
                <a:ln>
                  <a:noFill/>
                </a:ln>
                <a:solidFill>
                  <a:schemeClr val="accent6"/>
                </a:solidFill>
                <a:effectLst/>
                <a:uLnTx/>
                <a:uFillTx/>
                <a:latin typeface="微软雅黑" panose="020B0503020204020204" pitchFamily="34" charset="-122"/>
                <a:ea typeface="微软雅黑" panose="020B0503020204020204" pitchFamily="34" charset="-122"/>
                <a:cs typeface="宋体" panose="02010600030101010101" pitchFamily="2" charset="-122"/>
              </a:rPr>
              <a:t>网络设备认知</a:t>
            </a:r>
          </a:p>
        </p:txBody>
      </p:sp>
      <p:grpSp>
        <p:nvGrpSpPr>
          <p:cNvPr id="42" name="组合 41"/>
          <p:cNvGrpSpPr/>
          <p:nvPr/>
        </p:nvGrpSpPr>
        <p:grpSpPr>
          <a:xfrm>
            <a:off x="6372886" y="3452837"/>
            <a:ext cx="490830" cy="491823"/>
            <a:chOff x="4339490" y="761746"/>
            <a:chExt cx="727764" cy="729238"/>
          </a:xfrm>
        </p:grpSpPr>
        <p:sp>
          <p:nvSpPr>
            <p:cNvPr id="44"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accent2"/>
            </a:solidFill>
            <a:ln w="25400" cap="flat" cmpd="sng" algn="ctr">
              <a:noFill/>
              <a:prstDash val="soli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620" b="0" i="0" u="none" strike="noStrike" kern="0" cap="none" spc="0" normalizeH="0" baseline="0" noProof="0">
                <a:ln>
                  <a:noFill/>
                </a:ln>
                <a:solidFill>
                  <a:srgbClr val="FFFFFF"/>
                </a:solidFill>
                <a:effectLst/>
                <a:uLnTx/>
                <a:uFillTx/>
                <a:latin typeface="Arial" panose="020B0604020202020204"/>
                <a:ea typeface="宋体" panose="02010600030101010101" pitchFamily="2" charset="-122"/>
              </a:endParaRPr>
            </a:p>
          </p:txBody>
        </p:sp>
        <p:sp>
          <p:nvSpPr>
            <p:cNvPr id="45" name="TextBox 67"/>
            <p:cNvSpPr txBox="1"/>
            <p:nvPr/>
          </p:nvSpPr>
          <p:spPr>
            <a:xfrm>
              <a:off x="4474113" y="801513"/>
              <a:ext cx="551736" cy="628000"/>
            </a:xfrm>
            <a:prstGeom prst="rect">
              <a:avLst/>
            </a:prstGeom>
            <a:noFill/>
          </p:spPr>
          <p:txBody>
            <a:bodyPr wrap="none" rtlCol="0">
              <a:spAutoFit/>
            </a:bodyPr>
            <a:lstStyle/>
            <a:p>
              <a:pPr marL="0" marR="0" lvl="1" indent="0" defTabSz="914400" eaLnBrk="1" fontAlgn="auto" latinLnBrk="0" hangingPunct="1">
                <a:lnSpc>
                  <a:spcPct val="100000"/>
                </a:lnSpc>
                <a:spcBef>
                  <a:spcPts val="0"/>
                </a:spcBef>
                <a:spcAft>
                  <a:spcPts val="0"/>
                </a:spcAft>
                <a:buClrTx/>
                <a:buSzTx/>
                <a:buFontTx/>
                <a:buNone/>
                <a:defRPr/>
              </a:pPr>
              <a:r>
                <a:rPr kumimoji="0" lang="en-US" altLang="zh-CN" sz="2160" b="0" i="0" u="none" strike="noStrike" kern="0" cap="none" spc="225"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2</a:t>
              </a:r>
              <a:endParaRPr kumimoji="0" lang="zh-CN" altLang="en-US" sz="2160" b="0" i="0" u="none" strike="noStrike" kern="0" cap="none" spc="225"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grpSp>
      <p:sp>
        <p:nvSpPr>
          <p:cNvPr id="43" name="矩形 39"/>
          <p:cNvSpPr>
            <a:spLocks noChangeArrowheads="1"/>
          </p:cNvSpPr>
          <p:nvPr/>
        </p:nvSpPr>
        <p:spPr bwMode="auto">
          <a:xfrm>
            <a:off x="7040666" y="3344376"/>
            <a:ext cx="3757324" cy="532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50000"/>
              </a:lnSpc>
              <a:spcBef>
                <a:spcPts val="750"/>
              </a:spcBef>
              <a:spcAft>
                <a:spcPts val="0"/>
              </a:spcAft>
              <a:buClrTx/>
              <a:buSzTx/>
              <a:buFontTx/>
              <a:buNone/>
              <a:defRPr/>
            </a:pPr>
            <a:r>
              <a:rPr lang="zh-CN" altLang="en-US" sz="2160" b="1" kern="0" dirty="0">
                <a:solidFill>
                  <a:schemeClr val="accent6"/>
                </a:solidFill>
                <a:latin typeface="微软雅黑" panose="020B0503020204020204" pitchFamily="34" charset="-122"/>
                <a:ea typeface="微软雅黑" panose="020B0503020204020204" pitchFamily="34" charset="-122"/>
                <a:cs typeface="宋体" panose="02010600030101010101" pitchFamily="2" charset="-122"/>
              </a:rPr>
              <a:t>网络工程师常见软硬件</a:t>
            </a:r>
          </a:p>
        </p:txBody>
      </p:sp>
    </p:spTree>
    <p:extLst>
      <p:ext uri="{BB962C8B-B14F-4D97-AF65-F5344CB8AC3E}">
        <p14:creationId xmlns:p14="http://schemas.microsoft.com/office/powerpoint/2010/main" val="29409549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altLang="zh-CN" dirty="0"/>
              <a:t>1.3.1</a:t>
            </a:r>
            <a:r>
              <a:rPr lang="zh-CN" altLang="en-US" dirty="0"/>
              <a:t>网络设备认知</a:t>
            </a:r>
          </a:p>
        </p:txBody>
      </p:sp>
      <p:sp>
        <p:nvSpPr>
          <p:cNvPr id="2" name="文本框 1"/>
          <p:cNvSpPr txBox="1"/>
          <p:nvPr/>
        </p:nvSpPr>
        <p:spPr>
          <a:xfrm>
            <a:off x="1971449" y="1718522"/>
            <a:ext cx="7885241" cy="499110"/>
          </a:xfrm>
          <a:prstGeom prst="rect">
            <a:avLst/>
          </a:prstGeom>
          <a:noFill/>
        </p:spPr>
        <p:txBody>
          <a:bodyPr wrap="square" tIns="42254" bIns="42254" rtlCol="0">
            <a:spAutoFit/>
          </a:bodyPr>
          <a:lstStyle/>
          <a:p>
            <a:pPr algn="ctr"/>
            <a:r>
              <a:rPr lang="zh-CN" altLang="en-US" sz="2700" b="1" dirty="0">
                <a:solidFill>
                  <a:schemeClr val="accent1"/>
                </a:solidFill>
                <a:latin typeface="微软雅黑" panose="020B0503020204020204" pitchFamily="34" charset="-122"/>
                <a:ea typeface="微软雅黑" panose="020B0503020204020204" pitchFamily="34" charset="-122"/>
              </a:rPr>
              <a:t>交换机</a:t>
            </a:r>
          </a:p>
        </p:txBody>
      </p:sp>
      <p:grpSp>
        <p:nvGrpSpPr>
          <p:cNvPr id="31752" name="Group 332"/>
          <p:cNvGrpSpPr/>
          <p:nvPr/>
        </p:nvGrpSpPr>
        <p:grpSpPr>
          <a:xfrm>
            <a:off x="1976529" y="2904749"/>
            <a:ext cx="259244" cy="259815"/>
            <a:chOff x="4643438" y="2786064"/>
            <a:chExt cx="288476" cy="288476"/>
          </a:xfrm>
        </p:grpSpPr>
        <p:sp>
          <p:nvSpPr>
            <p:cNvPr id="327" name="Oval 326"/>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338" name="Freeform 26"/>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grpSp>
        <p:nvGrpSpPr>
          <p:cNvPr id="10" name="Group 332"/>
          <p:cNvGrpSpPr/>
          <p:nvPr/>
        </p:nvGrpSpPr>
        <p:grpSpPr>
          <a:xfrm>
            <a:off x="1917569" y="4417012"/>
            <a:ext cx="259244" cy="259815"/>
            <a:chOff x="4643438" y="2786064"/>
            <a:chExt cx="288476" cy="288476"/>
          </a:xfrm>
        </p:grpSpPr>
        <p:sp>
          <p:nvSpPr>
            <p:cNvPr id="15" name="Oval 326"/>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17" name="Freeform 26"/>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sp>
        <p:nvSpPr>
          <p:cNvPr id="18" name="Rectangle 330"/>
          <p:cNvSpPr/>
          <p:nvPr/>
        </p:nvSpPr>
        <p:spPr>
          <a:xfrm>
            <a:off x="2373774" y="2663420"/>
            <a:ext cx="7830820" cy="3320524"/>
          </a:xfrm>
          <a:prstGeom prst="rect">
            <a:avLst/>
          </a:prstGeom>
        </p:spPr>
        <p:txBody>
          <a:bodyPr wrap="square">
            <a:spAutoFit/>
          </a:bodyPr>
          <a:lstStyle/>
          <a:p>
            <a:pPr defTabSz="685165">
              <a:lnSpc>
                <a:spcPct val="150000"/>
              </a:lnSpc>
              <a:defRPr/>
            </a:pPr>
            <a:r>
              <a:rPr lang="zh-CN" altLang="zh-CN" sz="2400" dirty="0">
                <a:effectLst/>
                <a:ea typeface="宋体" panose="02010600030101010101" pitchFamily="2" charset="-122"/>
                <a:cs typeface="Times New Roman" panose="02020603050405020304" pitchFamily="18" charset="0"/>
              </a:rPr>
              <a:t>交换机是一种基于</a:t>
            </a:r>
            <a:r>
              <a:rPr lang="en-US" altLang="zh-CN" sz="2400" dirty="0">
                <a:effectLst/>
                <a:ea typeface="宋体" panose="02010600030101010101" pitchFamily="2" charset="-122"/>
                <a:cs typeface="Times New Roman" panose="02020603050405020304" pitchFamily="18" charset="0"/>
              </a:rPr>
              <a:t>MAC (</a:t>
            </a:r>
            <a:r>
              <a:rPr lang="zh-CN" altLang="zh-CN" sz="2400" dirty="0">
                <a:effectLst/>
                <a:ea typeface="宋体" panose="02010600030101010101" pitchFamily="2" charset="-122"/>
                <a:cs typeface="Times New Roman" panose="02020603050405020304" pitchFamily="18" charset="0"/>
              </a:rPr>
              <a:t>网卡的硬件地址</a:t>
            </a:r>
            <a:r>
              <a:rPr lang="en-US" altLang="zh-CN" sz="2400" dirty="0">
                <a:effectLst/>
                <a:ea typeface="宋体" panose="02010600030101010101" pitchFamily="2" charset="-122"/>
                <a:cs typeface="Times New Roman" panose="02020603050405020304" pitchFamily="18" charset="0"/>
              </a:rPr>
              <a:t>)</a:t>
            </a:r>
            <a:r>
              <a:rPr lang="zh-CN" altLang="zh-CN" sz="2400" dirty="0">
                <a:effectLst/>
                <a:ea typeface="宋体" panose="02010600030101010101" pitchFamily="2" charset="-122"/>
                <a:cs typeface="Times New Roman" panose="02020603050405020304" pitchFamily="18" charset="0"/>
              </a:rPr>
              <a:t>识别，能完成封装转发数据包功能的网络设备</a:t>
            </a:r>
            <a:r>
              <a:rPr lang="zh-CN" altLang="en-US" sz="2400" dirty="0">
                <a:effectLst/>
                <a:ea typeface="宋体" panose="02010600030101010101" pitchFamily="2" charset="-122"/>
                <a:cs typeface="Times New Roman" panose="02020603050405020304" pitchFamily="18" charset="0"/>
              </a:rPr>
              <a:t>。</a:t>
            </a:r>
            <a:endParaRPr kumimoji="0" lang="zh-CN" altLang="en-US" sz="2400" b="0" i="0" u="none" strike="noStrike" kern="1200" cap="none" spc="0" normalizeH="0" baseline="0" noProof="0" dirty="0">
              <a:ln>
                <a:noFill/>
              </a:ln>
              <a:solidFill>
                <a:schemeClr val="tx1">
                  <a:lumMod val="85000"/>
                  <a:lumOff val="15000"/>
                </a:schemeClr>
              </a:solidFill>
              <a:effectLst/>
              <a:uLnTx/>
              <a:uFillTx/>
              <a:latin typeface="宋体" panose="02010600030101010101" pitchFamily="2" charset="-122"/>
              <a:ea typeface="宋体" panose="02010600030101010101" pitchFamily="2" charset="-122"/>
              <a:cs typeface="Open Sans" pitchFamily="34" charset="0"/>
              <a:sym typeface="+mn-ea"/>
            </a:endParaRPr>
          </a:p>
          <a:p>
            <a:pPr marL="0" marR="0" lvl="0" indent="0" algn="l" defTabSz="685165" rtl="0" fontAlgn="auto">
              <a:lnSpc>
                <a:spcPct val="150000"/>
              </a:lnSpc>
              <a:spcBef>
                <a:spcPts val="0"/>
              </a:spcBef>
              <a:spcAft>
                <a:spcPts val="0"/>
              </a:spcAft>
              <a:buClrTx/>
              <a:buSzTx/>
              <a:buFontTx/>
              <a:buNone/>
              <a:defRPr/>
            </a:pPr>
            <a:endParaRPr lang="en-US" altLang="zh-CN" sz="2400" dirty="0">
              <a:effectLst/>
              <a:ea typeface="宋体" panose="02010600030101010101" pitchFamily="2" charset="-122"/>
              <a:cs typeface="Times New Roman" panose="02020603050405020304" pitchFamily="18" charset="0"/>
            </a:endParaRPr>
          </a:p>
          <a:p>
            <a:pPr marL="0" marR="0" lvl="0" indent="0" algn="l" defTabSz="685165" rtl="0" fontAlgn="auto">
              <a:lnSpc>
                <a:spcPct val="150000"/>
              </a:lnSpc>
              <a:spcBef>
                <a:spcPts val="0"/>
              </a:spcBef>
              <a:spcAft>
                <a:spcPts val="0"/>
              </a:spcAft>
              <a:buClrTx/>
              <a:buSzTx/>
              <a:buFontTx/>
              <a:buNone/>
              <a:defRPr/>
            </a:pPr>
            <a:r>
              <a:rPr lang="zh-CN" altLang="en-US" sz="2400" dirty="0">
                <a:effectLst/>
                <a:ea typeface="宋体" panose="02010600030101010101" pitchFamily="2" charset="-122"/>
                <a:cs typeface="Times New Roman" panose="02020603050405020304" pitchFamily="18" charset="0"/>
              </a:rPr>
              <a:t>工作在</a:t>
            </a:r>
            <a:r>
              <a:rPr lang="zh-CN" altLang="zh-CN" sz="2400" dirty="0">
                <a:effectLst/>
                <a:ea typeface="宋体" panose="02010600030101010101" pitchFamily="2" charset="-122"/>
                <a:cs typeface="Times New Roman" panose="02020603050405020304" pitchFamily="18" charset="0"/>
              </a:rPr>
              <a:t>数据链路层设备</a:t>
            </a:r>
            <a:endParaRPr lang="en-US" altLang="zh-CN" sz="2400" dirty="0">
              <a:effectLst/>
              <a:ea typeface="宋体" panose="02010600030101010101" pitchFamily="2" charset="-122"/>
              <a:cs typeface="Times New Roman" panose="02020603050405020304" pitchFamily="18" charset="0"/>
            </a:endParaRPr>
          </a:p>
          <a:p>
            <a:pPr marL="0" marR="0" lvl="0" indent="0" algn="l" defTabSz="685165" rtl="0" fontAlgn="auto">
              <a:lnSpc>
                <a:spcPct val="150000"/>
              </a:lnSpc>
              <a:spcBef>
                <a:spcPts val="0"/>
              </a:spcBef>
              <a:spcAft>
                <a:spcPts val="0"/>
              </a:spcAft>
              <a:buClrTx/>
              <a:buSzTx/>
              <a:buFontTx/>
              <a:buNone/>
              <a:defRPr/>
            </a:pPr>
            <a:endParaRPr kumimoji="0" lang="en-US" altLang="zh-CN" sz="2400" b="0" i="0" u="none" strike="noStrike" kern="1200" cap="none" spc="0" normalizeH="0" baseline="0" noProof="0" dirty="0">
              <a:ln>
                <a:noFill/>
              </a:ln>
              <a:solidFill>
                <a:schemeClr val="tx1">
                  <a:lumMod val="85000"/>
                  <a:lumOff val="15000"/>
                </a:schemeClr>
              </a:solidFill>
              <a:uLnTx/>
              <a:uFillTx/>
              <a:latin typeface="宋体" panose="02010600030101010101" pitchFamily="2" charset="-122"/>
              <a:ea typeface="宋体" panose="02010600030101010101" pitchFamily="2" charset="-122"/>
              <a:cs typeface="Times New Roman" panose="02020603050405020304" pitchFamily="18" charset="0"/>
              <a:sym typeface="+mn-ea"/>
            </a:endParaRPr>
          </a:p>
          <a:p>
            <a:pPr marL="0" marR="0" lvl="0" indent="0" algn="l" defTabSz="685165" rtl="0" fontAlgn="auto">
              <a:lnSpc>
                <a:spcPct val="150000"/>
              </a:lnSpc>
              <a:spcBef>
                <a:spcPts val="0"/>
              </a:spcBef>
              <a:spcAft>
                <a:spcPts val="0"/>
              </a:spcAft>
              <a:buClrTx/>
              <a:buSzTx/>
              <a:buFontTx/>
              <a:buNone/>
              <a:defRPr/>
            </a:pPr>
            <a:r>
              <a:rPr lang="zh-CN" altLang="zh-CN" sz="2000" dirty="0">
                <a:effectLst/>
                <a:ea typeface="宋体" panose="02010600030101010101" pitchFamily="2" charset="-122"/>
                <a:cs typeface="Times New Roman" panose="02020603050405020304" pitchFamily="18" charset="0"/>
              </a:rPr>
              <a:t>交换机可以</a:t>
            </a:r>
            <a:r>
              <a:rPr lang="en-US" altLang="zh-CN" sz="2000" dirty="0">
                <a:effectLst/>
                <a:ea typeface="宋体" panose="02010600030101010101" pitchFamily="2" charset="-122"/>
                <a:cs typeface="Times New Roman" panose="02020603050405020304" pitchFamily="18" charset="0"/>
              </a:rPr>
              <a:t>“</a:t>
            </a:r>
            <a:r>
              <a:rPr lang="zh-CN" altLang="zh-CN" sz="2000" dirty="0">
                <a:effectLst/>
                <a:ea typeface="宋体" panose="02010600030101010101" pitchFamily="2" charset="-122"/>
                <a:cs typeface="Times New Roman" panose="02020603050405020304" pitchFamily="18" charset="0"/>
              </a:rPr>
              <a:t>学习</a:t>
            </a:r>
            <a:r>
              <a:rPr lang="en-US" altLang="zh-CN" sz="2000" dirty="0">
                <a:effectLst/>
                <a:ea typeface="宋体" panose="02010600030101010101" pitchFamily="2" charset="-122"/>
                <a:cs typeface="Times New Roman" panose="02020603050405020304" pitchFamily="18" charset="0"/>
              </a:rPr>
              <a:t>”MAC</a:t>
            </a:r>
            <a:r>
              <a:rPr lang="zh-CN" altLang="zh-CN" sz="2000" dirty="0">
                <a:effectLst/>
                <a:ea typeface="宋体" panose="02010600030101010101" pitchFamily="2" charset="-122"/>
                <a:cs typeface="Times New Roman" panose="02020603050405020304" pitchFamily="18" charset="0"/>
              </a:rPr>
              <a:t>地址，并把其存放在内部地址表中</a:t>
            </a:r>
            <a:r>
              <a:rPr lang="zh-CN" altLang="en-US" sz="2000" dirty="0">
                <a:effectLst/>
                <a:ea typeface="宋体" panose="02010600030101010101" pitchFamily="2" charset="-122"/>
                <a:cs typeface="Times New Roman" panose="02020603050405020304" pitchFamily="18" charset="0"/>
              </a:rPr>
              <a:t>。</a:t>
            </a:r>
            <a:endParaRPr kumimoji="0" lang="zh-CN" altLang="en-US" sz="2250" b="0"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Open Sans" pitchFamily="34" charset="0"/>
              <a:sym typeface="+mn-ea"/>
            </a:endParaRPr>
          </a:p>
        </p:txBody>
      </p:sp>
      <p:grpSp>
        <p:nvGrpSpPr>
          <p:cNvPr id="4097" name="组合 3"/>
          <p:cNvGrpSpPr/>
          <p:nvPr/>
        </p:nvGrpSpPr>
        <p:grpSpPr>
          <a:xfrm>
            <a:off x="893445" y="217805"/>
            <a:ext cx="6696075" cy="933450"/>
            <a:chOff x="1076" y="1431"/>
            <a:chExt cx="10544" cy="1470"/>
          </a:xfrm>
        </p:grpSpPr>
        <p:cxnSp>
          <p:nvCxnSpPr>
            <p:cNvPr id="52" name="Line0"/>
            <p:cNvCxnSpPr/>
            <p:nvPr/>
          </p:nvCxnSpPr>
          <p:spPr>
            <a:xfrm flipV="1">
              <a:off x="1076" y="2565"/>
              <a:ext cx="9879" cy="5"/>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pic>
          <p:nvPicPr>
            <p:cNvPr id="4099" name="图片 34"/>
            <p:cNvPicPr>
              <a:picLocks noChangeAspect="1"/>
            </p:cNvPicPr>
            <p:nvPr/>
          </p:nvPicPr>
          <p:blipFill>
            <a:blip r:embed="rId2"/>
            <a:stretch>
              <a:fillRect/>
            </a:stretch>
          </p:blipFill>
          <p:spPr>
            <a:xfrm>
              <a:off x="10262" y="1431"/>
              <a:ext cx="1357" cy="1470"/>
            </a:xfrm>
            <a:prstGeom prst="rect">
              <a:avLst/>
            </a:prstGeom>
            <a:noFill/>
            <a:ln w="9525">
              <a:noFill/>
            </a:ln>
          </p:spPr>
        </p:pic>
      </p:grpSp>
      <p:grpSp>
        <p:nvGrpSpPr>
          <p:cNvPr id="3" name="组合 2"/>
          <p:cNvGrpSpPr/>
          <p:nvPr/>
        </p:nvGrpSpPr>
        <p:grpSpPr>
          <a:xfrm>
            <a:off x="3597275" y="5509895"/>
            <a:ext cx="7820660" cy="782320"/>
            <a:chOff x="396" y="5173"/>
            <a:chExt cx="12316" cy="1232"/>
          </a:xfrm>
        </p:grpSpPr>
        <p:cxnSp>
          <p:nvCxnSpPr>
            <p:cNvPr id="7" name="Line0"/>
            <p:cNvCxnSpPr/>
            <p:nvPr/>
          </p:nvCxnSpPr>
          <p:spPr>
            <a:xfrm>
              <a:off x="396" y="6307"/>
              <a:ext cx="11793" cy="0"/>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sp>
          <p:nvSpPr>
            <p:cNvPr id="3106" name="Freeform0"/>
            <p:cNvSpPr>
              <a:spLocks noEditPoints="1"/>
            </p:cNvSpPr>
            <p:nvPr/>
          </p:nvSpPr>
          <p:spPr>
            <a:xfrm>
              <a:off x="11622" y="5173"/>
              <a:ext cx="1090" cy="1233"/>
            </a:xfrm>
            <a:custGeom>
              <a:avLst/>
              <a:gdLst/>
              <a:ahLst/>
              <a:cxnLst>
                <a:cxn ang="0">
                  <a:pos x="390427" y="576779"/>
                </a:cxn>
                <a:cxn ang="0">
                  <a:pos x="501978" y="429924"/>
                </a:cxn>
                <a:cxn ang="0">
                  <a:pos x="692384" y="108545"/>
                </a:cxn>
                <a:cxn ang="0">
                  <a:pos x="665457" y="78748"/>
                </a:cxn>
                <a:cxn ang="0">
                  <a:pos x="532751" y="78748"/>
                </a:cxn>
                <a:cxn ang="0">
                  <a:pos x="346192" y="0"/>
                </a:cxn>
                <a:cxn ang="0">
                  <a:pos x="159632" y="78748"/>
                </a:cxn>
                <a:cxn ang="0">
                  <a:pos x="26926" y="78748"/>
                </a:cxn>
                <a:cxn ang="0">
                  <a:pos x="0" y="108545"/>
                </a:cxn>
                <a:cxn ang="0">
                  <a:pos x="188482" y="429924"/>
                </a:cxn>
                <a:cxn ang="0">
                  <a:pos x="300033" y="576779"/>
                </a:cxn>
                <a:cxn ang="0">
                  <a:pos x="300033" y="632116"/>
                </a:cxn>
                <a:cxn ang="0">
                  <a:pos x="175019" y="706607"/>
                </a:cxn>
                <a:cxn ang="0">
                  <a:pos x="346192" y="783228"/>
                </a:cxn>
                <a:cxn ang="0">
                  <a:pos x="517364" y="706607"/>
                </a:cxn>
                <a:cxn ang="0">
                  <a:pos x="390427" y="632116"/>
                </a:cxn>
                <a:cxn ang="0">
                  <a:pos x="390427" y="576779"/>
                </a:cxn>
                <a:cxn ang="0">
                  <a:pos x="498131" y="361817"/>
                </a:cxn>
                <a:cxn ang="0">
                  <a:pos x="540444" y="138341"/>
                </a:cxn>
                <a:cxn ang="0">
                  <a:pos x="636608" y="138341"/>
                </a:cxn>
                <a:cxn ang="0">
                  <a:pos x="498131" y="361817"/>
                </a:cxn>
                <a:cxn ang="0">
                  <a:pos x="346192" y="51080"/>
                </a:cxn>
                <a:cxn ang="0">
                  <a:pos x="492361" y="117058"/>
                </a:cxn>
                <a:cxn ang="0">
                  <a:pos x="346192" y="183036"/>
                </a:cxn>
                <a:cxn ang="0">
                  <a:pos x="200022" y="117058"/>
                </a:cxn>
                <a:cxn ang="0">
                  <a:pos x="346192" y="51080"/>
                </a:cxn>
                <a:cxn ang="0">
                  <a:pos x="55775" y="138341"/>
                </a:cxn>
                <a:cxn ang="0">
                  <a:pos x="151939" y="138341"/>
                </a:cxn>
                <a:cxn ang="0">
                  <a:pos x="194252" y="361817"/>
                </a:cxn>
                <a:cxn ang="0">
                  <a:pos x="55775" y="138341"/>
                </a:cxn>
              </a:cxnLst>
              <a:rect l="0" t="0" r="0" b="0"/>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rgbClr val="2F5EB0"/>
            </a:solidFill>
            <a:ln w="9525">
              <a:noFill/>
            </a:ln>
          </p:spPr>
          <p:txBody>
            <a:bodyPr/>
            <a:lstStyle/>
            <a:p>
              <a:endParaRPr lang="zh-CN" altLang="en-US"/>
            </a:p>
          </p:txBody>
        </p:sp>
      </p:grpSp>
      <p:grpSp>
        <p:nvGrpSpPr>
          <p:cNvPr id="23" name="Group 332">
            <a:extLst>
              <a:ext uri="{FF2B5EF4-FFF2-40B4-BE49-F238E27FC236}">
                <a16:creationId xmlns:a16="http://schemas.microsoft.com/office/drawing/2014/main" id="{7D2CA08F-772A-6C09-3782-DBA53642D291}"/>
              </a:ext>
            </a:extLst>
          </p:cNvPr>
          <p:cNvGrpSpPr/>
          <p:nvPr/>
        </p:nvGrpSpPr>
        <p:grpSpPr>
          <a:xfrm>
            <a:off x="1918124" y="5563666"/>
            <a:ext cx="259244" cy="259815"/>
            <a:chOff x="4643438" y="2786064"/>
            <a:chExt cx="288476" cy="288476"/>
          </a:xfrm>
        </p:grpSpPr>
        <p:sp>
          <p:nvSpPr>
            <p:cNvPr id="24" name="Oval 326">
              <a:extLst>
                <a:ext uri="{FF2B5EF4-FFF2-40B4-BE49-F238E27FC236}">
                  <a16:creationId xmlns:a16="http://schemas.microsoft.com/office/drawing/2014/main" id="{94B1F6D8-477C-964D-0B9A-46C23F5E44C6}"/>
                </a:ext>
              </a:extLst>
            </p:cNvPr>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25" name="Freeform 26">
              <a:extLst>
                <a:ext uri="{FF2B5EF4-FFF2-40B4-BE49-F238E27FC236}">
                  <a16:creationId xmlns:a16="http://schemas.microsoft.com/office/drawing/2014/main" id="{7041D547-E97F-559E-90A7-D3EFE033EB69}"/>
                </a:ext>
              </a:extLst>
            </p:cNvPr>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altLang="zh-CN" dirty="0"/>
              <a:t>1.3.1 </a:t>
            </a:r>
            <a:r>
              <a:rPr lang="zh-CN" altLang="en-US" dirty="0"/>
              <a:t>网络设备认知</a:t>
            </a:r>
          </a:p>
        </p:txBody>
      </p:sp>
      <p:sp>
        <p:nvSpPr>
          <p:cNvPr id="2" name="文本框 1"/>
          <p:cNvSpPr txBox="1"/>
          <p:nvPr/>
        </p:nvSpPr>
        <p:spPr>
          <a:xfrm>
            <a:off x="1971449" y="1718522"/>
            <a:ext cx="7885241" cy="499110"/>
          </a:xfrm>
          <a:prstGeom prst="rect">
            <a:avLst/>
          </a:prstGeom>
          <a:noFill/>
        </p:spPr>
        <p:txBody>
          <a:bodyPr wrap="square" tIns="42254" bIns="42254" rtlCol="0">
            <a:spAutoFit/>
          </a:bodyPr>
          <a:lstStyle/>
          <a:p>
            <a:pPr algn="ctr"/>
            <a:r>
              <a:rPr lang="zh-CN" altLang="en-US" sz="2700" b="1" dirty="0">
                <a:solidFill>
                  <a:schemeClr val="accent1"/>
                </a:solidFill>
                <a:latin typeface="微软雅黑" panose="020B0503020204020204" pitchFamily="34" charset="-122"/>
                <a:ea typeface="微软雅黑" panose="020B0503020204020204" pitchFamily="34" charset="-122"/>
              </a:rPr>
              <a:t>路由器</a:t>
            </a:r>
          </a:p>
        </p:txBody>
      </p:sp>
      <p:grpSp>
        <p:nvGrpSpPr>
          <p:cNvPr id="31752" name="Group 332"/>
          <p:cNvGrpSpPr/>
          <p:nvPr/>
        </p:nvGrpSpPr>
        <p:grpSpPr>
          <a:xfrm>
            <a:off x="1976529" y="2904749"/>
            <a:ext cx="259244" cy="259815"/>
            <a:chOff x="4643438" y="2786064"/>
            <a:chExt cx="288476" cy="288476"/>
          </a:xfrm>
        </p:grpSpPr>
        <p:sp>
          <p:nvSpPr>
            <p:cNvPr id="327" name="Oval 326"/>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338" name="Freeform 26"/>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grpSp>
        <p:nvGrpSpPr>
          <p:cNvPr id="10" name="Group 332"/>
          <p:cNvGrpSpPr/>
          <p:nvPr/>
        </p:nvGrpSpPr>
        <p:grpSpPr>
          <a:xfrm>
            <a:off x="1917569" y="4417012"/>
            <a:ext cx="259244" cy="259815"/>
            <a:chOff x="4643438" y="2786064"/>
            <a:chExt cx="288476" cy="288476"/>
          </a:xfrm>
        </p:grpSpPr>
        <p:sp>
          <p:nvSpPr>
            <p:cNvPr id="15" name="Oval 326"/>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17" name="Freeform 26"/>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sp>
        <p:nvSpPr>
          <p:cNvPr id="18" name="Rectangle 330"/>
          <p:cNvSpPr/>
          <p:nvPr/>
        </p:nvSpPr>
        <p:spPr>
          <a:xfrm>
            <a:off x="2373774" y="2663420"/>
            <a:ext cx="7830820" cy="2799805"/>
          </a:xfrm>
          <a:prstGeom prst="rect">
            <a:avLst/>
          </a:prstGeom>
        </p:spPr>
        <p:txBody>
          <a:bodyPr wrap="square">
            <a:spAutoFit/>
          </a:bodyPr>
          <a:lstStyle/>
          <a:p>
            <a:pPr defTabSz="685165">
              <a:lnSpc>
                <a:spcPct val="150000"/>
              </a:lnSpc>
              <a:defRPr/>
            </a:pPr>
            <a:r>
              <a:rPr lang="zh-CN" altLang="zh-CN" sz="2400" dirty="0">
                <a:effectLst/>
                <a:latin typeface="宋体" panose="02010600030101010101" pitchFamily="2" charset="-122"/>
                <a:ea typeface="宋体" panose="02010600030101010101" pitchFamily="2" charset="-122"/>
                <a:cs typeface="Times New Roman" panose="02020603050405020304" pitchFamily="18" charset="0"/>
              </a:rPr>
              <a:t>路由器</a:t>
            </a:r>
            <a:r>
              <a:rPr lang="en-US" altLang="zh-CN" sz="2400" dirty="0">
                <a:effectLst/>
                <a:latin typeface="宋体" panose="02010600030101010101" pitchFamily="2" charset="-122"/>
                <a:ea typeface="宋体" panose="02010600030101010101" pitchFamily="2" charset="-122"/>
                <a:cs typeface="Times New Roman" panose="02020603050405020304" pitchFamily="18" charset="0"/>
              </a:rPr>
              <a:t>(Router</a:t>
            </a:r>
            <a:r>
              <a:rPr lang="zh-CN" altLang="zh-CN" sz="2400" dirty="0">
                <a:effectLst/>
                <a:latin typeface="宋体" panose="02010600030101010101" pitchFamily="2" charset="-122"/>
                <a:ea typeface="宋体" panose="02010600030101010101" pitchFamily="2" charset="-122"/>
                <a:cs typeface="Times New Roman" panose="02020603050405020304" pitchFamily="18" charset="0"/>
              </a:rPr>
              <a:t>）是网络之间互连的设备</a:t>
            </a:r>
            <a:r>
              <a:rPr lang="zh-CN" altLang="en-US" sz="2400" dirty="0">
                <a:effectLst/>
                <a:latin typeface="宋体" panose="02010600030101010101" pitchFamily="2" charset="-122"/>
                <a:ea typeface="宋体" panose="02010600030101010101" pitchFamily="2" charset="-122"/>
                <a:cs typeface="Times New Roman" panose="02020603050405020304" pitchFamily="18" charset="0"/>
              </a:rPr>
              <a:t>，工作在网络</a:t>
            </a:r>
            <a:r>
              <a:rPr lang="zh-CN" altLang="zh-CN" sz="2400" dirty="0">
                <a:effectLst/>
                <a:latin typeface="宋体" panose="02010600030101010101" pitchFamily="2" charset="-122"/>
                <a:ea typeface="宋体" panose="02010600030101010101" pitchFamily="2" charset="-122"/>
                <a:cs typeface="Times New Roman" panose="02020603050405020304" pitchFamily="18" charset="0"/>
              </a:rPr>
              <a:t>层</a:t>
            </a:r>
            <a:r>
              <a:rPr lang="zh-CN" altLang="en-US" sz="2400" dirty="0">
                <a:effectLst/>
                <a:latin typeface="宋体" panose="02010600030101010101" pitchFamily="2" charset="-122"/>
                <a:ea typeface="宋体" panose="02010600030101010101" pitchFamily="2" charset="-122"/>
                <a:cs typeface="Times New Roman" panose="02020603050405020304" pitchFamily="18" charset="0"/>
              </a:rPr>
              <a:t>。</a:t>
            </a:r>
            <a:endParaRPr lang="en-US" altLang="zh-CN" sz="2400" dirty="0">
              <a:effectLst/>
              <a:latin typeface="宋体" panose="02010600030101010101" pitchFamily="2" charset="-122"/>
              <a:ea typeface="宋体" panose="02010600030101010101" pitchFamily="2" charset="-122"/>
              <a:cs typeface="Times New Roman" panose="02020603050405020304" pitchFamily="18" charset="0"/>
            </a:endParaRPr>
          </a:p>
          <a:p>
            <a:pPr defTabSz="685165">
              <a:lnSpc>
                <a:spcPct val="150000"/>
              </a:lnSpc>
              <a:defRPr/>
            </a:pPr>
            <a:endParaRPr kumimoji="0" lang="en-US" altLang="zh-CN" sz="2400" b="0" i="0" u="none" strike="noStrike" kern="1200" cap="none" spc="0" normalizeH="0" baseline="0" noProof="0" dirty="0">
              <a:ln>
                <a:noFill/>
              </a:ln>
              <a:solidFill>
                <a:schemeClr val="tx1">
                  <a:lumMod val="85000"/>
                  <a:lumOff val="15000"/>
                </a:schemeClr>
              </a:solidFill>
              <a:uLnTx/>
              <a:uFillTx/>
              <a:latin typeface="宋体" panose="02010600030101010101" pitchFamily="2" charset="-122"/>
              <a:ea typeface="宋体" panose="02010600030101010101" pitchFamily="2" charset="-122"/>
              <a:cs typeface="Times New Roman" panose="02020603050405020304" pitchFamily="18" charset="0"/>
              <a:sym typeface="+mn-ea"/>
            </a:endParaRPr>
          </a:p>
          <a:p>
            <a:pPr defTabSz="685165">
              <a:lnSpc>
                <a:spcPct val="150000"/>
              </a:lnSpc>
              <a:defRPr/>
            </a:pPr>
            <a:endParaRPr lang="en-US" altLang="zh-CN" sz="2400" dirty="0">
              <a:solidFill>
                <a:schemeClr val="tx1">
                  <a:lumMod val="85000"/>
                  <a:lumOff val="15000"/>
                </a:schemeClr>
              </a:solidFill>
              <a:effectLst/>
              <a:latin typeface="宋体" panose="02010600030101010101" pitchFamily="2" charset="-122"/>
              <a:ea typeface="宋体" panose="02010600030101010101" pitchFamily="2" charset="-122"/>
              <a:cs typeface="Times New Roman" panose="02020603050405020304" pitchFamily="18" charset="0"/>
              <a:sym typeface="+mn-ea"/>
            </a:endParaRPr>
          </a:p>
          <a:p>
            <a:pPr defTabSz="685165">
              <a:lnSpc>
                <a:spcPct val="150000"/>
              </a:lnSpc>
              <a:defRPr/>
            </a:pPr>
            <a:r>
              <a:rPr lang="zh-CN" altLang="zh-CN" sz="2400" dirty="0">
                <a:effectLst/>
                <a:ea typeface="宋体" panose="02010600030101010101" pitchFamily="2" charset="-122"/>
                <a:cs typeface="Times New Roman" panose="02020603050405020304" pitchFamily="18" charset="0"/>
              </a:rPr>
              <a:t>路由器通过路由决定数据的转发，转发策略称为路由选择</a:t>
            </a:r>
            <a:r>
              <a:rPr lang="en-US" altLang="zh-CN" sz="2400" dirty="0">
                <a:effectLst/>
                <a:latin typeface="宋体" panose="02010600030101010101" pitchFamily="2" charset="-122"/>
                <a:cs typeface="Times New Roman" panose="02020603050405020304" pitchFamily="18" charset="0"/>
              </a:rPr>
              <a:t>(Routing)</a:t>
            </a:r>
            <a:r>
              <a:rPr lang="zh-CN" altLang="zh-CN" sz="2400" dirty="0">
                <a:effectLst/>
                <a:ea typeface="宋体" panose="02010600030101010101" pitchFamily="2" charset="-122"/>
                <a:cs typeface="Times New Roman" panose="02020603050405020304" pitchFamily="18" charset="0"/>
              </a:rPr>
              <a:t>，这也是路由器名称的由来</a:t>
            </a:r>
            <a:r>
              <a:rPr lang="en-US" altLang="zh-CN" sz="2400" dirty="0">
                <a:effectLst/>
                <a:ea typeface="宋体" panose="02010600030101010101" pitchFamily="2" charset="-122"/>
                <a:cs typeface="Times New Roman" panose="02020603050405020304" pitchFamily="18" charset="0"/>
              </a:rPr>
              <a:t>(Router, </a:t>
            </a:r>
            <a:r>
              <a:rPr lang="zh-CN" altLang="zh-CN" sz="2400" dirty="0">
                <a:effectLst/>
                <a:ea typeface="宋体" panose="02010600030101010101" pitchFamily="2" charset="-122"/>
                <a:cs typeface="Times New Roman" panose="02020603050405020304" pitchFamily="18" charset="0"/>
              </a:rPr>
              <a:t>转发者</a:t>
            </a:r>
            <a:r>
              <a:rPr lang="en-US" altLang="zh-CN" sz="2400" dirty="0">
                <a:effectLst/>
                <a:ea typeface="宋体" panose="02010600030101010101" pitchFamily="2" charset="-122"/>
                <a:cs typeface="Times New Roman" panose="02020603050405020304" pitchFamily="18" charset="0"/>
              </a:rPr>
              <a:t>)</a:t>
            </a:r>
            <a:r>
              <a:rPr lang="zh-CN" altLang="zh-CN" sz="2400" dirty="0">
                <a:effectLst/>
                <a:ea typeface="宋体" panose="02010600030101010101" pitchFamily="2" charset="-122"/>
                <a:cs typeface="Times New Roman" panose="02020603050405020304" pitchFamily="18" charset="0"/>
              </a:rPr>
              <a:t>。</a:t>
            </a:r>
            <a:endParaRPr kumimoji="0" lang="zh-CN" altLang="en-US" sz="2400" b="0"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Open Sans" pitchFamily="34" charset="0"/>
              <a:sym typeface="+mn-ea"/>
            </a:endParaRPr>
          </a:p>
        </p:txBody>
      </p:sp>
      <p:grpSp>
        <p:nvGrpSpPr>
          <p:cNvPr id="4097" name="组合 3"/>
          <p:cNvGrpSpPr/>
          <p:nvPr/>
        </p:nvGrpSpPr>
        <p:grpSpPr>
          <a:xfrm>
            <a:off x="893445" y="217805"/>
            <a:ext cx="6696075" cy="933450"/>
            <a:chOff x="1076" y="1431"/>
            <a:chExt cx="10544" cy="1470"/>
          </a:xfrm>
        </p:grpSpPr>
        <p:cxnSp>
          <p:nvCxnSpPr>
            <p:cNvPr id="52" name="Line0"/>
            <p:cNvCxnSpPr/>
            <p:nvPr/>
          </p:nvCxnSpPr>
          <p:spPr>
            <a:xfrm flipV="1">
              <a:off x="1076" y="2565"/>
              <a:ext cx="9879" cy="5"/>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pic>
          <p:nvPicPr>
            <p:cNvPr id="4099" name="图片 34"/>
            <p:cNvPicPr>
              <a:picLocks noChangeAspect="1"/>
            </p:cNvPicPr>
            <p:nvPr/>
          </p:nvPicPr>
          <p:blipFill>
            <a:blip r:embed="rId2"/>
            <a:stretch>
              <a:fillRect/>
            </a:stretch>
          </p:blipFill>
          <p:spPr>
            <a:xfrm>
              <a:off x="10262" y="1431"/>
              <a:ext cx="1357" cy="1470"/>
            </a:xfrm>
            <a:prstGeom prst="rect">
              <a:avLst/>
            </a:prstGeom>
            <a:noFill/>
            <a:ln w="9525">
              <a:noFill/>
            </a:ln>
          </p:spPr>
        </p:pic>
      </p:grpSp>
      <p:grpSp>
        <p:nvGrpSpPr>
          <p:cNvPr id="3" name="组合 2"/>
          <p:cNvGrpSpPr/>
          <p:nvPr/>
        </p:nvGrpSpPr>
        <p:grpSpPr>
          <a:xfrm>
            <a:off x="3597275" y="5509895"/>
            <a:ext cx="7820660" cy="782320"/>
            <a:chOff x="396" y="5173"/>
            <a:chExt cx="12316" cy="1232"/>
          </a:xfrm>
        </p:grpSpPr>
        <p:cxnSp>
          <p:nvCxnSpPr>
            <p:cNvPr id="7" name="Line0"/>
            <p:cNvCxnSpPr/>
            <p:nvPr/>
          </p:nvCxnSpPr>
          <p:spPr>
            <a:xfrm>
              <a:off x="396" y="6307"/>
              <a:ext cx="11793" cy="0"/>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sp>
          <p:nvSpPr>
            <p:cNvPr id="3106" name="Freeform0"/>
            <p:cNvSpPr>
              <a:spLocks noEditPoints="1"/>
            </p:cNvSpPr>
            <p:nvPr/>
          </p:nvSpPr>
          <p:spPr>
            <a:xfrm>
              <a:off x="11622" y="5173"/>
              <a:ext cx="1090" cy="1233"/>
            </a:xfrm>
            <a:custGeom>
              <a:avLst/>
              <a:gdLst/>
              <a:ahLst/>
              <a:cxnLst>
                <a:cxn ang="0">
                  <a:pos x="390427" y="576779"/>
                </a:cxn>
                <a:cxn ang="0">
                  <a:pos x="501978" y="429924"/>
                </a:cxn>
                <a:cxn ang="0">
                  <a:pos x="692384" y="108545"/>
                </a:cxn>
                <a:cxn ang="0">
                  <a:pos x="665457" y="78748"/>
                </a:cxn>
                <a:cxn ang="0">
                  <a:pos x="532751" y="78748"/>
                </a:cxn>
                <a:cxn ang="0">
                  <a:pos x="346192" y="0"/>
                </a:cxn>
                <a:cxn ang="0">
                  <a:pos x="159632" y="78748"/>
                </a:cxn>
                <a:cxn ang="0">
                  <a:pos x="26926" y="78748"/>
                </a:cxn>
                <a:cxn ang="0">
                  <a:pos x="0" y="108545"/>
                </a:cxn>
                <a:cxn ang="0">
                  <a:pos x="188482" y="429924"/>
                </a:cxn>
                <a:cxn ang="0">
                  <a:pos x="300033" y="576779"/>
                </a:cxn>
                <a:cxn ang="0">
                  <a:pos x="300033" y="632116"/>
                </a:cxn>
                <a:cxn ang="0">
                  <a:pos x="175019" y="706607"/>
                </a:cxn>
                <a:cxn ang="0">
                  <a:pos x="346192" y="783228"/>
                </a:cxn>
                <a:cxn ang="0">
                  <a:pos x="517364" y="706607"/>
                </a:cxn>
                <a:cxn ang="0">
                  <a:pos x="390427" y="632116"/>
                </a:cxn>
                <a:cxn ang="0">
                  <a:pos x="390427" y="576779"/>
                </a:cxn>
                <a:cxn ang="0">
                  <a:pos x="498131" y="361817"/>
                </a:cxn>
                <a:cxn ang="0">
                  <a:pos x="540444" y="138341"/>
                </a:cxn>
                <a:cxn ang="0">
                  <a:pos x="636608" y="138341"/>
                </a:cxn>
                <a:cxn ang="0">
                  <a:pos x="498131" y="361817"/>
                </a:cxn>
                <a:cxn ang="0">
                  <a:pos x="346192" y="51080"/>
                </a:cxn>
                <a:cxn ang="0">
                  <a:pos x="492361" y="117058"/>
                </a:cxn>
                <a:cxn ang="0">
                  <a:pos x="346192" y="183036"/>
                </a:cxn>
                <a:cxn ang="0">
                  <a:pos x="200022" y="117058"/>
                </a:cxn>
                <a:cxn ang="0">
                  <a:pos x="346192" y="51080"/>
                </a:cxn>
                <a:cxn ang="0">
                  <a:pos x="55775" y="138341"/>
                </a:cxn>
                <a:cxn ang="0">
                  <a:pos x="151939" y="138341"/>
                </a:cxn>
                <a:cxn ang="0">
                  <a:pos x="194252" y="361817"/>
                </a:cxn>
                <a:cxn ang="0">
                  <a:pos x="55775" y="138341"/>
                </a:cxn>
              </a:cxnLst>
              <a:rect l="0" t="0" r="0" b="0"/>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rgbClr val="2F5EB0"/>
            </a:solidFill>
            <a:ln w="9525">
              <a:noFill/>
            </a:ln>
          </p:spPr>
          <p:txBody>
            <a:bodyPr/>
            <a:lstStyle/>
            <a:p>
              <a:endParaRPr lang="zh-CN" altLang="en-US"/>
            </a:p>
          </p:txBody>
        </p:sp>
      </p:grpSp>
    </p:spTree>
    <p:extLst>
      <p:ext uri="{BB962C8B-B14F-4D97-AF65-F5344CB8AC3E}">
        <p14:creationId xmlns:p14="http://schemas.microsoft.com/office/powerpoint/2010/main" val="168129540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altLang="zh-CN" dirty="0"/>
              <a:t>1.3.1 </a:t>
            </a:r>
            <a:r>
              <a:rPr lang="zh-CN" altLang="en-US" dirty="0"/>
              <a:t>网络设备认知</a:t>
            </a:r>
          </a:p>
        </p:txBody>
      </p:sp>
      <p:sp>
        <p:nvSpPr>
          <p:cNvPr id="2" name="文本框 1"/>
          <p:cNvSpPr txBox="1"/>
          <p:nvPr/>
        </p:nvSpPr>
        <p:spPr>
          <a:xfrm>
            <a:off x="1971449" y="1718522"/>
            <a:ext cx="7885241" cy="499110"/>
          </a:xfrm>
          <a:prstGeom prst="rect">
            <a:avLst/>
          </a:prstGeom>
          <a:noFill/>
        </p:spPr>
        <p:txBody>
          <a:bodyPr wrap="square" tIns="42254" bIns="42254" rtlCol="0">
            <a:spAutoFit/>
          </a:bodyPr>
          <a:lstStyle/>
          <a:p>
            <a:pPr algn="ctr"/>
            <a:r>
              <a:rPr lang="zh-CN" altLang="en-US" sz="2700" b="1" dirty="0">
                <a:solidFill>
                  <a:schemeClr val="accent1"/>
                </a:solidFill>
                <a:latin typeface="微软雅黑" panose="020B0503020204020204" pitchFamily="34" charset="-122"/>
                <a:ea typeface="微软雅黑" panose="020B0503020204020204" pitchFamily="34" charset="-122"/>
              </a:rPr>
              <a:t>防火墙</a:t>
            </a:r>
          </a:p>
        </p:txBody>
      </p:sp>
      <p:grpSp>
        <p:nvGrpSpPr>
          <p:cNvPr id="31752" name="Group 332"/>
          <p:cNvGrpSpPr/>
          <p:nvPr/>
        </p:nvGrpSpPr>
        <p:grpSpPr>
          <a:xfrm>
            <a:off x="1976529" y="2904749"/>
            <a:ext cx="259244" cy="259815"/>
            <a:chOff x="4643438" y="2786064"/>
            <a:chExt cx="288476" cy="288476"/>
          </a:xfrm>
        </p:grpSpPr>
        <p:sp>
          <p:nvSpPr>
            <p:cNvPr id="327" name="Oval 326"/>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338" name="Freeform 26"/>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grpSp>
        <p:nvGrpSpPr>
          <p:cNvPr id="10" name="Group 332"/>
          <p:cNvGrpSpPr/>
          <p:nvPr/>
        </p:nvGrpSpPr>
        <p:grpSpPr>
          <a:xfrm>
            <a:off x="1917569" y="4417012"/>
            <a:ext cx="259244" cy="259815"/>
            <a:chOff x="4643438" y="2786064"/>
            <a:chExt cx="288476" cy="288476"/>
          </a:xfrm>
        </p:grpSpPr>
        <p:sp>
          <p:nvSpPr>
            <p:cNvPr id="15" name="Oval 326"/>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17" name="Freeform 26"/>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sp>
        <p:nvSpPr>
          <p:cNvPr id="18" name="Rectangle 330"/>
          <p:cNvSpPr/>
          <p:nvPr/>
        </p:nvSpPr>
        <p:spPr>
          <a:xfrm>
            <a:off x="2373774" y="2663420"/>
            <a:ext cx="7830820" cy="2245808"/>
          </a:xfrm>
          <a:prstGeom prst="rect">
            <a:avLst/>
          </a:prstGeom>
        </p:spPr>
        <p:txBody>
          <a:bodyPr wrap="square">
            <a:spAutoFit/>
          </a:bodyPr>
          <a:lstStyle/>
          <a:p>
            <a:pPr defTabSz="685165">
              <a:lnSpc>
                <a:spcPct val="150000"/>
              </a:lnSpc>
              <a:defRPr/>
            </a:pPr>
            <a:r>
              <a:rPr lang="zh-CN" altLang="zh-CN" sz="2400" dirty="0">
                <a:effectLst/>
                <a:ea typeface="宋体" panose="02010600030101010101" pitchFamily="2" charset="-122"/>
                <a:cs typeface="Times New Roman" panose="02020603050405020304" pitchFamily="18" charset="0"/>
              </a:rPr>
              <a:t>防火墙（</a:t>
            </a:r>
            <a:r>
              <a:rPr lang="en-US" altLang="zh-CN" sz="2400" dirty="0">
                <a:effectLst/>
                <a:ea typeface="宋体" panose="02010600030101010101" pitchFamily="2" charset="-122"/>
                <a:cs typeface="Times New Roman" panose="02020603050405020304" pitchFamily="18" charset="0"/>
              </a:rPr>
              <a:t>Firewall</a:t>
            </a:r>
            <a:r>
              <a:rPr lang="zh-CN" altLang="zh-CN" sz="2400" dirty="0">
                <a:effectLst/>
                <a:ea typeface="宋体" panose="02010600030101010101" pitchFamily="2" charset="-122"/>
                <a:cs typeface="Times New Roman" panose="02020603050405020304" pitchFamily="18" charset="0"/>
              </a:rPr>
              <a:t>）是一种建立在现代通信网络技术和</a:t>
            </a:r>
            <a:r>
              <a:rPr lang="en-US" altLang="zh-CN" sz="2400" dirty="0">
                <a:ea typeface="宋体" panose="02010600030101010101" pitchFamily="2" charset="-122"/>
                <a:cs typeface="Times New Roman" panose="02020603050405020304" pitchFamily="18" charset="0"/>
              </a:rPr>
              <a:t>信息安全技术</a:t>
            </a:r>
            <a:r>
              <a:rPr lang="zh-CN" altLang="zh-CN" sz="2400" dirty="0">
                <a:ea typeface="宋体" panose="02010600030101010101" pitchFamily="2" charset="-122"/>
                <a:cs typeface="Times New Roman" panose="02020603050405020304" pitchFamily="18" charset="0"/>
              </a:rPr>
              <a:t>基础上的应用性</a:t>
            </a:r>
            <a:r>
              <a:rPr lang="en-US" altLang="zh-CN" sz="2400" dirty="0">
                <a:ea typeface="宋体" panose="02010600030101010101" pitchFamily="2" charset="-122"/>
                <a:cs typeface="Times New Roman" panose="02020603050405020304" pitchFamily="18" charset="0"/>
              </a:rPr>
              <a:t>安全技术</a:t>
            </a:r>
            <a:r>
              <a:rPr lang="zh-CN" altLang="zh-CN" sz="2400" dirty="0">
                <a:ea typeface="宋体" panose="02010600030101010101" pitchFamily="2" charset="-122"/>
                <a:cs typeface="Times New Roman" panose="02020603050405020304" pitchFamily="18" charset="0"/>
              </a:rPr>
              <a:t>，</a:t>
            </a:r>
            <a:r>
              <a:rPr lang="en-US" altLang="zh-CN" sz="2400" dirty="0">
                <a:ea typeface="宋体" panose="02010600030101010101" pitchFamily="2" charset="-122"/>
                <a:cs typeface="Times New Roman" panose="02020603050405020304" pitchFamily="18" charset="0"/>
              </a:rPr>
              <a:t>隔离技术</a:t>
            </a:r>
            <a:r>
              <a:rPr lang="zh-CN" altLang="en-US" sz="2400" dirty="0">
                <a:ea typeface="宋体" panose="02010600030101010101" pitchFamily="2" charset="-122"/>
                <a:cs typeface="Times New Roman" panose="02020603050405020304" pitchFamily="18" charset="0"/>
              </a:rPr>
              <a:t>。</a:t>
            </a:r>
            <a:endParaRPr lang="en-US" altLang="zh-CN" sz="2400" dirty="0">
              <a:ea typeface="宋体" panose="02010600030101010101" pitchFamily="2" charset="-122"/>
              <a:cs typeface="Times New Roman" panose="02020603050405020304" pitchFamily="18" charset="0"/>
              <a:sym typeface="+mn-ea"/>
            </a:endParaRPr>
          </a:p>
          <a:p>
            <a:pPr defTabSz="685165">
              <a:lnSpc>
                <a:spcPct val="150000"/>
              </a:lnSpc>
              <a:defRPr/>
            </a:pPr>
            <a:endParaRPr lang="en-US" altLang="zh-CN" sz="2400" dirty="0">
              <a:solidFill>
                <a:schemeClr val="tx1">
                  <a:lumMod val="85000"/>
                  <a:lumOff val="15000"/>
                </a:schemeClr>
              </a:solidFill>
              <a:effectLst/>
              <a:latin typeface="宋体" panose="02010600030101010101" pitchFamily="2" charset="-122"/>
              <a:ea typeface="宋体" panose="02010600030101010101" pitchFamily="2" charset="-122"/>
              <a:cs typeface="Times New Roman" panose="02020603050405020304" pitchFamily="18" charset="0"/>
              <a:sym typeface="+mn-ea"/>
            </a:endParaRPr>
          </a:p>
          <a:p>
            <a:pPr defTabSz="685165">
              <a:lnSpc>
                <a:spcPct val="150000"/>
              </a:lnSpc>
              <a:defRPr/>
            </a:pPr>
            <a:r>
              <a:rPr lang="zh-CN" altLang="zh-CN" sz="2400" dirty="0">
                <a:effectLst/>
                <a:ea typeface="宋体" panose="02010600030101010101" pitchFamily="2" charset="-122"/>
                <a:cs typeface="Times New Roman" panose="02020603050405020304" pitchFamily="18" charset="0"/>
              </a:rPr>
              <a:t>防火墙对流经它的</a:t>
            </a:r>
            <a:r>
              <a:rPr lang="en-US" altLang="zh-CN" sz="2400" dirty="0">
                <a:ea typeface="宋体" panose="02010600030101010101" pitchFamily="2" charset="-122"/>
                <a:cs typeface="Times New Roman" panose="02020603050405020304" pitchFamily="18" charset="0"/>
              </a:rPr>
              <a:t>网络通信</a:t>
            </a:r>
            <a:r>
              <a:rPr lang="zh-CN" altLang="zh-CN" sz="2400" dirty="0">
                <a:effectLst/>
                <a:ea typeface="宋体" panose="02010600030101010101" pitchFamily="2" charset="-122"/>
                <a:cs typeface="Times New Roman" panose="02020603050405020304" pitchFamily="18" charset="0"/>
              </a:rPr>
              <a:t>进行扫描</a:t>
            </a:r>
            <a:r>
              <a:rPr lang="zh-CN" altLang="en-US" sz="2400" dirty="0">
                <a:effectLst/>
                <a:ea typeface="宋体" panose="02010600030101010101" pitchFamily="2" charset="-122"/>
                <a:cs typeface="Times New Roman" panose="02020603050405020304" pitchFamily="18" charset="0"/>
              </a:rPr>
              <a:t>。</a:t>
            </a:r>
            <a:endParaRPr kumimoji="0" lang="zh-CN" altLang="en-US" sz="2400" b="0"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Open Sans" pitchFamily="34" charset="0"/>
              <a:sym typeface="+mn-ea"/>
            </a:endParaRPr>
          </a:p>
        </p:txBody>
      </p:sp>
      <p:grpSp>
        <p:nvGrpSpPr>
          <p:cNvPr id="4097" name="组合 3"/>
          <p:cNvGrpSpPr/>
          <p:nvPr/>
        </p:nvGrpSpPr>
        <p:grpSpPr>
          <a:xfrm>
            <a:off x="893445" y="217805"/>
            <a:ext cx="6696075" cy="933450"/>
            <a:chOff x="1076" y="1431"/>
            <a:chExt cx="10544" cy="1470"/>
          </a:xfrm>
        </p:grpSpPr>
        <p:cxnSp>
          <p:nvCxnSpPr>
            <p:cNvPr id="52" name="Line0"/>
            <p:cNvCxnSpPr/>
            <p:nvPr/>
          </p:nvCxnSpPr>
          <p:spPr>
            <a:xfrm flipV="1">
              <a:off x="1076" y="2565"/>
              <a:ext cx="9879" cy="5"/>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pic>
          <p:nvPicPr>
            <p:cNvPr id="4099" name="图片 34"/>
            <p:cNvPicPr>
              <a:picLocks noChangeAspect="1"/>
            </p:cNvPicPr>
            <p:nvPr/>
          </p:nvPicPr>
          <p:blipFill>
            <a:blip r:embed="rId2"/>
            <a:stretch>
              <a:fillRect/>
            </a:stretch>
          </p:blipFill>
          <p:spPr>
            <a:xfrm>
              <a:off x="10262" y="1431"/>
              <a:ext cx="1357" cy="1470"/>
            </a:xfrm>
            <a:prstGeom prst="rect">
              <a:avLst/>
            </a:prstGeom>
            <a:noFill/>
            <a:ln w="9525">
              <a:noFill/>
            </a:ln>
          </p:spPr>
        </p:pic>
      </p:grpSp>
      <p:grpSp>
        <p:nvGrpSpPr>
          <p:cNvPr id="3" name="组合 2"/>
          <p:cNvGrpSpPr/>
          <p:nvPr/>
        </p:nvGrpSpPr>
        <p:grpSpPr>
          <a:xfrm>
            <a:off x="3597275" y="5509895"/>
            <a:ext cx="7820660" cy="782320"/>
            <a:chOff x="396" y="5173"/>
            <a:chExt cx="12316" cy="1232"/>
          </a:xfrm>
        </p:grpSpPr>
        <p:cxnSp>
          <p:nvCxnSpPr>
            <p:cNvPr id="7" name="Line0"/>
            <p:cNvCxnSpPr/>
            <p:nvPr/>
          </p:nvCxnSpPr>
          <p:spPr>
            <a:xfrm>
              <a:off x="396" y="6307"/>
              <a:ext cx="11793" cy="0"/>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sp>
          <p:nvSpPr>
            <p:cNvPr id="3106" name="Freeform0"/>
            <p:cNvSpPr>
              <a:spLocks noEditPoints="1"/>
            </p:cNvSpPr>
            <p:nvPr/>
          </p:nvSpPr>
          <p:spPr>
            <a:xfrm>
              <a:off x="11622" y="5173"/>
              <a:ext cx="1090" cy="1233"/>
            </a:xfrm>
            <a:custGeom>
              <a:avLst/>
              <a:gdLst/>
              <a:ahLst/>
              <a:cxnLst>
                <a:cxn ang="0">
                  <a:pos x="390427" y="576779"/>
                </a:cxn>
                <a:cxn ang="0">
                  <a:pos x="501978" y="429924"/>
                </a:cxn>
                <a:cxn ang="0">
                  <a:pos x="692384" y="108545"/>
                </a:cxn>
                <a:cxn ang="0">
                  <a:pos x="665457" y="78748"/>
                </a:cxn>
                <a:cxn ang="0">
                  <a:pos x="532751" y="78748"/>
                </a:cxn>
                <a:cxn ang="0">
                  <a:pos x="346192" y="0"/>
                </a:cxn>
                <a:cxn ang="0">
                  <a:pos x="159632" y="78748"/>
                </a:cxn>
                <a:cxn ang="0">
                  <a:pos x="26926" y="78748"/>
                </a:cxn>
                <a:cxn ang="0">
                  <a:pos x="0" y="108545"/>
                </a:cxn>
                <a:cxn ang="0">
                  <a:pos x="188482" y="429924"/>
                </a:cxn>
                <a:cxn ang="0">
                  <a:pos x="300033" y="576779"/>
                </a:cxn>
                <a:cxn ang="0">
                  <a:pos x="300033" y="632116"/>
                </a:cxn>
                <a:cxn ang="0">
                  <a:pos x="175019" y="706607"/>
                </a:cxn>
                <a:cxn ang="0">
                  <a:pos x="346192" y="783228"/>
                </a:cxn>
                <a:cxn ang="0">
                  <a:pos x="517364" y="706607"/>
                </a:cxn>
                <a:cxn ang="0">
                  <a:pos x="390427" y="632116"/>
                </a:cxn>
                <a:cxn ang="0">
                  <a:pos x="390427" y="576779"/>
                </a:cxn>
                <a:cxn ang="0">
                  <a:pos x="498131" y="361817"/>
                </a:cxn>
                <a:cxn ang="0">
                  <a:pos x="540444" y="138341"/>
                </a:cxn>
                <a:cxn ang="0">
                  <a:pos x="636608" y="138341"/>
                </a:cxn>
                <a:cxn ang="0">
                  <a:pos x="498131" y="361817"/>
                </a:cxn>
                <a:cxn ang="0">
                  <a:pos x="346192" y="51080"/>
                </a:cxn>
                <a:cxn ang="0">
                  <a:pos x="492361" y="117058"/>
                </a:cxn>
                <a:cxn ang="0">
                  <a:pos x="346192" y="183036"/>
                </a:cxn>
                <a:cxn ang="0">
                  <a:pos x="200022" y="117058"/>
                </a:cxn>
                <a:cxn ang="0">
                  <a:pos x="346192" y="51080"/>
                </a:cxn>
                <a:cxn ang="0">
                  <a:pos x="55775" y="138341"/>
                </a:cxn>
                <a:cxn ang="0">
                  <a:pos x="151939" y="138341"/>
                </a:cxn>
                <a:cxn ang="0">
                  <a:pos x="194252" y="361817"/>
                </a:cxn>
                <a:cxn ang="0">
                  <a:pos x="55775" y="138341"/>
                </a:cxn>
              </a:cxnLst>
              <a:rect l="0" t="0" r="0" b="0"/>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rgbClr val="2F5EB0"/>
            </a:solidFill>
            <a:ln w="9525">
              <a:noFill/>
            </a:ln>
          </p:spPr>
          <p:txBody>
            <a:bodyPr/>
            <a:lstStyle/>
            <a:p>
              <a:endParaRPr lang="zh-CN" altLang="en-US"/>
            </a:p>
          </p:txBody>
        </p:sp>
      </p:grpSp>
    </p:spTree>
    <p:extLst>
      <p:ext uri="{BB962C8B-B14F-4D97-AF65-F5344CB8AC3E}">
        <p14:creationId xmlns:p14="http://schemas.microsoft.com/office/powerpoint/2010/main" val="283815634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altLang="zh-CN" dirty="0"/>
              <a:t>1.3.1</a:t>
            </a:r>
            <a:r>
              <a:rPr lang="zh-CN" altLang="en-US" dirty="0"/>
              <a:t>网络设备认知</a:t>
            </a:r>
          </a:p>
        </p:txBody>
      </p:sp>
      <p:sp>
        <p:nvSpPr>
          <p:cNvPr id="2" name="文本框 1"/>
          <p:cNvSpPr txBox="1"/>
          <p:nvPr/>
        </p:nvSpPr>
        <p:spPr>
          <a:xfrm>
            <a:off x="1971449" y="1718522"/>
            <a:ext cx="7885241" cy="499110"/>
          </a:xfrm>
          <a:prstGeom prst="rect">
            <a:avLst/>
          </a:prstGeom>
          <a:noFill/>
        </p:spPr>
        <p:txBody>
          <a:bodyPr wrap="square" tIns="42254" bIns="42254" rtlCol="0">
            <a:spAutoFit/>
          </a:bodyPr>
          <a:lstStyle/>
          <a:p>
            <a:pPr algn="ctr"/>
            <a:r>
              <a:rPr lang="zh-CN" altLang="en-US" sz="2700" b="1" dirty="0">
                <a:solidFill>
                  <a:schemeClr val="accent1"/>
                </a:solidFill>
                <a:latin typeface="微软雅黑" panose="020B0503020204020204" pitchFamily="34" charset="-122"/>
                <a:ea typeface="微软雅黑" panose="020B0503020204020204" pitchFamily="34" charset="-122"/>
              </a:rPr>
              <a:t>无线设备</a:t>
            </a:r>
          </a:p>
        </p:txBody>
      </p:sp>
      <p:grpSp>
        <p:nvGrpSpPr>
          <p:cNvPr id="31752" name="Group 332"/>
          <p:cNvGrpSpPr/>
          <p:nvPr/>
        </p:nvGrpSpPr>
        <p:grpSpPr>
          <a:xfrm>
            <a:off x="1976529" y="2904749"/>
            <a:ext cx="259244" cy="259815"/>
            <a:chOff x="4643438" y="2786064"/>
            <a:chExt cx="288476" cy="288476"/>
          </a:xfrm>
        </p:grpSpPr>
        <p:sp>
          <p:nvSpPr>
            <p:cNvPr id="327" name="Oval 326"/>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338" name="Freeform 26"/>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grpSp>
        <p:nvGrpSpPr>
          <p:cNvPr id="10" name="Group 332"/>
          <p:cNvGrpSpPr/>
          <p:nvPr/>
        </p:nvGrpSpPr>
        <p:grpSpPr>
          <a:xfrm>
            <a:off x="1917569" y="4417012"/>
            <a:ext cx="259244" cy="259815"/>
            <a:chOff x="4643438" y="2786064"/>
            <a:chExt cx="288476" cy="288476"/>
          </a:xfrm>
        </p:grpSpPr>
        <p:sp>
          <p:nvSpPr>
            <p:cNvPr id="15" name="Oval 326"/>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17" name="Freeform 26"/>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sp>
        <p:nvSpPr>
          <p:cNvPr id="18" name="Rectangle 330"/>
          <p:cNvSpPr/>
          <p:nvPr/>
        </p:nvSpPr>
        <p:spPr>
          <a:xfrm>
            <a:off x="2373774" y="2663420"/>
            <a:ext cx="7830820" cy="3353803"/>
          </a:xfrm>
          <a:prstGeom prst="rect">
            <a:avLst/>
          </a:prstGeom>
        </p:spPr>
        <p:txBody>
          <a:bodyPr wrap="square">
            <a:spAutoFit/>
          </a:bodyPr>
          <a:lstStyle/>
          <a:p>
            <a:pPr defTabSz="685165">
              <a:lnSpc>
                <a:spcPct val="150000"/>
              </a:lnSpc>
              <a:defRPr/>
            </a:pPr>
            <a:r>
              <a:rPr lang="zh-CN" altLang="zh-CN" sz="2400" dirty="0">
                <a:effectLst/>
                <a:ea typeface="宋体" panose="02010600030101010101" pitchFamily="2" charset="-122"/>
                <a:cs typeface="Times New Roman" panose="02020603050405020304" pitchFamily="18" charset="0"/>
              </a:rPr>
              <a:t>无线网络技术正日渐成熟，相关产品越来越丰富</a:t>
            </a:r>
            <a:r>
              <a:rPr lang="zh-CN" altLang="en-US" sz="2400" dirty="0">
                <a:effectLst/>
                <a:ea typeface="宋体" panose="02010600030101010101" pitchFamily="2" charset="-122"/>
                <a:cs typeface="Times New Roman" panose="02020603050405020304" pitchFamily="18" charset="0"/>
              </a:rPr>
              <a:t>，</a:t>
            </a:r>
            <a:r>
              <a:rPr lang="zh-CN" altLang="zh-CN" sz="2400" dirty="0">
                <a:effectLst/>
                <a:ea typeface="宋体" panose="02010600030101010101" pitchFamily="2" charset="-122"/>
                <a:cs typeface="Times New Roman" panose="02020603050405020304" pitchFamily="18" charset="0"/>
              </a:rPr>
              <a:t>包括无线网桥、无线接入器、无线网卡、户外天线等。</a:t>
            </a:r>
            <a:endParaRPr lang="en-US" altLang="zh-CN" sz="2400" dirty="0">
              <a:solidFill>
                <a:schemeClr val="tx1">
                  <a:lumMod val="85000"/>
                  <a:lumOff val="15000"/>
                </a:schemeClr>
              </a:solidFill>
              <a:effectLst/>
              <a:latin typeface="宋体" panose="02010600030101010101" pitchFamily="2" charset="-122"/>
              <a:ea typeface="宋体" panose="02010600030101010101" pitchFamily="2" charset="-122"/>
              <a:cs typeface="Times New Roman" panose="02020603050405020304" pitchFamily="18" charset="0"/>
              <a:sym typeface="+mn-ea"/>
            </a:endParaRPr>
          </a:p>
          <a:p>
            <a:pPr defTabSz="685165">
              <a:lnSpc>
                <a:spcPct val="150000"/>
              </a:lnSpc>
              <a:defRPr/>
            </a:pPr>
            <a:endParaRPr kumimoji="0" lang="en-US" altLang="zh-CN" sz="2400" b="0" i="0" u="none" strike="noStrike" kern="1200" cap="none" spc="0" normalizeH="0" baseline="0" noProof="0" dirty="0">
              <a:ln>
                <a:noFill/>
              </a:ln>
              <a:solidFill>
                <a:schemeClr val="tx1">
                  <a:lumMod val="85000"/>
                  <a:lumOff val="15000"/>
                </a:schemeClr>
              </a:solidFill>
              <a:uLnTx/>
              <a:uFillTx/>
              <a:latin typeface="宋体" panose="02010600030101010101" pitchFamily="2" charset="-122"/>
              <a:ea typeface="宋体" panose="02010600030101010101" pitchFamily="2" charset="-122"/>
              <a:cs typeface="Times New Roman" panose="02020603050405020304" pitchFamily="18" charset="0"/>
              <a:sym typeface="+mn-ea"/>
            </a:endParaRPr>
          </a:p>
          <a:p>
            <a:pPr defTabSz="685165">
              <a:lnSpc>
                <a:spcPct val="150000"/>
              </a:lnSpc>
              <a:defRPr/>
            </a:pPr>
            <a:r>
              <a:rPr lang="zh-CN" altLang="zh-CN" sz="2400" dirty="0">
                <a:effectLst/>
                <a:ea typeface="宋体" panose="02010600030101010101" pitchFamily="2" charset="-122"/>
                <a:cs typeface="Times New Roman" panose="02020603050405020304" pitchFamily="18" charset="0"/>
              </a:rPr>
              <a:t>无线网桥可实现局域网间的连接</a:t>
            </a:r>
            <a:r>
              <a:rPr lang="en-US" altLang="zh-CN" sz="2400" dirty="0">
                <a:effectLst/>
                <a:ea typeface="宋体" panose="02010600030101010101" pitchFamily="2" charset="-122"/>
                <a:cs typeface="Times New Roman" panose="02020603050405020304" pitchFamily="18" charset="0"/>
              </a:rPr>
              <a:t>;</a:t>
            </a:r>
            <a:r>
              <a:rPr lang="zh-CN" altLang="zh-CN" sz="2400" dirty="0">
                <a:effectLst/>
                <a:ea typeface="宋体" panose="02010600030101010101" pitchFamily="2" charset="-122"/>
                <a:cs typeface="Times New Roman" panose="02020603050405020304" pitchFamily="18" charset="0"/>
              </a:rPr>
              <a:t>无线接入器相当于有线网络中的集线器，可实现无线与有线的连接</a:t>
            </a:r>
            <a:r>
              <a:rPr lang="en-US" altLang="zh-CN" sz="2400" dirty="0">
                <a:effectLst/>
                <a:ea typeface="宋体" panose="02010600030101010101" pitchFamily="2" charset="-122"/>
                <a:cs typeface="Times New Roman" panose="02020603050405020304" pitchFamily="18" charset="0"/>
              </a:rPr>
              <a:t>;</a:t>
            </a:r>
            <a:r>
              <a:rPr lang="zh-CN" altLang="zh-CN" sz="2400" dirty="0">
                <a:effectLst/>
                <a:ea typeface="宋体" panose="02010600030101010101" pitchFamily="2" charset="-122"/>
                <a:cs typeface="Times New Roman" panose="02020603050405020304" pitchFamily="18" charset="0"/>
              </a:rPr>
              <a:t>无线网卡一般分为</a:t>
            </a:r>
            <a:r>
              <a:rPr lang="en-US" altLang="zh-CN" sz="2400" dirty="0">
                <a:effectLst/>
                <a:ea typeface="宋体" panose="02010600030101010101" pitchFamily="2" charset="-122"/>
                <a:cs typeface="Times New Roman" panose="02020603050405020304" pitchFamily="18" charset="0"/>
              </a:rPr>
              <a:t> PCMCIA</a:t>
            </a:r>
            <a:r>
              <a:rPr lang="zh-CN" altLang="zh-CN" sz="2400" dirty="0">
                <a:effectLst/>
                <a:ea typeface="宋体" panose="02010600030101010101" pitchFamily="2" charset="-122"/>
                <a:cs typeface="Times New Roman" panose="02020603050405020304" pitchFamily="18" charset="0"/>
              </a:rPr>
              <a:t>网卡、</a:t>
            </a:r>
            <a:r>
              <a:rPr lang="en-US" altLang="zh-CN" sz="2400" dirty="0">
                <a:effectLst/>
                <a:ea typeface="宋体" panose="02010600030101010101" pitchFamily="2" charset="-122"/>
                <a:cs typeface="Times New Roman" panose="02020603050405020304" pitchFamily="18" charset="0"/>
              </a:rPr>
              <a:t>PCI</a:t>
            </a:r>
            <a:r>
              <a:rPr lang="zh-CN" altLang="zh-CN" sz="2400" dirty="0">
                <a:effectLst/>
                <a:ea typeface="宋体" panose="02010600030101010101" pitchFamily="2" charset="-122"/>
                <a:cs typeface="Times New Roman" panose="02020603050405020304" pitchFamily="18" charset="0"/>
              </a:rPr>
              <a:t>网卡和</a:t>
            </a:r>
            <a:r>
              <a:rPr lang="en-US" altLang="zh-CN" sz="2400" dirty="0">
                <a:effectLst/>
                <a:ea typeface="宋体" panose="02010600030101010101" pitchFamily="2" charset="-122"/>
                <a:cs typeface="Times New Roman" panose="02020603050405020304" pitchFamily="18" charset="0"/>
              </a:rPr>
              <a:t>USB</a:t>
            </a:r>
            <a:r>
              <a:rPr lang="zh-CN" altLang="zh-CN" sz="2400" dirty="0">
                <a:effectLst/>
                <a:ea typeface="宋体" panose="02010600030101010101" pitchFamily="2" charset="-122"/>
                <a:cs typeface="Times New Roman" panose="02020603050405020304" pitchFamily="18" charset="0"/>
              </a:rPr>
              <a:t>网卡</a:t>
            </a:r>
            <a:r>
              <a:rPr lang="zh-CN" altLang="en-US" sz="2400" dirty="0">
                <a:effectLst/>
                <a:ea typeface="宋体" panose="02010600030101010101" pitchFamily="2" charset="-122"/>
                <a:cs typeface="Times New Roman" panose="02020603050405020304" pitchFamily="18" charset="0"/>
              </a:rPr>
              <a:t>。</a:t>
            </a:r>
            <a:endParaRPr kumimoji="0" lang="zh-CN" altLang="en-US" sz="2400" b="0"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Open Sans" pitchFamily="34" charset="0"/>
              <a:sym typeface="+mn-ea"/>
            </a:endParaRPr>
          </a:p>
        </p:txBody>
      </p:sp>
      <p:grpSp>
        <p:nvGrpSpPr>
          <p:cNvPr id="4097" name="组合 3"/>
          <p:cNvGrpSpPr/>
          <p:nvPr/>
        </p:nvGrpSpPr>
        <p:grpSpPr>
          <a:xfrm>
            <a:off x="893445" y="217805"/>
            <a:ext cx="6696075" cy="933450"/>
            <a:chOff x="1076" y="1431"/>
            <a:chExt cx="10544" cy="1470"/>
          </a:xfrm>
        </p:grpSpPr>
        <p:cxnSp>
          <p:nvCxnSpPr>
            <p:cNvPr id="52" name="Line0"/>
            <p:cNvCxnSpPr/>
            <p:nvPr/>
          </p:nvCxnSpPr>
          <p:spPr>
            <a:xfrm flipV="1">
              <a:off x="1076" y="2565"/>
              <a:ext cx="9879" cy="5"/>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pic>
          <p:nvPicPr>
            <p:cNvPr id="4099" name="图片 34"/>
            <p:cNvPicPr>
              <a:picLocks noChangeAspect="1"/>
            </p:cNvPicPr>
            <p:nvPr/>
          </p:nvPicPr>
          <p:blipFill>
            <a:blip r:embed="rId2"/>
            <a:stretch>
              <a:fillRect/>
            </a:stretch>
          </p:blipFill>
          <p:spPr>
            <a:xfrm>
              <a:off x="10262" y="1431"/>
              <a:ext cx="1357" cy="1470"/>
            </a:xfrm>
            <a:prstGeom prst="rect">
              <a:avLst/>
            </a:prstGeom>
            <a:noFill/>
            <a:ln w="9525">
              <a:noFill/>
            </a:ln>
          </p:spPr>
        </p:pic>
      </p:grpSp>
      <p:grpSp>
        <p:nvGrpSpPr>
          <p:cNvPr id="3" name="组合 2"/>
          <p:cNvGrpSpPr/>
          <p:nvPr/>
        </p:nvGrpSpPr>
        <p:grpSpPr>
          <a:xfrm>
            <a:off x="3597275" y="5509895"/>
            <a:ext cx="7820660" cy="782320"/>
            <a:chOff x="396" y="5173"/>
            <a:chExt cx="12316" cy="1232"/>
          </a:xfrm>
        </p:grpSpPr>
        <p:cxnSp>
          <p:nvCxnSpPr>
            <p:cNvPr id="7" name="Line0"/>
            <p:cNvCxnSpPr/>
            <p:nvPr/>
          </p:nvCxnSpPr>
          <p:spPr>
            <a:xfrm>
              <a:off x="396" y="6307"/>
              <a:ext cx="11793" cy="0"/>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sp>
          <p:nvSpPr>
            <p:cNvPr id="3106" name="Freeform0"/>
            <p:cNvSpPr>
              <a:spLocks noEditPoints="1"/>
            </p:cNvSpPr>
            <p:nvPr/>
          </p:nvSpPr>
          <p:spPr>
            <a:xfrm>
              <a:off x="11622" y="5173"/>
              <a:ext cx="1090" cy="1233"/>
            </a:xfrm>
            <a:custGeom>
              <a:avLst/>
              <a:gdLst/>
              <a:ahLst/>
              <a:cxnLst>
                <a:cxn ang="0">
                  <a:pos x="390427" y="576779"/>
                </a:cxn>
                <a:cxn ang="0">
                  <a:pos x="501978" y="429924"/>
                </a:cxn>
                <a:cxn ang="0">
                  <a:pos x="692384" y="108545"/>
                </a:cxn>
                <a:cxn ang="0">
                  <a:pos x="665457" y="78748"/>
                </a:cxn>
                <a:cxn ang="0">
                  <a:pos x="532751" y="78748"/>
                </a:cxn>
                <a:cxn ang="0">
                  <a:pos x="346192" y="0"/>
                </a:cxn>
                <a:cxn ang="0">
                  <a:pos x="159632" y="78748"/>
                </a:cxn>
                <a:cxn ang="0">
                  <a:pos x="26926" y="78748"/>
                </a:cxn>
                <a:cxn ang="0">
                  <a:pos x="0" y="108545"/>
                </a:cxn>
                <a:cxn ang="0">
                  <a:pos x="188482" y="429924"/>
                </a:cxn>
                <a:cxn ang="0">
                  <a:pos x="300033" y="576779"/>
                </a:cxn>
                <a:cxn ang="0">
                  <a:pos x="300033" y="632116"/>
                </a:cxn>
                <a:cxn ang="0">
                  <a:pos x="175019" y="706607"/>
                </a:cxn>
                <a:cxn ang="0">
                  <a:pos x="346192" y="783228"/>
                </a:cxn>
                <a:cxn ang="0">
                  <a:pos x="517364" y="706607"/>
                </a:cxn>
                <a:cxn ang="0">
                  <a:pos x="390427" y="632116"/>
                </a:cxn>
                <a:cxn ang="0">
                  <a:pos x="390427" y="576779"/>
                </a:cxn>
                <a:cxn ang="0">
                  <a:pos x="498131" y="361817"/>
                </a:cxn>
                <a:cxn ang="0">
                  <a:pos x="540444" y="138341"/>
                </a:cxn>
                <a:cxn ang="0">
                  <a:pos x="636608" y="138341"/>
                </a:cxn>
                <a:cxn ang="0">
                  <a:pos x="498131" y="361817"/>
                </a:cxn>
                <a:cxn ang="0">
                  <a:pos x="346192" y="51080"/>
                </a:cxn>
                <a:cxn ang="0">
                  <a:pos x="492361" y="117058"/>
                </a:cxn>
                <a:cxn ang="0">
                  <a:pos x="346192" y="183036"/>
                </a:cxn>
                <a:cxn ang="0">
                  <a:pos x="200022" y="117058"/>
                </a:cxn>
                <a:cxn ang="0">
                  <a:pos x="346192" y="51080"/>
                </a:cxn>
                <a:cxn ang="0">
                  <a:pos x="55775" y="138341"/>
                </a:cxn>
                <a:cxn ang="0">
                  <a:pos x="151939" y="138341"/>
                </a:cxn>
                <a:cxn ang="0">
                  <a:pos x="194252" y="361817"/>
                </a:cxn>
                <a:cxn ang="0">
                  <a:pos x="55775" y="138341"/>
                </a:cxn>
              </a:cxnLst>
              <a:rect l="0" t="0" r="0" b="0"/>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rgbClr val="2F5EB0"/>
            </a:solidFill>
            <a:ln w="9525">
              <a:noFill/>
            </a:ln>
          </p:spPr>
          <p:txBody>
            <a:bodyPr/>
            <a:lstStyle/>
            <a:p>
              <a:endParaRPr lang="zh-CN" altLang="en-US"/>
            </a:p>
          </p:txBody>
        </p:sp>
      </p:grpSp>
    </p:spTree>
    <p:extLst>
      <p:ext uri="{BB962C8B-B14F-4D97-AF65-F5344CB8AC3E}">
        <p14:creationId xmlns:p14="http://schemas.microsoft.com/office/powerpoint/2010/main" val="182909780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838283" y="365203"/>
            <a:ext cx="5114648" cy="434253"/>
          </a:xfrm>
        </p:spPr>
        <p:txBody>
          <a:bodyPr/>
          <a:lstStyle/>
          <a:p>
            <a:r>
              <a:rPr lang="en-US" altLang="zh-CN" dirty="0"/>
              <a:t>1.3.2 </a:t>
            </a:r>
            <a:r>
              <a:rPr lang="zh-CN" altLang="en-US" dirty="0"/>
              <a:t>网络工程师常用软硬件</a:t>
            </a:r>
          </a:p>
        </p:txBody>
      </p:sp>
      <p:sp>
        <p:nvSpPr>
          <p:cNvPr id="2" name="文本框 1"/>
          <p:cNvSpPr txBox="1"/>
          <p:nvPr/>
        </p:nvSpPr>
        <p:spPr>
          <a:xfrm>
            <a:off x="2153059" y="1958552"/>
            <a:ext cx="7885241" cy="499110"/>
          </a:xfrm>
          <a:prstGeom prst="rect">
            <a:avLst/>
          </a:prstGeom>
          <a:noFill/>
        </p:spPr>
        <p:txBody>
          <a:bodyPr wrap="square" tIns="42254" bIns="42254" rtlCol="0">
            <a:spAutoFit/>
          </a:bodyPr>
          <a:lstStyle/>
          <a:p>
            <a:pPr algn="ctr"/>
            <a:r>
              <a:rPr lang="zh-CN" altLang="en-US" sz="2700" b="1" dirty="0">
                <a:solidFill>
                  <a:schemeClr val="accent1"/>
                </a:solidFill>
                <a:latin typeface="微软雅黑" panose="020B0503020204020204" pitchFamily="34" charset="-122"/>
                <a:ea typeface="微软雅黑" panose="020B0503020204020204" pitchFamily="34" charset="-122"/>
              </a:rPr>
              <a:t>终端软件</a:t>
            </a:r>
          </a:p>
        </p:txBody>
      </p:sp>
      <p:sp>
        <p:nvSpPr>
          <p:cNvPr id="331" name="Rectangle 330"/>
          <p:cNvSpPr/>
          <p:nvPr/>
        </p:nvSpPr>
        <p:spPr>
          <a:xfrm>
            <a:off x="2319020" y="2747645"/>
            <a:ext cx="7830820" cy="1691425"/>
          </a:xfrm>
          <a:prstGeom prst="rect">
            <a:avLst/>
          </a:prstGeom>
        </p:spPr>
        <p:txBody>
          <a:bodyPr wrap="square">
            <a:spAutoFit/>
          </a:bodyPr>
          <a:lstStyle/>
          <a:p>
            <a:pPr defTabSz="685165">
              <a:lnSpc>
                <a:spcPct val="120000"/>
              </a:lnSpc>
              <a:defRPr/>
            </a:pPr>
            <a:r>
              <a:rPr kumimoji="0" lang="en-US" altLang="zh-CN" sz="2400" b="0" i="0" u="none" strike="noStrike" kern="1200" cap="none" spc="0" normalizeH="0" baseline="0" noProof="0" dirty="0">
                <a:ln>
                  <a:noFill/>
                </a:ln>
                <a:solidFill>
                  <a:schemeClr val="tx1">
                    <a:lumMod val="85000"/>
                    <a:lumOff val="1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a:t>
            </a:r>
            <a:r>
              <a:rPr lang="en-US" altLang="zh-CN" sz="2400" b="1" kern="100" dirty="0" err="1">
                <a:effectLst/>
                <a:latin typeface="宋体" panose="02010600030101010101" pitchFamily="2" charset="-122"/>
                <a:ea typeface="等线" panose="02010600030101010101" pitchFamily="2" charset="-122"/>
                <a:cs typeface="Times New Roman" panose="02020603050405020304" pitchFamily="18" charset="0"/>
              </a:rPr>
              <a:t>SecureCRT</a:t>
            </a:r>
            <a:endParaRPr lang="zh-CN" altLang="zh-CN" sz="2400" kern="100" dirty="0">
              <a:effectLst/>
              <a:latin typeface="等线" panose="02010600030101010101" pitchFamily="2" charset="-122"/>
              <a:ea typeface="等线" panose="02010600030101010101" pitchFamily="2" charset="-122"/>
              <a:cs typeface="Times New Roman" panose="02020603050405020304" pitchFamily="18" charset="0"/>
            </a:endParaRPr>
          </a:p>
          <a:p>
            <a:pPr defTabSz="685165">
              <a:lnSpc>
                <a:spcPct val="120000"/>
              </a:lnSpc>
              <a:defRPr/>
            </a:pPr>
            <a:r>
              <a:rPr lang="en-US" altLang="zh-CN" sz="1800" kern="100" dirty="0">
                <a:effectLst/>
                <a:latin typeface="宋体" panose="02010600030101010101" pitchFamily="2" charset="-122"/>
                <a:ea typeface="等线" panose="02010600030101010101" pitchFamily="2" charset="-122"/>
                <a:cs typeface="Times New Roman" panose="02020603050405020304" pitchFamily="18" charset="0"/>
              </a:rPr>
              <a:t>     </a:t>
            </a:r>
          </a:p>
          <a:p>
            <a:pPr defTabSz="685165">
              <a:lnSpc>
                <a:spcPct val="120000"/>
              </a:lnSpc>
              <a:defRPr/>
            </a:pPr>
            <a:r>
              <a:rPr lang="en-US" altLang="zh-CN" kern="100" dirty="0">
                <a:latin typeface="宋体" panose="02010600030101010101" pitchFamily="2" charset="-122"/>
                <a:ea typeface="等线" panose="02010600030101010101" pitchFamily="2" charset="-122"/>
                <a:cs typeface="Times New Roman" panose="02020603050405020304" pitchFamily="18" charset="0"/>
              </a:rPr>
              <a:t>      </a:t>
            </a:r>
            <a:r>
              <a:rPr lang="en-US" altLang="zh-CN" sz="2400" b="1" kern="100" dirty="0">
                <a:effectLst/>
                <a:latin typeface="宋体" panose="02010600030101010101" pitchFamily="2" charset="-122"/>
                <a:ea typeface="等线" panose="02010600030101010101" pitchFamily="2" charset="-122"/>
                <a:cs typeface="Times New Roman" panose="02020603050405020304" pitchFamily="18" charset="0"/>
              </a:rPr>
              <a:t>Putty</a:t>
            </a:r>
            <a:endParaRPr lang="zh-CN" altLang="zh-CN" sz="2400" b="1" kern="100" dirty="0">
              <a:effectLst/>
              <a:latin typeface="等线" panose="02010600030101010101" pitchFamily="2" charset="-122"/>
              <a:ea typeface="等线" panose="02010600030101010101" pitchFamily="2" charset="-122"/>
              <a:cs typeface="Times New Roman" panose="02020603050405020304" pitchFamily="18" charset="0"/>
            </a:endParaRPr>
          </a:p>
          <a:p>
            <a:pPr marL="0" marR="0" lvl="0" indent="0" algn="l" defTabSz="685165" rtl="0" fontAlgn="auto">
              <a:lnSpc>
                <a:spcPct val="120000"/>
              </a:lnSpc>
              <a:spcBef>
                <a:spcPts val="0"/>
              </a:spcBef>
              <a:spcAft>
                <a:spcPts val="0"/>
              </a:spcAft>
              <a:buClrTx/>
              <a:buSzTx/>
              <a:buFontTx/>
              <a:buNone/>
              <a:defRPr/>
            </a:pPr>
            <a:endParaRPr kumimoji="0" lang="zh-CN" altLang="en-US" sz="2250" b="0"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Open Sans" pitchFamily="34" charset="0"/>
              <a:sym typeface="+mn-ea"/>
            </a:endParaRPr>
          </a:p>
        </p:txBody>
      </p:sp>
      <p:grpSp>
        <p:nvGrpSpPr>
          <p:cNvPr id="4097" name="组合 3"/>
          <p:cNvGrpSpPr/>
          <p:nvPr/>
        </p:nvGrpSpPr>
        <p:grpSpPr>
          <a:xfrm>
            <a:off x="931545" y="208280"/>
            <a:ext cx="6696075" cy="933450"/>
            <a:chOff x="1076" y="1431"/>
            <a:chExt cx="10544" cy="1470"/>
          </a:xfrm>
        </p:grpSpPr>
        <p:cxnSp>
          <p:nvCxnSpPr>
            <p:cNvPr id="52" name="Line0"/>
            <p:cNvCxnSpPr/>
            <p:nvPr/>
          </p:nvCxnSpPr>
          <p:spPr>
            <a:xfrm flipV="1">
              <a:off x="1076" y="2565"/>
              <a:ext cx="9879" cy="5"/>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pic>
          <p:nvPicPr>
            <p:cNvPr id="4099" name="图片 34"/>
            <p:cNvPicPr>
              <a:picLocks noChangeAspect="1"/>
            </p:cNvPicPr>
            <p:nvPr/>
          </p:nvPicPr>
          <p:blipFill>
            <a:blip r:embed="rId2"/>
            <a:stretch>
              <a:fillRect/>
            </a:stretch>
          </p:blipFill>
          <p:spPr>
            <a:xfrm>
              <a:off x="10262" y="1431"/>
              <a:ext cx="1357" cy="1470"/>
            </a:xfrm>
            <a:prstGeom prst="rect">
              <a:avLst/>
            </a:prstGeom>
            <a:noFill/>
            <a:ln w="9525">
              <a:noFill/>
            </a:ln>
          </p:spPr>
        </p:pic>
      </p:grpSp>
      <p:grpSp>
        <p:nvGrpSpPr>
          <p:cNvPr id="3" name="组合 2"/>
          <p:cNvGrpSpPr/>
          <p:nvPr/>
        </p:nvGrpSpPr>
        <p:grpSpPr>
          <a:xfrm>
            <a:off x="3615690" y="5026660"/>
            <a:ext cx="7820660" cy="782320"/>
            <a:chOff x="396" y="5173"/>
            <a:chExt cx="12316" cy="1232"/>
          </a:xfrm>
        </p:grpSpPr>
        <p:cxnSp>
          <p:nvCxnSpPr>
            <p:cNvPr id="4" name="Line0"/>
            <p:cNvCxnSpPr/>
            <p:nvPr/>
          </p:nvCxnSpPr>
          <p:spPr>
            <a:xfrm>
              <a:off x="396" y="6307"/>
              <a:ext cx="11793" cy="0"/>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sp>
          <p:nvSpPr>
            <p:cNvPr id="3106" name="Freeform0"/>
            <p:cNvSpPr>
              <a:spLocks noEditPoints="1"/>
            </p:cNvSpPr>
            <p:nvPr/>
          </p:nvSpPr>
          <p:spPr>
            <a:xfrm>
              <a:off x="11622" y="5173"/>
              <a:ext cx="1090" cy="1233"/>
            </a:xfrm>
            <a:custGeom>
              <a:avLst/>
              <a:gdLst/>
              <a:ahLst/>
              <a:cxnLst>
                <a:cxn ang="0">
                  <a:pos x="390427" y="576779"/>
                </a:cxn>
                <a:cxn ang="0">
                  <a:pos x="501978" y="429924"/>
                </a:cxn>
                <a:cxn ang="0">
                  <a:pos x="692384" y="108545"/>
                </a:cxn>
                <a:cxn ang="0">
                  <a:pos x="665457" y="78748"/>
                </a:cxn>
                <a:cxn ang="0">
                  <a:pos x="532751" y="78748"/>
                </a:cxn>
                <a:cxn ang="0">
                  <a:pos x="346192" y="0"/>
                </a:cxn>
                <a:cxn ang="0">
                  <a:pos x="159632" y="78748"/>
                </a:cxn>
                <a:cxn ang="0">
                  <a:pos x="26926" y="78748"/>
                </a:cxn>
                <a:cxn ang="0">
                  <a:pos x="0" y="108545"/>
                </a:cxn>
                <a:cxn ang="0">
                  <a:pos x="188482" y="429924"/>
                </a:cxn>
                <a:cxn ang="0">
                  <a:pos x="300033" y="576779"/>
                </a:cxn>
                <a:cxn ang="0">
                  <a:pos x="300033" y="632116"/>
                </a:cxn>
                <a:cxn ang="0">
                  <a:pos x="175019" y="706607"/>
                </a:cxn>
                <a:cxn ang="0">
                  <a:pos x="346192" y="783228"/>
                </a:cxn>
                <a:cxn ang="0">
                  <a:pos x="517364" y="706607"/>
                </a:cxn>
                <a:cxn ang="0">
                  <a:pos x="390427" y="632116"/>
                </a:cxn>
                <a:cxn ang="0">
                  <a:pos x="390427" y="576779"/>
                </a:cxn>
                <a:cxn ang="0">
                  <a:pos x="498131" y="361817"/>
                </a:cxn>
                <a:cxn ang="0">
                  <a:pos x="540444" y="138341"/>
                </a:cxn>
                <a:cxn ang="0">
                  <a:pos x="636608" y="138341"/>
                </a:cxn>
                <a:cxn ang="0">
                  <a:pos x="498131" y="361817"/>
                </a:cxn>
                <a:cxn ang="0">
                  <a:pos x="346192" y="51080"/>
                </a:cxn>
                <a:cxn ang="0">
                  <a:pos x="492361" y="117058"/>
                </a:cxn>
                <a:cxn ang="0">
                  <a:pos x="346192" y="183036"/>
                </a:cxn>
                <a:cxn ang="0">
                  <a:pos x="200022" y="117058"/>
                </a:cxn>
                <a:cxn ang="0">
                  <a:pos x="346192" y="51080"/>
                </a:cxn>
                <a:cxn ang="0">
                  <a:pos x="55775" y="138341"/>
                </a:cxn>
                <a:cxn ang="0">
                  <a:pos x="151939" y="138341"/>
                </a:cxn>
                <a:cxn ang="0">
                  <a:pos x="194252" y="361817"/>
                </a:cxn>
                <a:cxn ang="0">
                  <a:pos x="55775" y="138341"/>
                </a:cxn>
              </a:cxnLst>
              <a:rect l="0" t="0" r="0" b="0"/>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rgbClr val="2F5EB0"/>
            </a:solidFill>
            <a:ln w="9525">
              <a:noFill/>
            </a:ln>
          </p:spPr>
          <p:txBody>
            <a:bodyPr/>
            <a:lstStyle/>
            <a:p>
              <a:endParaRPr lang="zh-CN" altLang="en-US"/>
            </a:p>
          </p:txBody>
        </p:sp>
      </p:grpSp>
      <p:grpSp>
        <p:nvGrpSpPr>
          <p:cNvPr id="31752" name="Group 332"/>
          <p:cNvGrpSpPr/>
          <p:nvPr/>
        </p:nvGrpSpPr>
        <p:grpSpPr>
          <a:xfrm>
            <a:off x="1967495" y="2877849"/>
            <a:ext cx="259244" cy="259815"/>
            <a:chOff x="4643438" y="2786064"/>
            <a:chExt cx="288476" cy="288476"/>
          </a:xfrm>
        </p:grpSpPr>
        <p:sp>
          <p:nvSpPr>
            <p:cNvPr id="327" name="Oval 326"/>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338" name="Freeform 26"/>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grpSp>
        <p:nvGrpSpPr>
          <p:cNvPr id="14" name="Group 332">
            <a:extLst>
              <a:ext uri="{FF2B5EF4-FFF2-40B4-BE49-F238E27FC236}">
                <a16:creationId xmlns:a16="http://schemas.microsoft.com/office/drawing/2014/main" id="{D89EEBB1-7DDE-D6E5-F4D5-73678716DCE0}"/>
              </a:ext>
            </a:extLst>
          </p:cNvPr>
          <p:cNvGrpSpPr/>
          <p:nvPr/>
        </p:nvGrpSpPr>
        <p:grpSpPr>
          <a:xfrm>
            <a:off x="1957557" y="3719803"/>
            <a:ext cx="259244" cy="259815"/>
            <a:chOff x="4643438" y="2786064"/>
            <a:chExt cx="288476" cy="288476"/>
          </a:xfrm>
        </p:grpSpPr>
        <p:sp>
          <p:nvSpPr>
            <p:cNvPr id="15" name="Oval 326">
              <a:extLst>
                <a:ext uri="{FF2B5EF4-FFF2-40B4-BE49-F238E27FC236}">
                  <a16:creationId xmlns:a16="http://schemas.microsoft.com/office/drawing/2014/main" id="{1D5BA8E3-8A55-C4F3-D263-9F7A4FE8DD35}"/>
                </a:ext>
              </a:extLst>
            </p:cNvPr>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16" name="Freeform 26">
              <a:extLst>
                <a:ext uri="{FF2B5EF4-FFF2-40B4-BE49-F238E27FC236}">
                  <a16:creationId xmlns:a16="http://schemas.microsoft.com/office/drawing/2014/main" id="{3072A458-6CAD-6AA0-7FF4-FFF9F3EB8F65}"/>
                </a:ext>
              </a:extLst>
            </p:cNvPr>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altLang="zh-CN" dirty="0"/>
              <a:t>1.1.1</a:t>
            </a:r>
            <a:r>
              <a:rPr lang="zh-CN" altLang="en-US" dirty="0"/>
              <a:t>网络的演变与发展</a:t>
            </a:r>
          </a:p>
        </p:txBody>
      </p:sp>
      <p:sp>
        <p:nvSpPr>
          <p:cNvPr id="331" name="Rectangle 330"/>
          <p:cNvSpPr/>
          <p:nvPr/>
        </p:nvSpPr>
        <p:spPr>
          <a:xfrm>
            <a:off x="1451279" y="1832610"/>
            <a:ext cx="8799830" cy="919867"/>
          </a:xfrm>
          <a:prstGeom prst="rect">
            <a:avLst/>
          </a:prstGeom>
        </p:spPr>
        <p:txBody>
          <a:bodyPr wrap="square">
            <a:spAutoFit/>
          </a:bodyPr>
          <a:lstStyle/>
          <a:p>
            <a:pPr defTabSz="685165">
              <a:lnSpc>
                <a:spcPct val="120000"/>
              </a:lnSpc>
              <a:defRPr/>
            </a:pPr>
            <a:r>
              <a:rPr lang="zh-CN" altLang="zh-CN" sz="2400" dirty="0">
                <a:solidFill>
                  <a:schemeClr val="tx1">
                    <a:lumMod val="85000"/>
                    <a:lumOff val="15000"/>
                  </a:schemeClr>
                </a:solidFill>
                <a:latin typeface="宋体" panose="02010600030101010101" pitchFamily="2" charset="-122"/>
                <a:ea typeface="宋体" panose="02010600030101010101" pitchFamily="2" charset="-122"/>
                <a:cs typeface="Open Sans" pitchFamily="34" charset="0"/>
              </a:rPr>
              <a:t>计算机网络出现的历史不长，但发展很快，它经历了一个从简单到复杂的演变过程。</a:t>
            </a:r>
            <a:endParaRPr lang="en-US" altLang="zh-CN" sz="2400" dirty="0">
              <a:solidFill>
                <a:schemeClr val="tx1">
                  <a:lumMod val="85000"/>
                  <a:lumOff val="15000"/>
                </a:schemeClr>
              </a:solidFill>
              <a:latin typeface="宋体" panose="02010600030101010101" pitchFamily="2" charset="-122"/>
              <a:ea typeface="宋体" panose="02010600030101010101" pitchFamily="2" charset="-122"/>
              <a:cs typeface="Open Sans" pitchFamily="34" charset="0"/>
            </a:endParaRPr>
          </a:p>
        </p:txBody>
      </p:sp>
      <p:grpSp>
        <p:nvGrpSpPr>
          <p:cNvPr id="31752" name="Group 332"/>
          <p:cNvGrpSpPr/>
          <p:nvPr/>
        </p:nvGrpSpPr>
        <p:grpSpPr>
          <a:xfrm>
            <a:off x="1013090" y="1982045"/>
            <a:ext cx="259244" cy="259815"/>
            <a:chOff x="4643438" y="2786064"/>
            <a:chExt cx="288476" cy="288476"/>
          </a:xfrm>
        </p:grpSpPr>
        <p:sp>
          <p:nvSpPr>
            <p:cNvPr id="327" name="Oval 326"/>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338" name="Freeform 26"/>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grpSp>
        <p:nvGrpSpPr>
          <p:cNvPr id="4097" name="组合 3"/>
          <p:cNvGrpSpPr/>
          <p:nvPr/>
        </p:nvGrpSpPr>
        <p:grpSpPr>
          <a:xfrm>
            <a:off x="874395" y="179070"/>
            <a:ext cx="6696075" cy="933450"/>
            <a:chOff x="1076" y="1431"/>
            <a:chExt cx="10544" cy="1470"/>
          </a:xfrm>
        </p:grpSpPr>
        <p:cxnSp>
          <p:nvCxnSpPr>
            <p:cNvPr id="52" name="Line0"/>
            <p:cNvCxnSpPr/>
            <p:nvPr/>
          </p:nvCxnSpPr>
          <p:spPr>
            <a:xfrm flipV="1">
              <a:off x="1076" y="2565"/>
              <a:ext cx="9879" cy="5"/>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pic>
          <p:nvPicPr>
            <p:cNvPr id="4099" name="图片 34"/>
            <p:cNvPicPr>
              <a:picLocks noChangeAspect="1"/>
            </p:cNvPicPr>
            <p:nvPr/>
          </p:nvPicPr>
          <p:blipFill>
            <a:blip r:embed="rId2"/>
            <a:stretch>
              <a:fillRect/>
            </a:stretch>
          </p:blipFill>
          <p:spPr>
            <a:xfrm>
              <a:off x="10262" y="1431"/>
              <a:ext cx="1357" cy="1470"/>
            </a:xfrm>
            <a:prstGeom prst="rect">
              <a:avLst/>
            </a:prstGeom>
            <a:noFill/>
            <a:ln w="9525">
              <a:noFill/>
            </a:ln>
          </p:spPr>
        </p:pic>
      </p:grpSp>
      <p:grpSp>
        <p:nvGrpSpPr>
          <p:cNvPr id="12" name="Group 332">
            <a:extLst>
              <a:ext uri="{FF2B5EF4-FFF2-40B4-BE49-F238E27FC236}">
                <a16:creationId xmlns:a16="http://schemas.microsoft.com/office/drawing/2014/main" id="{5C230C6B-1234-C7EF-870A-58C3D50CCD25}"/>
              </a:ext>
            </a:extLst>
          </p:cNvPr>
          <p:cNvGrpSpPr/>
          <p:nvPr/>
        </p:nvGrpSpPr>
        <p:grpSpPr>
          <a:xfrm>
            <a:off x="1013090" y="3225610"/>
            <a:ext cx="259244" cy="259815"/>
            <a:chOff x="4643438" y="2786064"/>
            <a:chExt cx="288476" cy="288476"/>
          </a:xfrm>
        </p:grpSpPr>
        <p:sp>
          <p:nvSpPr>
            <p:cNvPr id="13" name="Oval 326">
              <a:extLst>
                <a:ext uri="{FF2B5EF4-FFF2-40B4-BE49-F238E27FC236}">
                  <a16:creationId xmlns:a16="http://schemas.microsoft.com/office/drawing/2014/main" id="{4B69CF11-4924-CF3E-D59C-6F64D713FBC6}"/>
                </a:ext>
              </a:extLst>
            </p:cNvPr>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14" name="Freeform 26">
              <a:extLst>
                <a:ext uri="{FF2B5EF4-FFF2-40B4-BE49-F238E27FC236}">
                  <a16:creationId xmlns:a16="http://schemas.microsoft.com/office/drawing/2014/main" id="{807070BA-81E7-C97F-B9E6-FB20F11B9CA4}"/>
                </a:ext>
              </a:extLst>
            </p:cNvPr>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sp>
        <p:nvSpPr>
          <p:cNvPr id="15" name="Rectangle 330">
            <a:extLst>
              <a:ext uri="{FF2B5EF4-FFF2-40B4-BE49-F238E27FC236}">
                <a16:creationId xmlns:a16="http://schemas.microsoft.com/office/drawing/2014/main" id="{5E7EE02D-9751-EBD2-8F6D-CB3E3924E811}"/>
              </a:ext>
            </a:extLst>
          </p:cNvPr>
          <p:cNvSpPr/>
          <p:nvPr/>
        </p:nvSpPr>
        <p:spPr>
          <a:xfrm>
            <a:off x="1451279" y="3150654"/>
            <a:ext cx="8799830" cy="1363065"/>
          </a:xfrm>
          <a:prstGeom prst="rect">
            <a:avLst/>
          </a:prstGeom>
        </p:spPr>
        <p:txBody>
          <a:bodyPr wrap="square">
            <a:spAutoFit/>
          </a:bodyPr>
          <a:lstStyle/>
          <a:p>
            <a:pPr defTabSz="685165">
              <a:lnSpc>
                <a:spcPct val="120000"/>
              </a:lnSpc>
              <a:defRPr/>
            </a:pPr>
            <a:r>
              <a:rPr lang="zh-CN" altLang="zh-CN" sz="2400" dirty="0">
                <a:solidFill>
                  <a:schemeClr val="tx1">
                    <a:lumMod val="85000"/>
                    <a:lumOff val="15000"/>
                  </a:schemeClr>
                </a:solidFill>
                <a:latin typeface="宋体" panose="02010600030101010101" pitchFamily="2" charset="-122"/>
                <a:ea typeface="宋体" panose="02010600030101010101" pitchFamily="2" charset="-122"/>
                <a:cs typeface="Open Sans" pitchFamily="34" charset="0"/>
              </a:rPr>
              <a:t>一般将计算机网络的形成与发展进程分为以下</a:t>
            </a:r>
            <a:r>
              <a:rPr lang="en-US" altLang="zh-CN" sz="2400" dirty="0">
                <a:solidFill>
                  <a:schemeClr val="tx1">
                    <a:lumMod val="85000"/>
                    <a:lumOff val="15000"/>
                  </a:schemeClr>
                </a:solidFill>
                <a:latin typeface="宋体" panose="02010600030101010101" pitchFamily="2" charset="-122"/>
                <a:ea typeface="宋体" panose="02010600030101010101" pitchFamily="2" charset="-122"/>
                <a:cs typeface="Open Sans" pitchFamily="34" charset="0"/>
              </a:rPr>
              <a:t>4</a:t>
            </a:r>
            <a:r>
              <a:rPr lang="zh-CN" altLang="zh-CN" sz="2400" dirty="0">
                <a:solidFill>
                  <a:schemeClr val="tx1">
                    <a:lumMod val="85000"/>
                    <a:lumOff val="15000"/>
                  </a:schemeClr>
                </a:solidFill>
                <a:latin typeface="宋体" panose="02010600030101010101" pitchFamily="2" charset="-122"/>
                <a:ea typeface="宋体" panose="02010600030101010101" pitchFamily="2" charset="-122"/>
                <a:cs typeface="Open Sans" pitchFamily="34" charset="0"/>
              </a:rPr>
              <a:t>代，但这四个阶段在时间划分上并非截然分开而是有部分重叠的，这是因为网络的演进是逐渐的，而非在某个日期发生了突变</a:t>
            </a:r>
            <a:r>
              <a:rPr lang="zh-CN" altLang="en-US" sz="2400" dirty="0">
                <a:solidFill>
                  <a:schemeClr val="tx1">
                    <a:lumMod val="85000"/>
                    <a:lumOff val="15000"/>
                  </a:schemeClr>
                </a:solidFill>
                <a:latin typeface="宋体" panose="02010600030101010101" pitchFamily="2" charset="-122"/>
                <a:ea typeface="宋体" panose="02010600030101010101" pitchFamily="2" charset="-122"/>
                <a:cs typeface="Open Sans" pitchFamily="34" charset="0"/>
              </a:rPr>
              <a:t>。</a:t>
            </a:r>
            <a:endParaRPr lang="zh-CN" altLang="en-US" sz="2400" dirty="0">
              <a:solidFill>
                <a:schemeClr val="tx1">
                  <a:lumMod val="85000"/>
                  <a:lumOff val="15000"/>
                </a:schemeClr>
              </a:solidFill>
              <a:latin typeface="宋体" panose="02010600030101010101" pitchFamily="2" charset="-122"/>
              <a:ea typeface="宋体" panose="02010600030101010101" pitchFamily="2" charset="-122"/>
              <a:cs typeface="Open Sans" pitchFamily="34" charset="0"/>
              <a:sym typeface="+mn-ea"/>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838283" y="365203"/>
            <a:ext cx="4956027" cy="434253"/>
          </a:xfrm>
        </p:spPr>
        <p:txBody>
          <a:bodyPr/>
          <a:lstStyle/>
          <a:p>
            <a:r>
              <a:rPr lang="en-US" altLang="zh-CN" dirty="0"/>
              <a:t>1.3.2</a:t>
            </a:r>
            <a:r>
              <a:rPr lang="zh-CN" altLang="en-US" dirty="0"/>
              <a:t>网络工程师常用软硬件</a:t>
            </a:r>
          </a:p>
        </p:txBody>
      </p:sp>
      <p:sp>
        <p:nvSpPr>
          <p:cNvPr id="2" name="文本框 1"/>
          <p:cNvSpPr txBox="1"/>
          <p:nvPr/>
        </p:nvSpPr>
        <p:spPr>
          <a:xfrm>
            <a:off x="2142972" y="1402080"/>
            <a:ext cx="7885241" cy="499110"/>
          </a:xfrm>
          <a:prstGeom prst="rect">
            <a:avLst/>
          </a:prstGeom>
          <a:noFill/>
        </p:spPr>
        <p:txBody>
          <a:bodyPr wrap="square" tIns="42254" bIns="42254" rtlCol="0">
            <a:spAutoFit/>
          </a:bodyPr>
          <a:lstStyle/>
          <a:p>
            <a:pPr algn="ctr"/>
            <a:r>
              <a:rPr lang="zh-CN" altLang="en-US" sz="2700" b="1" dirty="0">
                <a:solidFill>
                  <a:schemeClr val="accent1"/>
                </a:solidFill>
                <a:latin typeface="微软雅黑" panose="020B0503020204020204" pitchFamily="34" charset="-122"/>
                <a:ea typeface="微软雅黑" panose="020B0503020204020204" pitchFamily="34" charset="-122"/>
              </a:rPr>
              <a:t>线缆</a:t>
            </a:r>
          </a:p>
        </p:txBody>
      </p:sp>
      <p:sp>
        <p:nvSpPr>
          <p:cNvPr id="331" name="Rectangle 330"/>
          <p:cNvSpPr/>
          <p:nvPr/>
        </p:nvSpPr>
        <p:spPr>
          <a:xfrm>
            <a:off x="1998305" y="2161540"/>
            <a:ext cx="7830820" cy="3986156"/>
          </a:xfrm>
          <a:prstGeom prst="rect">
            <a:avLst/>
          </a:prstGeom>
        </p:spPr>
        <p:txBody>
          <a:bodyPr wrap="square">
            <a:spAutoFit/>
          </a:bodyPr>
          <a:lstStyle/>
          <a:p>
            <a:pPr defTabSz="685165">
              <a:lnSpc>
                <a:spcPct val="120000"/>
              </a:lnSpc>
              <a:defRPr/>
            </a:pPr>
            <a:r>
              <a:rPr kumimoji="0" lang="en-US" altLang="zh-CN" sz="2400" b="0" i="0" u="none" strike="noStrike" kern="1200" cap="none" spc="0" normalizeH="0" baseline="0" noProof="0" dirty="0">
                <a:ln>
                  <a:noFill/>
                </a:ln>
                <a:solidFill>
                  <a:schemeClr val="tx1">
                    <a:lumMod val="85000"/>
                    <a:lumOff val="1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kern="100" dirty="0">
                <a:effectLst/>
                <a:latin typeface="宋体" panose="02010600030101010101" pitchFamily="2" charset="-122"/>
                <a:ea typeface="宋体" panose="02010600030101010101" pitchFamily="2" charset="-122"/>
                <a:cs typeface="Times New Roman" panose="02020603050405020304" pitchFamily="18" charset="0"/>
              </a:rPr>
              <a:t>控制线</a:t>
            </a:r>
            <a:r>
              <a:rPr lang="en-US" altLang="zh-CN" sz="1800" kern="100" dirty="0">
                <a:effectLst/>
                <a:latin typeface="宋体" panose="02010600030101010101" pitchFamily="2" charset="-122"/>
                <a:ea typeface="等线" panose="02010600030101010101" pitchFamily="2" charset="-122"/>
                <a:cs typeface="Times New Roman" panose="02020603050405020304" pitchFamily="18" charset="0"/>
              </a:rPr>
              <a:t>     </a:t>
            </a:r>
            <a:endParaRPr lang="en-US" altLang="zh-CN" sz="2250"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sym typeface="+mn-ea"/>
            </a:endParaRPr>
          </a:p>
          <a:p>
            <a:pPr defTabSz="685165">
              <a:lnSpc>
                <a:spcPct val="120000"/>
              </a:lnSpc>
              <a:defRPr/>
            </a:pPr>
            <a:endParaRPr lang="en-US" altLang="zh-CN" sz="2250" kern="100" dirty="0">
              <a:solidFill>
                <a:schemeClr val="tx1">
                  <a:lumMod val="85000"/>
                  <a:lumOff val="15000"/>
                </a:schemeClr>
              </a:solidFill>
              <a:effectLst/>
              <a:latin typeface="微软雅黑" panose="020B0503020204020204" pitchFamily="34" charset="-122"/>
              <a:ea typeface="微软雅黑" panose="020B0503020204020204" pitchFamily="34" charset="-122"/>
              <a:cs typeface="Open Sans" pitchFamily="34" charset="0"/>
              <a:sym typeface="+mn-ea"/>
            </a:endParaRPr>
          </a:p>
          <a:p>
            <a:pPr lvl="0" algn="just"/>
            <a:r>
              <a:rPr lang="en-US" altLang="zh-CN" sz="2000" kern="100" dirty="0">
                <a:effectLst/>
                <a:latin typeface="等线" panose="02010600030101010101" pitchFamily="2" charset="-122"/>
                <a:ea typeface="宋体" panose="02010600030101010101" pitchFamily="2" charset="-122"/>
                <a:cs typeface="Times New Roman" panose="02020603050405020304" pitchFamily="18" charset="0"/>
              </a:rPr>
              <a:t>        </a:t>
            </a:r>
            <a:r>
              <a:rPr lang="zh-CN" altLang="zh-CN" sz="2400" kern="100" dirty="0">
                <a:effectLst/>
                <a:latin typeface="等线" panose="02010600030101010101" pitchFamily="2" charset="-122"/>
                <a:ea typeface="宋体" panose="02010600030101010101" pitchFamily="2" charset="-122"/>
                <a:cs typeface="Times New Roman" panose="02020603050405020304" pitchFamily="18" charset="0"/>
              </a:rPr>
              <a:t>双绞线</a:t>
            </a:r>
            <a:endParaRPr lang="en-US" altLang="zh-CN" sz="2400" kern="100" dirty="0">
              <a:effectLst/>
              <a:latin typeface="等线" panose="02010600030101010101" pitchFamily="2" charset="-122"/>
              <a:ea typeface="宋体" panose="02010600030101010101" pitchFamily="2" charset="-122"/>
              <a:cs typeface="Times New Roman" panose="02020603050405020304" pitchFamily="18" charset="0"/>
            </a:endParaRPr>
          </a:p>
          <a:p>
            <a:pPr lvl="0" algn="just"/>
            <a:endParaRPr lang="en-US" altLang="zh-CN" sz="2400" kern="100" dirty="0">
              <a:latin typeface="等线" panose="02010600030101010101" pitchFamily="2" charset="-122"/>
              <a:ea typeface="宋体" panose="02010600030101010101" pitchFamily="2" charset="-122"/>
              <a:cs typeface="Times New Roman" panose="02020603050405020304" pitchFamily="18" charset="0"/>
            </a:endParaRPr>
          </a:p>
          <a:p>
            <a:pPr lvl="0" algn="just"/>
            <a:r>
              <a:rPr lang="en-US" altLang="zh-CN" sz="2400" kern="100" dirty="0">
                <a:effectLst/>
                <a:latin typeface="等线" panose="02010600030101010101" pitchFamily="2" charset="-122"/>
                <a:ea typeface="宋体" panose="02010600030101010101" pitchFamily="2" charset="-122"/>
                <a:cs typeface="Times New Roman" panose="02020603050405020304" pitchFamily="18" charset="0"/>
              </a:rPr>
              <a:t>       </a:t>
            </a:r>
            <a:r>
              <a:rPr lang="zh-CN" altLang="zh-CN" sz="2400" kern="100" dirty="0">
                <a:effectLst/>
                <a:latin typeface="等线" panose="02010600030101010101" pitchFamily="2" charset="-122"/>
                <a:ea typeface="宋体" panose="02010600030101010101" pitchFamily="2" charset="-122"/>
                <a:cs typeface="Times New Roman" panose="02020603050405020304" pitchFamily="18" charset="0"/>
              </a:rPr>
              <a:t>同轴电缆</a:t>
            </a:r>
            <a:endParaRPr lang="en-US" altLang="zh-CN" sz="2400" kern="100" dirty="0">
              <a:effectLst/>
              <a:latin typeface="等线" panose="02010600030101010101" pitchFamily="2" charset="-122"/>
              <a:ea typeface="宋体" panose="02010600030101010101" pitchFamily="2" charset="-122"/>
              <a:cs typeface="Times New Roman" panose="02020603050405020304" pitchFamily="18" charset="0"/>
            </a:endParaRPr>
          </a:p>
          <a:p>
            <a:pPr lvl="0" algn="just"/>
            <a:endParaRPr lang="en-US" altLang="zh-CN" sz="2400" kern="100" dirty="0">
              <a:latin typeface="等线" panose="02010600030101010101" pitchFamily="2" charset="-122"/>
              <a:ea typeface="宋体" panose="02010600030101010101" pitchFamily="2" charset="-122"/>
              <a:cs typeface="Times New Roman" panose="02020603050405020304" pitchFamily="18" charset="0"/>
            </a:endParaRPr>
          </a:p>
          <a:p>
            <a:pPr lvl="0" algn="just"/>
            <a:r>
              <a:rPr lang="en-US" altLang="zh-CN" sz="2400" kern="1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2400" kern="100" dirty="0">
                <a:effectLst/>
                <a:latin typeface="宋体" panose="02010600030101010101" pitchFamily="2" charset="-122"/>
                <a:ea typeface="宋体" panose="02010600030101010101" pitchFamily="2" charset="-122"/>
                <a:cs typeface="Times New Roman" panose="02020603050405020304" pitchFamily="18" charset="0"/>
              </a:rPr>
              <a:t>光纤</a:t>
            </a:r>
            <a:endParaRPr lang="en-US" altLang="zh-CN" sz="2400" kern="100" dirty="0">
              <a:effectLst/>
              <a:latin typeface="宋体" panose="02010600030101010101" pitchFamily="2" charset="-122"/>
              <a:ea typeface="宋体" panose="02010600030101010101" pitchFamily="2" charset="-122"/>
              <a:cs typeface="Times New Roman" panose="02020603050405020304" pitchFamily="18" charset="0"/>
            </a:endParaRPr>
          </a:p>
          <a:p>
            <a:pPr lvl="0" algn="just"/>
            <a:endParaRPr lang="zh-CN" altLang="zh-CN" sz="2400" kern="100" dirty="0">
              <a:effectLst/>
              <a:latin typeface="宋体" panose="02010600030101010101" pitchFamily="2" charset="-122"/>
              <a:ea typeface="宋体" panose="02010600030101010101" pitchFamily="2" charset="-122"/>
              <a:cs typeface="Times New Roman" panose="02020603050405020304" pitchFamily="18" charset="0"/>
            </a:endParaRPr>
          </a:p>
          <a:p>
            <a:pPr lvl="0" algn="just"/>
            <a:endParaRPr lang="en-US" altLang="zh-CN" sz="1050" kern="100" dirty="0">
              <a:effectLst/>
              <a:latin typeface="等线" panose="02010600030101010101" pitchFamily="2" charset="-122"/>
              <a:ea typeface="等线" panose="02010600030101010101" pitchFamily="2" charset="-122"/>
              <a:cs typeface="Times New Roman" panose="02020603050405020304" pitchFamily="18" charset="0"/>
            </a:endParaRPr>
          </a:p>
          <a:p>
            <a:pPr algn="just"/>
            <a:r>
              <a:rPr lang="en-US" altLang="zh-CN" sz="2400" kern="100" dirty="0">
                <a:effectLst/>
                <a:latin typeface="宋体" panose="02010600030101010101" pitchFamily="2" charset="-122"/>
                <a:ea typeface="宋体" panose="02010600030101010101" pitchFamily="2" charset="-122"/>
                <a:cs typeface="Times New Roman" panose="02020603050405020304" pitchFamily="18" charset="0"/>
              </a:rPr>
              <a:t>     USB</a:t>
            </a:r>
            <a:r>
              <a:rPr lang="zh-CN" altLang="zh-CN" sz="2400" kern="100" dirty="0">
                <a:effectLst/>
                <a:latin typeface="宋体" panose="02010600030101010101" pitchFamily="2" charset="-122"/>
                <a:ea typeface="宋体" panose="02010600030101010101" pitchFamily="2" charset="-122"/>
                <a:cs typeface="Times New Roman" panose="02020603050405020304" pitchFamily="18" charset="0"/>
              </a:rPr>
              <a:t>转串口</a:t>
            </a:r>
            <a:endParaRPr lang="zh-CN" altLang="zh-CN" sz="2400" kern="100" dirty="0">
              <a:effectLst/>
              <a:latin typeface="等线" panose="02010600030101010101" pitchFamily="2" charset="-122"/>
              <a:ea typeface="等线" panose="02010600030101010101" pitchFamily="2" charset="-122"/>
              <a:cs typeface="Times New Roman" panose="02020603050405020304" pitchFamily="18" charset="0"/>
            </a:endParaRPr>
          </a:p>
          <a:p>
            <a:pPr defTabSz="685165">
              <a:lnSpc>
                <a:spcPct val="120000"/>
              </a:lnSpc>
              <a:defRPr/>
            </a:pPr>
            <a:endParaRPr lang="en-US" altLang="zh-CN" sz="1800" kern="100" dirty="0">
              <a:effectLst/>
              <a:latin typeface="宋体" panose="02010600030101010101" pitchFamily="2" charset="-122"/>
              <a:ea typeface="等线" panose="02010600030101010101" pitchFamily="2" charset="-122"/>
              <a:cs typeface="Times New Roman" panose="02020603050405020304" pitchFamily="18" charset="0"/>
            </a:endParaRPr>
          </a:p>
        </p:txBody>
      </p:sp>
      <p:grpSp>
        <p:nvGrpSpPr>
          <p:cNvPr id="4097" name="组合 3"/>
          <p:cNvGrpSpPr/>
          <p:nvPr/>
        </p:nvGrpSpPr>
        <p:grpSpPr>
          <a:xfrm>
            <a:off x="931545" y="208280"/>
            <a:ext cx="6696075" cy="933450"/>
            <a:chOff x="1076" y="1431"/>
            <a:chExt cx="10544" cy="1470"/>
          </a:xfrm>
        </p:grpSpPr>
        <p:cxnSp>
          <p:nvCxnSpPr>
            <p:cNvPr id="52" name="Line0"/>
            <p:cNvCxnSpPr/>
            <p:nvPr/>
          </p:nvCxnSpPr>
          <p:spPr>
            <a:xfrm flipV="1">
              <a:off x="1076" y="2565"/>
              <a:ext cx="9879" cy="5"/>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pic>
          <p:nvPicPr>
            <p:cNvPr id="4099" name="图片 34"/>
            <p:cNvPicPr>
              <a:picLocks noChangeAspect="1"/>
            </p:cNvPicPr>
            <p:nvPr/>
          </p:nvPicPr>
          <p:blipFill>
            <a:blip r:embed="rId2"/>
            <a:stretch>
              <a:fillRect/>
            </a:stretch>
          </p:blipFill>
          <p:spPr>
            <a:xfrm>
              <a:off x="10262" y="1431"/>
              <a:ext cx="1357" cy="1470"/>
            </a:xfrm>
            <a:prstGeom prst="rect">
              <a:avLst/>
            </a:prstGeom>
            <a:noFill/>
            <a:ln w="9525">
              <a:noFill/>
            </a:ln>
          </p:spPr>
        </p:pic>
      </p:grpSp>
      <p:grpSp>
        <p:nvGrpSpPr>
          <p:cNvPr id="3" name="组合 2"/>
          <p:cNvGrpSpPr/>
          <p:nvPr/>
        </p:nvGrpSpPr>
        <p:grpSpPr>
          <a:xfrm>
            <a:off x="3294975" y="4996044"/>
            <a:ext cx="7820660" cy="782320"/>
            <a:chOff x="396" y="5173"/>
            <a:chExt cx="12316" cy="1232"/>
          </a:xfrm>
        </p:grpSpPr>
        <p:cxnSp>
          <p:nvCxnSpPr>
            <p:cNvPr id="4" name="Line0"/>
            <p:cNvCxnSpPr/>
            <p:nvPr/>
          </p:nvCxnSpPr>
          <p:spPr>
            <a:xfrm>
              <a:off x="396" y="6307"/>
              <a:ext cx="11793" cy="0"/>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sp>
          <p:nvSpPr>
            <p:cNvPr id="3106" name="Freeform0"/>
            <p:cNvSpPr>
              <a:spLocks noEditPoints="1"/>
            </p:cNvSpPr>
            <p:nvPr/>
          </p:nvSpPr>
          <p:spPr>
            <a:xfrm>
              <a:off x="11622" y="5173"/>
              <a:ext cx="1090" cy="1233"/>
            </a:xfrm>
            <a:custGeom>
              <a:avLst/>
              <a:gdLst/>
              <a:ahLst/>
              <a:cxnLst>
                <a:cxn ang="0">
                  <a:pos x="390427" y="576779"/>
                </a:cxn>
                <a:cxn ang="0">
                  <a:pos x="501978" y="429924"/>
                </a:cxn>
                <a:cxn ang="0">
                  <a:pos x="692384" y="108545"/>
                </a:cxn>
                <a:cxn ang="0">
                  <a:pos x="665457" y="78748"/>
                </a:cxn>
                <a:cxn ang="0">
                  <a:pos x="532751" y="78748"/>
                </a:cxn>
                <a:cxn ang="0">
                  <a:pos x="346192" y="0"/>
                </a:cxn>
                <a:cxn ang="0">
                  <a:pos x="159632" y="78748"/>
                </a:cxn>
                <a:cxn ang="0">
                  <a:pos x="26926" y="78748"/>
                </a:cxn>
                <a:cxn ang="0">
                  <a:pos x="0" y="108545"/>
                </a:cxn>
                <a:cxn ang="0">
                  <a:pos x="188482" y="429924"/>
                </a:cxn>
                <a:cxn ang="0">
                  <a:pos x="300033" y="576779"/>
                </a:cxn>
                <a:cxn ang="0">
                  <a:pos x="300033" y="632116"/>
                </a:cxn>
                <a:cxn ang="0">
                  <a:pos x="175019" y="706607"/>
                </a:cxn>
                <a:cxn ang="0">
                  <a:pos x="346192" y="783228"/>
                </a:cxn>
                <a:cxn ang="0">
                  <a:pos x="517364" y="706607"/>
                </a:cxn>
                <a:cxn ang="0">
                  <a:pos x="390427" y="632116"/>
                </a:cxn>
                <a:cxn ang="0">
                  <a:pos x="390427" y="576779"/>
                </a:cxn>
                <a:cxn ang="0">
                  <a:pos x="498131" y="361817"/>
                </a:cxn>
                <a:cxn ang="0">
                  <a:pos x="540444" y="138341"/>
                </a:cxn>
                <a:cxn ang="0">
                  <a:pos x="636608" y="138341"/>
                </a:cxn>
                <a:cxn ang="0">
                  <a:pos x="498131" y="361817"/>
                </a:cxn>
                <a:cxn ang="0">
                  <a:pos x="346192" y="51080"/>
                </a:cxn>
                <a:cxn ang="0">
                  <a:pos x="492361" y="117058"/>
                </a:cxn>
                <a:cxn ang="0">
                  <a:pos x="346192" y="183036"/>
                </a:cxn>
                <a:cxn ang="0">
                  <a:pos x="200022" y="117058"/>
                </a:cxn>
                <a:cxn ang="0">
                  <a:pos x="346192" y="51080"/>
                </a:cxn>
                <a:cxn ang="0">
                  <a:pos x="55775" y="138341"/>
                </a:cxn>
                <a:cxn ang="0">
                  <a:pos x="151939" y="138341"/>
                </a:cxn>
                <a:cxn ang="0">
                  <a:pos x="194252" y="361817"/>
                </a:cxn>
                <a:cxn ang="0">
                  <a:pos x="55775" y="138341"/>
                </a:cxn>
              </a:cxnLst>
              <a:rect l="0" t="0" r="0" b="0"/>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rgbClr val="2F5EB0"/>
            </a:solidFill>
            <a:ln w="9525">
              <a:noFill/>
            </a:ln>
          </p:spPr>
          <p:txBody>
            <a:bodyPr/>
            <a:lstStyle/>
            <a:p>
              <a:endParaRPr lang="zh-CN" altLang="en-US"/>
            </a:p>
          </p:txBody>
        </p:sp>
      </p:grpSp>
      <p:grpSp>
        <p:nvGrpSpPr>
          <p:cNvPr id="31752" name="Group 332"/>
          <p:cNvGrpSpPr/>
          <p:nvPr/>
        </p:nvGrpSpPr>
        <p:grpSpPr>
          <a:xfrm>
            <a:off x="1537165" y="2291744"/>
            <a:ext cx="259244" cy="259815"/>
            <a:chOff x="4643438" y="2786064"/>
            <a:chExt cx="288476" cy="288476"/>
          </a:xfrm>
        </p:grpSpPr>
        <p:sp>
          <p:nvSpPr>
            <p:cNvPr id="327" name="Oval 326"/>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338" name="Freeform 26"/>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grpSp>
        <p:nvGrpSpPr>
          <p:cNvPr id="14" name="Group 332">
            <a:extLst>
              <a:ext uri="{FF2B5EF4-FFF2-40B4-BE49-F238E27FC236}">
                <a16:creationId xmlns:a16="http://schemas.microsoft.com/office/drawing/2014/main" id="{D89EEBB1-7DDE-D6E5-F4D5-73678716DCE0}"/>
              </a:ext>
            </a:extLst>
          </p:cNvPr>
          <p:cNvGrpSpPr/>
          <p:nvPr/>
        </p:nvGrpSpPr>
        <p:grpSpPr>
          <a:xfrm>
            <a:off x="1537165" y="3133698"/>
            <a:ext cx="259244" cy="259815"/>
            <a:chOff x="4643438" y="2786064"/>
            <a:chExt cx="288476" cy="288476"/>
          </a:xfrm>
        </p:grpSpPr>
        <p:sp>
          <p:nvSpPr>
            <p:cNvPr id="15" name="Oval 326">
              <a:extLst>
                <a:ext uri="{FF2B5EF4-FFF2-40B4-BE49-F238E27FC236}">
                  <a16:creationId xmlns:a16="http://schemas.microsoft.com/office/drawing/2014/main" id="{1D5BA8E3-8A55-C4F3-D263-9F7A4FE8DD35}"/>
                </a:ext>
              </a:extLst>
            </p:cNvPr>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16" name="Freeform 26">
              <a:extLst>
                <a:ext uri="{FF2B5EF4-FFF2-40B4-BE49-F238E27FC236}">
                  <a16:creationId xmlns:a16="http://schemas.microsoft.com/office/drawing/2014/main" id="{3072A458-6CAD-6AA0-7FF4-FFF9F3EB8F65}"/>
                </a:ext>
              </a:extLst>
            </p:cNvPr>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grpSp>
        <p:nvGrpSpPr>
          <p:cNvPr id="17" name="Group 332">
            <a:extLst>
              <a:ext uri="{FF2B5EF4-FFF2-40B4-BE49-F238E27FC236}">
                <a16:creationId xmlns:a16="http://schemas.microsoft.com/office/drawing/2014/main" id="{999751A3-8E42-AC1E-8CAC-0C08CA7594B6}"/>
              </a:ext>
            </a:extLst>
          </p:cNvPr>
          <p:cNvGrpSpPr/>
          <p:nvPr/>
        </p:nvGrpSpPr>
        <p:grpSpPr>
          <a:xfrm>
            <a:off x="1537165" y="3908586"/>
            <a:ext cx="259244" cy="259815"/>
            <a:chOff x="4643438" y="2786064"/>
            <a:chExt cx="288476" cy="288476"/>
          </a:xfrm>
        </p:grpSpPr>
        <p:sp>
          <p:nvSpPr>
            <p:cNvPr id="18" name="Oval 326">
              <a:extLst>
                <a:ext uri="{FF2B5EF4-FFF2-40B4-BE49-F238E27FC236}">
                  <a16:creationId xmlns:a16="http://schemas.microsoft.com/office/drawing/2014/main" id="{52CED825-4B03-7368-BA4F-B6A16B54950A}"/>
                </a:ext>
              </a:extLst>
            </p:cNvPr>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19" name="Freeform 26">
              <a:extLst>
                <a:ext uri="{FF2B5EF4-FFF2-40B4-BE49-F238E27FC236}">
                  <a16:creationId xmlns:a16="http://schemas.microsoft.com/office/drawing/2014/main" id="{2834E5BD-6B62-E419-76EF-3B27A79CEF57}"/>
                </a:ext>
              </a:extLst>
            </p:cNvPr>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grpSp>
        <p:nvGrpSpPr>
          <p:cNvPr id="20" name="Group 332">
            <a:extLst>
              <a:ext uri="{FF2B5EF4-FFF2-40B4-BE49-F238E27FC236}">
                <a16:creationId xmlns:a16="http://schemas.microsoft.com/office/drawing/2014/main" id="{EEF054E0-2153-6E47-4B4F-50A07F18F0E5}"/>
              </a:ext>
            </a:extLst>
          </p:cNvPr>
          <p:cNvGrpSpPr/>
          <p:nvPr/>
        </p:nvGrpSpPr>
        <p:grpSpPr>
          <a:xfrm>
            <a:off x="1537165" y="4646297"/>
            <a:ext cx="259244" cy="259815"/>
            <a:chOff x="4643438" y="2786064"/>
            <a:chExt cx="288476" cy="288476"/>
          </a:xfrm>
        </p:grpSpPr>
        <p:sp>
          <p:nvSpPr>
            <p:cNvPr id="21" name="Oval 326">
              <a:extLst>
                <a:ext uri="{FF2B5EF4-FFF2-40B4-BE49-F238E27FC236}">
                  <a16:creationId xmlns:a16="http://schemas.microsoft.com/office/drawing/2014/main" id="{9B5331CA-E8AE-1B2E-9434-D4046BB9B134}"/>
                </a:ext>
              </a:extLst>
            </p:cNvPr>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22" name="Freeform 26">
              <a:extLst>
                <a:ext uri="{FF2B5EF4-FFF2-40B4-BE49-F238E27FC236}">
                  <a16:creationId xmlns:a16="http://schemas.microsoft.com/office/drawing/2014/main" id="{24AA1FCB-B4AD-A7D9-1267-15F719C7A2FE}"/>
                </a:ext>
              </a:extLst>
            </p:cNvPr>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grpSp>
        <p:nvGrpSpPr>
          <p:cNvPr id="23" name="Group 332">
            <a:extLst>
              <a:ext uri="{FF2B5EF4-FFF2-40B4-BE49-F238E27FC236}">
                <a16:creationId xmlns:a16="http://schemas.microsoft.com/office/drawing/2014/main" id="{58BD0FEB-9F61-CBD5-CF17-C1D945A9AF04}"/>
              </a:ext>
            </a:extLst>
          </p:cNvPr>
          <p:cNvGrpSpPr/>
          <p:nvPr/>
        </p:nvGrpSpPr>
        <p:grpSpPr>
          <a:xfrm>
            <a:off x="1537165" y="5421185"/>
            <a:ext cx="259244" cy="259815"/>
            <a:chOff x="4643438" y="2786064"/>
            <a:chExt cx="288476" cy="288476"/>
          </a:xfrm>
        </p:grpSpPr>
        <p:sp>
          <p:nvSpPr>
            <p:cNvPr id="24" name="Oval 326">
              <a:extLst>
                <a:ext uri="{FF2B5EF4-FFF2-40B4-BE49-F238E27FC236}">
                  <a16:creationId xmlns:a16="http://schemas.microsoft.com/office/drawing/2014/main" id="{1F2B5C0D-2871-CC7A-C16E-61B2147FDA25}"/>
                </a:ext>
              </a:extLst>
            </p:cNvPr>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25" name="Freeform 26">
              <a:extLst>
                <a:ext uri="{FF2B5EF4-FFF2-40B4-BE49-F238E27FC236}">
                  <a16:creationId xmlns:a16="http://schemas.microsoft.com/office/drawing/2014/main" id="{03F506D5-AF06-6B20-785F-A11B5E7EF666}"/>
                </a:ext>
              </a:extLst>
            </p:cNvPr>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spTree>
    <p:extLst>
      <p:ext uri="{BB962C8B-B14F-4D97-AF65-F5344CB8AC3E}">
        <p14:creationId xmlns:p14="http://schemas.microsoft.com/office/powerpoint/2010/main" val="58137768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D5B8556-1021-BAA5-F5A3-CD3ADA85264C}"/>
              </a:ext>
            </a:extLst>
          </p:cNvPr>
          <p:cNvSpPr>
            <a:spLocks noGrp="1"/>
          </p:cNvSpPr>
          <p:nvPr>
            <p:ph type="title"/>
          </p:nvPr>
        </p:nvSpPr>
        <p:spPr/>
        <p:txBody>
          <a:bodyPr/>
          <a:lstStyle/>
          <a:p>
            <a:r>
              <a:rPr lang="en-US" altLang="zh-CN" dirty="0"/>
              <a:t>1.3.2 </a:t>
            </a:r>
            <a:r>
              <a:rPr lang="zh-CN" altLang="en-US" dirty="0"/>
              <a:t>常见线缆</a:t>
            </a:r>
          </a:p>
        </p:txBody>
      </p:sp>
      <p:pic>
        <p:nvPicPr>
          <p:cNvPr id="6" name="图片 5">
            <a:extLst>
              <a:ext uri="{FF2B5EF4-FFF2-40B4-BE49-F238E27FC236}">
                <a16:creationId xmlns:a16="http://schemas.microsoft.com/office/drawing/2014/main" id="{A56C67ED-4E56-DD0F-ACA0-AE4E74C97965}"/>
              </a:ext>
            </a:extLst>
          </p:cNvPr>
          <p:cNvPicPr>
            <a:picLocks noChangeAspect="1"/>
          </p:cNvPicPr>
          <p:nvPr/>
        </p:nvPicPr>
        <p:blipFill>
          <a:blip r:embed="rId2"/>
          <a:stretch>
            <a:fillRect/>
          </a:stretch>
        </p:blipFill>
        <p:spPr>
          <a:xfrm>
            <a:off x="919738" y="1424742"/>
            <a:ext cx="5185216" cy="1432757"/>
          </a:xfrm>
          <a:prstGeom prst="rect">
            <a:avLst/>
          </a:prstGeom>
        </p:spPr>
      </p:pic>
      <p:sp>
        <p:nvSpPr>
          <p:cNvPr id="8" name="文本框 7">
            <a:extLst>
              <a:ext uri="{FF2B5EF4-FFF2-40B4-BE49-F238E27FC236}">
                <a16:creationId xmlns:a16="http://schemas.microsoft.com/office/drawing/2014/main" id="{12D29D2E-CACD-D7AB-C7E8-7E11ECD548FF}"/>
              </a:ext>
            </a:extLst>
          </p:cNvPr>
          <p:cNvSpPr txBox="1"/>
          <p:nvPr/>
        </p:nvSpPr>
        <p:spPr>
          <a:xfrm>
            <a:off x="2098221" y="2857499"/>
            <a:ext cx="2339068" cy="369332"/>
          </a:xfrm>
          <a:prstGeom prst="rect">
            <a:avLst/>
          </a:prstGeom>
          <a:noFill/>
        </p:spPr>
        <p:txBody>
          <a:bodyPr wrap="square">
            <a:spAutoFit/>
          </a:bodyPr>
          <a:lstStyle/>
          <a:p>
            <a:r>
              <a:rPr lang="zh-CN" altLang="zh-CN" sz="1800" dirty="0">
                <a:effectLst/>
                <a:latin typeface="宋体" panose="02010600030101010101" pitchFamily="2" charset="-122"/>
                <a:ea typeface="等线" panose="02010600030101010101" pitchFamily="2" charset="-122"/>
                <a:cs typeface="Times New Roman" panose="02020603050405020304" pitchFamily="18" charset="0"/>
              </a:rPr>
              <a:t>控制线及端口</a:t>
            </a:r>
            <a:endParaRPr lang="zh-CN" altLang="en-US" dirty="0"/>
          </a:p>
        </p:txBody>
      </p:sp>
      <p:pic>
        <p:nvPicPr>
          <p:cNvPr id="9" name="图片 8">
            <a:extLst>
              <a:ext uri="{FF2B5EF4-FFF2-40B4-BE49-F238E27FC236}">
                <a16:creationId xmlns:a16="http://schemas.microsoft.com/office/drawing/2014/main" id="{785EA72A-9300-95D0-AEC5-0E10BB2E96AB}"/>
              </a:ext>
            </a:extLst>
          </p:cNvPr>
          <p:cNvPicPr>
            <a:picLocks noChangeAspect="1"/>
          </p:cNvPicPr>
          <p:nvPr/>
        </p:nvPicPr>
        <p:blipFill>
          <a:blip r:embed="rId3"/>
          <a:stretch>
            <a:fillRect/>
          </a:stretch>
        </p:blipFill>
        <p:spPr>
          <a:xfrm>
            <a:off x="8084684" y="3946258"/>
            <a:ext cx="1961515" cy="1323340"/>
          </a:xfrm>
          <a:prstGeom prst="rect">
            <a:avLst/>
          </a:prstGeom>
        </p:spPr>
      </p:pic>
      <p:sp>
        <p:nvSpPr>
          <p:cNvPr id="11" name="文本框 10">
            <a:extLst>
              <a:ext uri="{FF2B5EF4-FFF2-40B4-BE49-F238E27FC236}">
                <a16:creationId xmlns:a16="http://schemas.microsoft.com/office/drawing/2014/main" id="{C6CCEE8D-2B01-8479-DA38-3315538DE21F}"/>
              </a:ext>
            </a:extLst>
          </p:cNvPr>
          <p:cNvSpPr txBox="1"/>
          <p:nvPr/>
        </p:nvSpPr>
        <p:spPr>
          <a:xfrm>
            <a:off x="8648772" y="5704449"/>
            <a:ext cx="970836" cy="369332"/>
          </a:xfrm>
          <a:prstGeom prst="rect">
            <a:avLst/>
          </a:prstGeom>
          <a:noFill/>
        </p:spPr>
        <p:txBody>
          <a:bodyPr wrap="square">
            <a:spAutoFit/>
          </a:bodyPr>
          <a:lstStyle/>
          <a:p>
            <a:r>
              <a:rPr lang="zh-CN" altLang="en-US" dirty="0">
                <a:latin typeface="宋体" panose="02010600030101010101" pitchFamily="2" charset="-122"/>
                <a:ea typeface="等线" panose="02010600030101010101" pitchFamily="2" charset="-122"/>
                <a:cs typeface="Times New Roman" panose="02020603050405020304" pitchFamily="18" charset="0"/>
              </a:rPr>
              <a:t>双绞</a:t>
            </a:r>
            <a:r>
              <a:rPr lang="zh-CN" altLang="zh-CN" sz="1800" dirty="0">
                <a:effectLst/>
                <a:latin typeface="宋体" panose="02010600030101010101" pitchFamily="2" charset="-122"/>
                <a:ea typeface="等线" panose="02010600030101010101" pitchFamily="2" charset="-122"/>
                <a:cs typeface="Times New Roman" panose="02020603050405020304" pitchFamily="18" charset="0"/>
              </a:rPr>
              <a:t>线</a:t>
            </a:r>
            <a:endParaRPr lang="zh-CN" altLang="en-US" dirty="0"/>
          </a:p>
        </p:txBody>
      </p:sp>
      <p:pic>
        <p:nvPicPr>
          <p:cNvPr id="12" name="图片 11">
            <a:extLst>
              <a:ext uri="{FF2B5EF4-FFF2-40B4-BE49-F238E27FC236}">
                <a16:creationId xmlns:a16="http://schemas.microsoft.com/office/drawing/2014/main" id="{32B2870A-083D-7269-9C2D-C0121349C754}"/>
              </a:ext>
            </a:extLst>
          </p:cNvPr>
          <p:cNvPicPr>
            <a:picLocks noChangeAspect="1"/>
          </p:cNvPicPr>
          <p:nvPr/>
        </p:nvPicPr>
        <p:blipFill>
          <a:blip r:embed="rId4"/>
          <a:stretch>
            <a:fillRect/>
          </a:stretch>
        </p:blipFill>
        <p:spPr>
          <a:xfrm>
            <a:off x="7046459" y="1292748"/>
            <a:ext cx="3204627" cy="1701327"/>
          </a:xfrm>
          <a:prstGeom prst="rect">
            <a:avLst/>
          </a:prstGeom>
        </p:spPr>
      </p:pic>
      <p:sp>
        <p:nvSpPr>
          <p:cNvPr id="14" name="文本框 13">
            <a:extLst>
              <a:ext uri="{FF2B5EF4-FFF2-40B4-BE49-F238E27FC236}">
                <a16:creationId xmlns:a16="http://schemas.microsoft.com/office/drawing/2014/main" id="{E0024DAA-6076-0507-D77D-BBBA38087F96}"/>
              </a:ext>
            </a:extLst>
          </p:cNvPr>
          <p:cNvSpPr txBox="1"/>
          <p:nvPr/>
        </p:nvSpPr>
        <p:spPr>
          <a:xfrm>
            <a:off x="8192861" y="3142075"/>
            <a:ext cx="1000125" cy="369332"/>
          </a:xfrm>
          <a:prstGeom prst="rect">
            <a:avLst/>
          </a:prstGeom>
          <a:noFill/>
        </p:spPr>
        <p:txBody>
          <a:bodyPr wrap="square">
            <a:spAutoFit/>
          </a:bodyPr>
          <a:lstStyle/>
          <a:p>
            <a:r>
              <a:rPr lang="zh-CN" altLang="zh-CN" sz="1800" dirty="0">
                <a:solidFill>
                  <a:srgbClr val="333333"/>
                </a:solidFill>
                <a:effectLst/>
                <a:latin typeface="宋体" panose="02010600030101010101" pitchFamily="2" charset="-122"/>
                <a:ea typeface="等线" panose="02010600030101010101" pitchFamily="2" charset="-122"/>
                <a:cs typeface="Helvetica" panose="020B0604020202020204" pitchFamily="34" charset="0"/>
              </a:rPr>
              <a:t>光纤</a:t>
            </a:r>
            <a:endParaRPr lang="zh-CN" altLang="en-US" dirty="0"/>
          </a:p>
        </p:txBody>
      </p:sp>
      <p:pic>
        <p:nvPicPr>
          <p:cNvPr id="15" name="图片 14">
            <a:extLst>
              <a:ext uri="{FF2B5EF4-FFF2-40B4-BE49-F238E27FC236}">
                <a16:creationId xmlns:a16="http://schemas.microsoft.com/office/drawing/2014/main" id="{34B1D966-DBF1-68C6-0B77-A91611B6EEDA}"/>
              </a:ext>
            </a:extLst>
          </p:cNvPr>
          <p:cNvPicPr>
            <a:picLocks noChangeAspect="1"/>
          </p:cNvPicPr>
          <p:nvPr/>
        </p:nvPicPr>
        <p:blipFill>
          <a:blip r:embed="rId5"/>
          <a:stretch>
            <a:fillRect/>
          </a:stretch>
        </p:blipFill>
        <p:spPr>
          <a:xfrm>
            <a:off x="1473654" y="3733998"/>
            <a:ext cx="2362200" cy="1699260"/>
          </a:xfrm>
          <a:prstGeom prst="rect">
            <a:avLst/>
          </a:prstGeom>
        </p:spPr>
      </p:pic>
      <p:sp>
        <p:nvSpPr>
          <p:cNvPr id="17" name="文本框 16">
            <a:extLst>
              <a:ext uri="{FF2B5EF4-FFF2-40B4-BE49-F238E27FC236}">
                <a16:creationId xmlns:a16="http://schemas.microsoft.com/office/drawing/2014/main" id="{F26F1CBD-829A-0F97-08C5-0246A658D8C7}"/>
              </a:ext>
            </a:extLst>
          </p:cNvPr>
          <p:cNvSpPr txBox="1"/>
          <p:nvPr/>
        </p:nvSpPr>
        <p:spPr>
          <a:xfrm>
            <a:off x="2098221" y="5433258"/>
            <a:ext cx="1473653" cy="369332"/>
          </a:xfrm>
          <a:prstGeom prst="rect">
            <a:avLst/>
          </a:prstGeom>
          <a:noFill/>
        </p:spPr>
        <p:txBody>
          <a:bodyPr wrap="square">
            <a:spAutoFit/>
          </a:bodyPr>
          <a:lstStyle/>
          <a:p>
            <a:r>
              <a:rPr lang="en-US" altLang="zh-CN" sz="1800" dirty="0">
                <a:effectLst/>
                <a:latin typeface="宋体" panose="02010600030101010101" pitchFamily="2" charset="-122"/>
                <a:ea typeface="等线" panose="02010600030101010101" pitchFamily="2" charset="-122"/>
                <a:cs typeface="Times New Roman" panose="02020603050405020304" pitchFamily="18" charset="0"/>
              </a:rPr>
              <a:t>USB</a:t>
            </a:r>
            <a:r>
              <a:rPr lang="zh-CN" altLang="zh-CN" sz="1800" dirty="0">
                <a:effectLst/>
                <a:latin typeface="宋体" panose="02010600030101010101" pitchFamily="2" charset="-122"/>
                <a:ea typeface="等线" panose="02010600030101010101" pitchFamily="2" charset="-122"/>
                <a:cs typeface="Times New Roman" panose="02020603050405020304" pitchFamily="18" charset="0"/>
              </a:rPr>
              <a:t>转串口</a:t>
            </a:r>
            <a:endParaRPr lang="zh-CN" altLang="en-US" dirty="0"/>
          </a:p>
        </p:txBody>
      </p:sp>
    </p:spTree>
    <p:extLst>
      <p:ext uri="{BB962C8B-B14F-4D97-AF65-F5344CB8AC3E}">
        <p14:creationId xmlns:p14="http://schemas.microsoft.com/office/powerpoint/2010/main" val="126622478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1"/>
          <p:cNvSpPr txBox="1">
            <a:spLocks noChangeArrowheads="1"/>
          </p:cNvSpPr>
          <p:nvPr/>
        </p:nvSpPr>
        <p:spPr bwMode="auto">
          <a:xfrm>
            <a:off x="2731135" y="3094990"/>
            <a:ext cx="5904865" cy="670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1652" tIns="30825" rIns="61652" bIns="30825">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eaLnBrk="1" hangingPunct="1"/>
            <a:r>
              <a:rPr lang="zh-CN" altLang="en-US" sz="3955" b="1" dirty="0">
                <a:solidFill>
                  <a:srgbClr val="FFFFFF"/>
                </a:solidFill>
                <a:latin typeface="微软雅黑" panose="020B0503020204020204" pitchFamily="34" charset="-122"/>
                <a:ea typeface="微软雅黑" panose="020B0503020204020204" pitchFamily="34" charset="-122"/>
              </a:rPr>
              <a:t>项目实施</a:t>
            </a:r>
            <a:endParaRPr lang="en-US" altLang="zh-CN" sz="3955" b="1" dirty="0">
              <a:solidFill>
                <a:srgbClr val="FFFFFF"/>
              </a:solidFill>
              <a:latin typeface="微软雅黑" panose="020B0503020204020204" pitchFamily="34" charset="-122"/>
              <a:ea typeface="微软雅黑" panose="020B0503020204020204" pitchFamily="34" charset="-122"/>
            </a:endParaRPr>
          </a:p>
        </p:txBody>
      </p:sp>
      <p:sp>
        <p:nvSpPr>
          <p:cNvPr id="5" name="TextBox 12"/>
          <p:cNvSpPr txBox="1">
            <a:spLocks noChangeArrowheads="1"/>
          </p:cNvSpPr>
          <p:nvPr/>
        </p:nvSpPr>
        <p:spPr bwMode="auto">
          <a:xfrm>
            <a:off x="696397" y="2684986"/>
            <a:ext cx="1929489" cy="1488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1652" tIns="30825" rIns="61652" bIns="30825">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9265" b="1" dirty="0">
                <a:solidFill>
                  <a:srgbClr val="FFFFFF"/>
                </a:solidFill>
                <a:latin typeface="微软雅黑" panose="020B0503020204020204" pitchFamily="34" charset="-122"/>
                <a:ea typeface="微软雅黑" panose="020B0503020204020204" pitchFamily="34" charset="-122"/>
              </a:rPr>
              <a:t>1.4</a:t>
            </a:r>
          </a:p>
        </p:txBody>
      </p:sp>
    </p:spTree>
    <p:extLst>
      <p:ext uri="{BB962C8B-B14F-4D97-AF65-F5344CB8AC3E}">
        <p14:creationId xmlns:p14="http://schemas.microsoft.com/office/powerpoint/2010/main" val="13438530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 calcmode="lin" valueType="num">
                                      <p:cBhvr>
                                        <p:cTn id="9" dur="500" fill="hold"/>
                                        <p:tgtEl>
                                          <p:spTgt spid="5"/>
                                        </p:tgtEl>
                                        <p:attrNameLst>
                                          <p:attrName>style.rotation</p:attrName>
                                        </p:attrNameLst>
                                      </p:cBhvr>
                                      <p:tavLst>
                                        <p:tav tm="0">
                                          <p:val>
                                            <p:fltVal val="90"/>
                                          </p:val>
                                        </p:tav>
                                        <p:tav tm="100000">
                                          <p:val>
                                            <p:fltVal val="0"/>
                                          </p:val>
                                        </p:tav>
                                      </p:tavLst>
                                    </p:anim>
                                    <p:animEffect transition="in" filter="fade">
                                      <p:cBhvr>
                                        <p:cTn id="10" dur="500"/>
                                        <p:tgtEl>
                                          <p:spTgt spid="5"/>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P spid="5" grpId="0" autoUpdateAnimBg="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extLst>
              <a:ext uri="{BEBA8EAE-BF5A-486C-A8C5-ECC9F3942E4B}">
                <a14:imgProps xmlns:a14="http://schemas.microsoft.com/office/drawing/2010/main">
                  <a14:imgLayer r:embed="rId3">
                    <a14:imgEffect>
                      <a14:colorTemperature colorTemp="7200"/>
                    </a14:imgEffect>
                  </a14:imgLayer>
                </a14:imgProps>
              </a:ext>
              <a:ext uri="{28A0092B-C50C-407E-A947-70E740481C1C}">
                <a14:useLocalDpi xmlns:a14="http://schemas.microsoft.com/office/drawing/2010/main" val="0"/>
              </a:ext>
            </a:extLst>
          </a:blip>
          <a:srcRect l="74620" t="15028" b="5267"/>
          <a:stretch>
            <a:fillRect/>
          </a:stretch>
        </p:blipFill>
        <p:spPr>
          <a:xfrm>
            <a:off x="614791" y="334655"/>
            <a:ext cx="2792297" cy="6178456"/>
          </a:xfrm>
          <a:prstGeom prst="rect">
            <a:avLst/>
          </a:prstGeom>
        </p:spPr>
      </p:pic>
      <p:grpSp>
        <p:nvGrpSpPr>
          <p:cNvPr id="7" name="组合 6"/>
          <p:cNvGrpSpPr/>
          <p:nvPr/>
        </p:nvGrpSpPr>
        <p:grpSpPr>
          <a:xfrm>
            <a:off x="4116491" y="2659451"/>
            <a:ext cx="1448390" cy="1451320"/>
            <a:chOff x="1627086" y="1705794"/>
            <a:chExt cx="1610670" cy="1613928"/>
          </a:xfrm>
        </p:grpSpPr>
        <p:sp>
          <p:nvSpPr>
            <p:cNvPr id="8" name="任意多边形 82"/>
            <p:cNvSpPr/>
            <p:nvPr/>
          </p:nvSpPr>
          <p:spPr bwMode="auto">
            <a:xfrm rot="3738964">
              <a:off x="1625457" y="1707423"/>
              <a:ext cx="1613928" cy="161067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rgbClr val="4EA0C6">
                <a:lumMod val="20000"/>
                <a:lumOff val="80000"/>
                <a:alpha val="45000"/>
              </a:srgbClr>
            </a:solidFill>
            <a:ln w="25400" cap="flat" cmpd="sng" algn="ctr">
              <a:noFill/>
              <a:prstDash val="soli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620" b="0" i="0" u="none" strike="noStrike" kern="0" cap="none" spc="0" normalizeH="0" baseline="0" noProof="0">
                <a:ln>
                  <a:noFill/>
                </a:ln>
                <a:solidFill>
                  <a:srgbClr val="FFFFFF"/>
                </a:solidFill>
                <a:effectLst/>
                <a:uLnTx/>
                <a:uFillTx/>
                <a:latin typeface="Arial" panose="020B0604020202020204"/>
                <a:ea typeface="宋体" panose="02010600030101010101" pitchFamily="2" charset="-122"/>
              </a:endParaRPr>
            </a:p>
          </p:txBody>
        </p:sp>
        <p:sp>
          <p:nvSpPr>
            <p:cNvPr id="9" name="椭圆 80"/>
            <p:cNvSpPr/>
            <p:nvPr/>
          </p:nvSpPr>
          <p:spPr bwMode="auto">
            <a:xfrm>
              <a:off x="1850445" y="1929603"/>
              <a:ext cx="1163953" cy="1166311"/>
            </a:xfrm>
            <a:prstGeom prst="ellipse">
              <a:avLst/>
            </a:prstGeom>
            <a:solidFill>
              <a:schemeClr val="accent2"/>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620" b="0" i="0" u="none" strike="noStrike" kern="0" cap="none" spc="0" normalizeH="0" baseline="0" noProof="0">
                <a:ln>
                  <a:noFill/>
                </a:ln>
                <a:solidFill>
                  <a:srgbClr val="FFFFFF"/>
                </a:solidFill>
                <a:effectLst/>
                <a:uLnTx/>
                <a:uFillTx/>
                <a:latin typeface="Arial" panose="020B0604020202020204" pitchFamily="34" charset="0"/>
                <a:ea typeface="宋体" panose="02010600030101010101" pitchFamily="2" charset="-122"/>
              </a:endParaRPr>
            </a:p>
          </p:txBody>
        </p:sp>
        <p:sp>
          <p:nvSpPr>
            <p:cNvPr id="10" name="TextBox 57"/>
            <p:cNvSpPr txBox="1"/>
            <p:nvPr/>
          </p:nvSpPr>
          <p:spPr>
            <a:xfrm>
              <a:off x="1964986" y="2258843"/>
              <a:ext cx="953298" cy="516899"/>
            </a:xfrm>
            <a:prstGeom prst="rect">
              <a:avLst/>
            </a:prstGeom>
            <a:noFill/>
          </p:spPr>
          <p:txBody>
            <a:bodyPr wrap="none" rtlCol="0">
              <a:spAutoFit/>
            </a:bodyPr>
            <a:lstStyle/>
            <a:p>
              <a:pPr marL="0" marR="0" lvl="1" indent="0" defTabSz="914400" eaLnBrk="1" fontAlgn="auto" latinLnBrk="0" hangingPunct="1">
                <a:lnSpc>
                  <a:spcPct val="100000"/>
                </a:lnSpc>
                <a:spcBef>
                  <a:spcPts val="0"/>
                </a:spcBef>
                <a:spcAft>
                  <a:spcPts val="0"/>
                </a:spcAft>
                <a:buClrTx/>
                <a:buSzTx/>
                <a:buFontTx/>
                <a:buNone/>
                <a:defRPr/>
              </a:pPr>
              <a:r>
                <a:rPr kumimoji="0" lang="zh-CN" altLang="en-US" sz="2430" b="0" i="0" u="none" strike="noStrike" kern="0" cap="none" spc="225"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rPr>
                <a:t>目录</a:t>
              </a:r>
            </a:p>
          </p:txBody>
        </p:sp>
      </p:grpSp>
      <p:grpSp>
        <p:nvGrpSpPr>
          <p:cNvPr id="12" name="组合 11"/>
          <p:cNvGrpSpPr/>
          <p:nvPr/>
        </p:nvGrpSpPr>
        <p:grpSpPr>
          <a:xfrm>
            <a:off x="6400811" y="2718934"/>
            <a:ext cx="490830" cy="491823"/>
            <a:chOff x="4339490" y="761746"/>
            <a:chExt cx="727764" cy="729238"/>
          </a:xfrm>
        </p:grpSpPr>
        <p:sp>
          <p:nvSpPr>
            <p:cNvPr id="14"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accent2"/>
            </a:solidFill>
            <a:ln w="25400" cap="flat" cmpd="sng" algn="ctr">
              <a:noFill/>
              <a:prstDash val="soli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620" b="0" i="0" u="none" strike="noStrike" kern="0" cap="none" spc="0" normalizeH="0" baseline="0" noProof="0" dirty="0">
                <a:ln>
                  <a:noFill/>
                </a:ln>
                <a:solidFill>
                  <a:srgbClr val="FFFFFF"/>
                </a:solidFill>
                <a:effectLst/>
                <a:uLnTx/>
                <a:uFillTx/>
                <a:latin typeface="Arial" panose="020B0604020202020204"/>
                <a:ea typeface="宋体" panose="02010600030101010101" pitchFamily="2" charset="-122"/>
              </a:endParaRPr>
            </a:p>
          </p:txBody>
        </p:sp>
        <p:sp>
          <p:nvSpPr>
            <p:cNvPr id="15" name="TextBox 67"/>
            <p:cNvSpPr txBox="1"/>
            <p:nvPr/>
          </p:nvSpPr>
          <p:spPr>
            <a:xfrm>
              <a:off x="4474113" y="801513"/>
              <a:ext cx="551736" cy="628000"/>
            </a:xfrm>
            <a:prstGeom prst="rect">
              <a:avLst/>
            </a:prstGeom>
            <a:noFill/>
          </p:spPr>
          <p:txBody>
            <a:bodyPr wrap="none" rtlCol="0">
              <a:spAutoFit/>
            </a:bodyPr>
            <a:lstStyle/>
            <a:p>
              <a:pPr marL="0" marR="0" lvl="1" indent="0" defTabSz="914400" eaLnBrk="1" fontAlgn="auto" latinLnBrk="0" hangingPunct="1">
                <a:lnSpc>
                  <a:spcPct val="100000"/>
                </a:lnSpc>
                <a:spcBef>
                  <a:spcPts val="0"/>
                </a:spcBef>
                <a:spcAft>
                  <a:spcPts val="0"/>
                </a:spcAft>
                <a:buClrTx/>
                <a:buSzTx/>
                <a:buFontTx/>
                <a:buNone/>
                <a:defRPr/>
              </a:pPr>
              <a:r>
                <a:rPr kumimoji="0" lang="en-US" altLang="zh-CN" sz="2160" b="0" i="0" u="none" strike="noStrike" kern="0" cap="none" spc="225"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1</a:t>
              </a:r>
              <a:endParaRPr kumimoji="0" lang="zh-CN" altLang="en-US" sz="2160" b="0" i="0" u="none" strike="noStrike" kern="0" cap="none" spc="225"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grpSp>
      <p:sp>
        <p:nvSpPr>
          <p:cNvPr id="13" name="矩形 39"/>
          <p:cNvSpPr>
            <a:spLocks noChangeArrowheads="1"/>
          </p:cNvSpPr>
          <p:nvPr/>
        </p:nvSpPr>
        <p:spPr bwMode="auto">
          <a:xfrm>
            <a:off x="7029147" y="2594612"/>
            <a:ext cx="4548062" cy="532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50000"/>
              </a:lnSpc>
              <a:spcBef>
                <a:spcPts val="750"/>
              </a:spcBef>
              <a:spcAft>
                <a:spcPts val="0"/>
              </a:spcAft>
              <a:buClrTx/>
              <a:buSzTx/>
              <a:buFontTx/>
              <a:buNone/>
              <a:defRPr/>
            </a:pPr>
            <a:r>
              <a:rPr kumimoji="0" lang="zh-CN" altLang="en-US" sz="2160" b="1" i="0" u="none" strike="noStrike" kern="0" cap="none" spc="0" normalizeH="0" baseline="0" noProof="0" dirty="0">
                <a:ln>
                  <a:noFill/>
                </a:ln>
                <a:solidFill>
                  <a:schemeClr val="accent6"/>
                </a:solidFill>
                <a:effectLst/>
                <a:uLnTx/>
                <a:uFillTx/>
                <a:latin typeface="微软雅黑" panose="020B0503020204020204" pitchFamily="34" charset="-122"/>
                <a:ea typeface="微软雅黑" panose="020B0503020204020204" pitchFamily="34" charset="-122"/>
                <a:cs typeface="宋体" panose="02010600030101010101" pitchFamily="2" charset="-122"/>
              </a:rPr>
              <a:t>任务一：安装使用华为</a:t>
            </a:r>
            <a:r>
              <a:rPr kumimoji="0" lang="en-US" altLang="zh-CN" sz="2160" b="1" i="0" u="none" strike="noStrike" kern="0" cap="none" spc="0" normalizeH="0" baseline="0" noProof="0" dirty="0" err="1">
                <a:ln>
                  <a:noFill/>
                </a:ln>
                <a:solidFill>
                  <a:schemeClr val="accent6"/>
                </a:solidFill>
                <a:effectLst/>
                <a:uLnTx/>
                <a:uFillTx/>
                <a:latin typeface="微软雅黑" panose="020B0503020204020204" pitchFamily="34" charset="-122"/>
                <a:ea typeface="微软雅黑" panose="020B0503020204020204" pitchFamily="34" charset="-122"/>
                <a:cs typeface="宋体" panose="02010600030101010101" pitchFamily="2" charset="-122"/>
              </a:rPr>
              <a:t>eNSP</a:t>
            </a:r>
            <a:r>
              <a:rPr kumimoji="0" lang="zh-CN" altLang="en-US" sz="2160" b="1" i="0" u="none" strike="noStrike" kern="0" cap="none" spc="0" normalizeH="0" baseline="0" noProof="0" dirty="0">
                <a:ln>
                  <a:noFill/>
                </a:ln>
                <a:solidFill>
                  <a:schemeClr val="accent6"/>
                </a:solidFill>
                <a:effectLst/>
                <a:uLnTx/>
                <a:uFillTx/>
                <a:latin typeface="微软雅黑" panose="020B0503020204020204" pitchFamily="34" charset="-122"/>
                <a:ea typeface="微软雅黑" panose="020B0503020204020204" pitchFamily="34" charset="-122"/>
                <a:cs typeface="宋体" panose="02010600030101010101" pitchFamily="2" charset="-122"/>
              </a:rPr>
              <a:t>模拟器</a:t>
            </a:r>
          </a:p>
        </p:txBody>
      </p:sp>
      <p:grpSp>
        <p:nvGrpSpPr>
          <p:cNvPr id="42" name="组合 41"/>
          <p:cNvGrpSpPr/>
          <p:nvPr/>
        </p:nvGrpSpPr>
        <p:grpSpPr>
          <a:xfrm>
            <a:off x="6372886" y="3452837"/>
            <a:ext cx="490830" cy="491823"/>
            <a:chOff x="4339490" y="761746"/>
            <a:chExt cx="727764" cy="729238"/>
          </a:xfrm>
        </p:grpSpPr>
        <p:sp>
          <p:nvSpPr>
            <p:cNvPr id="44"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accent2"/>
            </a:solidFill>
            <a:ln w="25400" cap="flat" cmpd="sng" algn="ctr">
              <a:noFill/>
              <a:prstDash val="soli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620" b="0" i="0" u="none" strike="noStrike" kern="0" cap="none" spc="0" normalizeH="0" baseline="0" noProof="0">
                <a:ln>
                  <a:noFill/>
                </a:ln>
                <a:solidFill>
                  <a:srgbClr val="FFFFFF"/>
                </a:solidFill>
                <a:effectLst/>
                <a:uLnTx/>
                <a:uFillTx/>
                <a:latin typeface="Arial" panose="020B0604020202020204"/>
                <a:ea typeface="宋体" panose="02010600030101010101" pitchFamily="2" charset="-122"/>
              </a:endParaRPr>
            </a:p>
          </p:txBody>
        </p:sp>
        <p:sp>
          <p:nvSpPr>
            <p:cNvPr id="45" name="TextBox 67"/>
            <p:cNvSpPr txBox="1"/>
            <p:nvPr/>
          </p:nvSpPr>
          <p:spPr>
            <a:xfrm>
              <a:off x="4474113" y="801513"/>
              <a:ext cx="551736" cy="628000"/>
            </a:xfrm>
            <a:prstGeom prst="rect">
              <a:avLst/>
            </a:prstGeom>
            <a:noFill/>
          </p:spPr>
          <p:txBody>
            <a:bodyPr wrap="none" rtlCol="0">
              <a:spAutoFit/>
            </a:bodyPr>
            <a:lstStyle/>
            <a:p>
              <a:pPr marL="0" marR="0" lvl="1" indent="0" defTabSz="914400" eaLnBrk="1" fontAlgn="auto" latinLnBrk="0" hangingPunct="1">
                <a:lnSpc>
                  <a:spcPct val="100000"/>
                </a:lnSpc>
                <a:spcBef>
                  <a:spcPts val="0"/>
                </a:spcBef>
                <a:spcAft>
                  <a:spcPts val="0"/>
                </a:spcAft>
                <a:buClrTx/>
                <a:buSzTx/>
                <a:buFontTx/>
                <a:buNone/>
                <a:defRPr/>
              </a:pPr>
              <a:r>
                <a:rPr kumimoji="0" lang="en-US" altLang="zh-CN" sz="2160" b="0" i="0" u="none" strike="noStrike" kern="0" cap="none" spc="225"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2</a:t>
              </a:r>
              <a:endParaRPr kumimoji="0" lang="zh-CN" altLang="en-US" sz="2160" b="0" i="0" u="none" strike="noStrike" kern="0" cap="none" spc="225"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grpSp>
      <p:sp>
        <p:nvSpPr>
          <p:cNvPr id="43" name="矩形 39"/>
          <p:cNvSpPr>
            <a:spLocks noChangeArrowheads="1"/>
          </p:cNvSpPr>
          <p:nvPr/>
        </p:nvSpPr>
        <p:spPr bwMode="auto">
          <a:xfrm>
            <a:off x="7040666" y="3344376"/>
            <a:ext cx="3757324" cy="532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50000"/>
              </a:lnSpc>
              <a:spcBef>
                <a:spcPts val="750"/>
              </a:spcBef>
              <a:spcAft>
                <a:spcPts val="0"/>
              </a:spcAft>
              <a:buClrTx/>
              <a:buSzTx/>
              <a:buFontTx/>
              <a:buNone/>
              <a:defRPr/>
            </a:pPr>
            <a:r>
              <a:rPr lang="zh-CN" altLang="en-US" sz="2160" b="1" kern="0" dirty="0">
                <a:solidFill>
                  <a:schemeClr val="accent6"/>
                </a:solidFill>
                <a:latin typeface="微软雅黑" panose="020B0503020204020204" pitchFamily="34" charset="-122"/>
                <a:ea typeface="微软雅黑" panose="020B0503020204020204" pitchFamily="34" charset="-122"/>
                <a:cs typeface="宋体" panose="02010600030101010101" pitchFamily="2" charset="-122"/>
              </a:rPr>
              <a:t>任务二：华为设备常用命令</a:t>
            </a:r>
          </a:p>
        </p:txBody>
      </p:sp>
    </p:spTree>
    <p:extLst>
      <p:ext uri="{BB962C8B-B14F-4D97-AF65-F5344CB8AC3E}">
        <p14:creationId xmlns:p14="http://schemas.microsoft.com/office/powerpoint/2010/main" val="25948238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838283" y="365203"/>
            <a:ext cx="5926925" cy="434253"/>
          </a:xfrm>
        </p:spPr>
        <p:txBody>
          <a:bodyPr/>
          <a:lstStyle/>
          <a:p>
            <a:r>
              <a:rPr lang="zh-CN" altLang="en-US" dirty="0"/>
              <a:t>任务一：安装使用华为</a:t>
            </a:r>
            <a:r>
              <a:rPr lang="en-US" altLang="zh-CN" dirty="0" err="1"/>
              <a:t>eNSP</a:t>
            </a:r>
            <a:r>
              <a:rPr lang="zh-CN" altLang="en-US" dirty="0"/>
              <a:t>模拟器</a:t>
            </a:r>
          </a:p>
        </p:txBody>
      </p:sp>
      <p:sp>
        <p:nvSpPr>
          <p:cNvPr id="2" name="文本框 1"/>
          <p:cNvSpPr txBox="1"/>
          <p:nvPr/>
        </p:nvSpPr>
        <p:spPr>
          <a:xfrm>
            <a:off x="1537165" y="1271577"/>
            <a:ext cx="3392414" cy="499110"/>
          </a:xfrm>
          <a:prstGeom prst="rect">
            <a:avLst/>
          </a:prstGeom>
          <a:noFill/>
        </p:spPr>
        <p:txBody>
          <a:bodyPr wrap="square" tIns="42254" bIns="42254" rtlCol="0">
            <a:spAutoFit/>
          </a:bodyPr>
          <a:lstStyle/>
          <a:p>
            <a:pPr algn="ctr"/>
            <a:r>
              <a:rPr lang="zh-CN" altLang="en-US" sz="2700" b="1" dirty="0">
                <a:solidFill>
                  <a:schemeClr val="accent1"/>
                </a:solidFill>
                <a:latin typeface="微软雅黑" panose="020B0503020204020204" pitchFamily="34" charset="-122"/>
                <a:ea typeface="微软雅黑" panose="020B0503020204020204" pitchFamily="34" charset="-122"/>
              </a:rPr>
              <a:t>材料准备</a:t>
            </a:r>
          </a:p>
        </p:txBody>
      </p:sp>
      <p:sp>
        <p:nvSpPr>
          <p:cNvPr id="331" name="Rectangle 330"/>
          <p:cNvSpPr/>
          <p:nvPr/>
        </p:nvSpPr>
        <p:spPr>
          <a:xfrm>
            <a:off x="1998305" y="2161540"/>
            <a:ext cx="7830820" cy="1857881"/>
          </a:xfrm>
          <a:prstGeom prst="rect">
            <a:avLst/>
          </a:prstGeom>
        </p:spPr>
        <p:txBody>
          <a:bodyPr wrap="square">
            <a:spAutoFit/>
          </a:bodyPr>
          <a:lstStyle/>
          <a:p>
            <a:pPr indent="609600" algn="just"/>
            <a:r>
              <a:rPr lang="en-US" altLang="zh-CN" sz="2400" kern="100" dirty="0" err="1">
                <a:effectLst/>
                <a:latin typeface="宋体" panose="02010600030101010101" pitchFamily="2" charset="-122"/>
                <a:ea typeface="等线" panose="02010600030101010101" pitchFamily="2" charset="-122"/>
                <a:cs typeface="Times New Roman" panose="02020603050405020304" pitchFamily="18" charset="0"/>
              </a:rPr>
              <a:t>eNSP</a:t>
            </a:r>
            <a:r>
              <a:rPr lang="zh-CN" altLang="zh-CN" sz="2400" kern="100" dirty="0">
                <a:effectLst/>
                <a:latin typeface="等线" panose="02010600030101010101" pitchFamily="2" charset="-122"/>
                <a:ea typeface="宋体" panose="02010600030101010101" pitchFamily="2" charset="-122"/>
                <a:cs typeface="Times New Roman" panose="02020603050405020304" pitchFamily="18" charset="0"/>
              </a:rPr>
              <a:t>安装包</a:t>
            </a:r>
            <a:endParaRPr lang="zh-CN" altLang="zh-CN" sz="1050" kern="100" dirty="0">
              <a:effectLst/>
              <a:latin typeface="等线" panose="02010600030101010101" pitchFamily="2" charset="-122"/>
              <a:ea typeface="等线" panose="02010600030101010101" pitchFamily="2" charset="-122"/>
              <a:cs typeface="Times New Roman" panose="02020603050405020304" pitchFamily="18" charset="0"/>
            </a:endParaRPr>
          </a:p>
          <a:p>
            <a:pPr indent="609600" algn="just"/>
            <a:r>
              <a:rPr lang="en-US" altLang="zh-CN" sz="2400" kern="100" dirty="0">
                <a:effectLst/>
                <a:latin typeface="宋体" panose="02010600030101010101" pitchFamily="2" charset="-122"/>
                <a:ea typeface="等线" panose="02010600030101010101" pitchFamily="2" charset="-122"/>
                <a:cs typeface="Times New Roman" panose="02020603050405020304" pitchFamily="18" charset="0"/>
              </a:rPr>
              <a:t>Wireshark</a:t>
            </a:r>
            <a:r>
              <a:rPr lang="zh-CN" altLang="zh-CN" sz="2400" kern="100" dirty="0">
                <a:effectLst/>
                <a:latin typeface="等线" panose="02010600030101010101" pitchFamily="2" charset="-122"/>
                <a:ea typeface="宋体" panose="02010600030101010101" pitchFamily="2" charset="-122"/>
                <a:cs typeface="Times New Roman" panose="02020603050405020304" pitchFamily="18" charset="0"/>
              </a:rPr>
              <a:t>安装包</a:t>
            </a:r>
            <a:endParaRPr lang="en-US" altLang="zh-CN" sz="2400" kern="100" dirty="0">
              <a:latin typeface="宋体" panose="02010600030101010101" pitchFamily="2" charset="-122"/>
              <a:ea typeface="等线" panose="02010600030101010101" pitchFamily="2" charset="-122"/>
              <a:cs typeface="Times New Roman" panose="02020603050405020304" pitchFamily="18" charset="0"/>
            </a:endParaRPr>
          </a:p>
          <a:p>
            <a:pPr indent="609600" algn="just"/>
            <a:r>
              <a:rPr lang="en-US" altLang="zh-CN" sz="2400" kern="100" dirty="0">
                <a:effectLst/>
                <a:latin typeface="宋体" panose="02010600030101010101" pitchFamily="2" charset="-122"/>
                <a:ea typeface="等线" panose="02010600030101010101" pitchFamily="2" charset="-122"/>
                <a:cs typeface="Times New Roman" panose="02020603050405020304" pitchFamily="18" charset="0"/>
              </a:rPr>
              <a:t>VirtualBox</a:t>
            </a:r>
            <a:r>
              <a:rPr lang="zh-CN" altLang="zh-CN" sz="2400" kern="100" dirty="0">
                <a:effectLst/>
                <a:latin typeface="等线" panose="02010600030101010101" pitchFamily="2" charset="-122"/>
                <a:ea typeface="宋体" panose="02010600030101010101" pitchFamily="2" charset="-122"/>
                <a:cs typeface="Times New Roman" panose="02020603050405020304" pitchFamily="18" charset="0"/>
              </a:rPr>
              <a:t>安装包</a:t>
            </a:r>
            <a:endParaRPr lang="en-US" altLang="zh-CN" sz="2400" kern="100" dirty="0">
              <a:effectLst/>
              <a:latin typeface="宋体" panose="02010600030101010101" pitchFamily="2" charset="-122"/>
              <a:ea typeface="等线" panose="02010600030101010101" pitchFamily="2" charset="-122"/>
              <a:cs typeface="Times New Roman" panose="02020603050405020304" pitchFamily="18" charset="0"/>
            </a:endParaRPr>
          </a:p>
          <a:p>
            <a:pPr indent="609600" algn="just"/>
            <a:r>
              <a:rPr lang="en-US" altLang="zh-CN" sz="2400" kern="100" dirty="0" err="1">
                <a:effectLst/>
                <a:latin typeface="宋体" panose="02010600030101010101" pitchFamily="2" charset="-122"/>
                <a:ea typeface="等线" panose="02010600030101010101" pitchFamily="2" charset="-122"/>
                <a:cs typeface="Times New Roman" panose="02020603050405020304" pitchFamily="18" charset="0"/>
              </a:rPr>
              <a:t>WinPcap</a:t>
            </a:r>
            <a:r>
              <a:rPr lang="zh-CN" altLang="zh-CN" sz="2400" kern="100" dirty="0">
                <a:effectLst/>
                <a:latin typeface="等线" panose="02010600030101010101" pitchFamily="2" charset="-122"/>
                <a:ea typeface="宋体" panose="02010600030101010101" pitchFamily="2" charset="-122"/>
                <a:cs typeface="Times New Roman" panose="02020603050405020304" pitchFamily="18" charset="0"/>
              </a:rPr>
              <a:t>安装包</a:t>
            </a:r>
            <a:endParaRPr lang="zh-CN" altLang="zh-CN" sz="1050" kern="100" dirty="0">
              <a:effectLst/>
              <a:latin typeface="等线" panose="02010600030101010101" pitchFamily="2" charset="-122"/>
              <a:ea typeface="等线" panose="02010600030101010101" pitchFamily="2" charset="-122"/>
              <a:cs typeface="Times New Roman" panose="02020603050405020304" pitchFamily="18" charset="0"/>
            </a:endParaRPr>
          </a:p>
          <a:p>
            <a:pPr defTabSz="685165">
              <a:lnSpc>
                <a:spcPct val="120000"/>
              </a:lnSpc>
              <a:defRPr/>
            </a:pPr>
            <a:endParaRPr lang="en-US" altLang="zh-CN" sz="1800" kern="100" dirty="0">
              <a:effectLst/>
              <a:latin typeface="宋体" panose="02010600030101010101" pitchFamily="2" charset="-122"/>
              <a:ea typeface="等线" panose="02010600030101010101" pitchFamily="2" charset="-122"/>
              <a:cs typeface="Times New Roman" panose="02020603050405020304" pitchFamily="18" charset="0"/>
            </a:endParaRPr>
          </a:p>
        </p:txBody>
      </p:sp>
      <p:grpSp>
        <p:nvGrpSpPr>
          <p:cNvPr id="4097" name="组合 3"/>
          <p:cNvGrpSpPr/>
          <p:nvPr/>
        </p:nvGrpSpPr>
        <p:grpSpPr>
          <a:xfrm>
            <a:off x="931545" y="208280"/>
            <a:ext cx="6696075" cy="933450"/>
            <a:chOff x="1076" y="1431"/>
            <a:chExt cx="10544" cy="1470"/>
          </a:xfrm>
        </p:grpSpPr>
        <p:cxnSp>
          <p:nvCxnSpPr>
            <p:cNvPr id="52" name="Line0"/>
            <p:cNvCxnSpPr/>
            <p:nvPr/>
          </p:nvCxnSpPr>
          <p:spPr>
            <a:xfrm flipV="1">
              <a:off x="1076" y="2565"/>
              <a:ext cx="9879" cy="5"/>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pic>
          <p:nvPicPr>
            <p:cNvPr id="4099" name="图片 34"/>
            <p:cNvPicPr>
              <a:picLocks noChangeAspect="1"/>
            </p:cNvPicPr>
            <p:nvPr/>
          </p:nvPicPr>
          <p:blipFill>
            <a:blip r:embed="rId2"/>
            <a:stretch>
              <a:fillRect/>
            </a:stretch>
          </p:blipFill>
          <p:spPr>
            <a:xfrm>
              <a:off x="10262" y="1431"/>
              <a:ext cx="1357" cy="1470"/>
            </a:xfrm>
            <a:prstGeom prst="rect">
              <a:avLst/>
            </a:prstGeom>
            <a:noFill/>
            <a:ln w="9525">
              <a:noFill/>
            </a:ln>
          </p:spPr>
        </p:pic>
      </p:grpSp>
      <p:grpSp>
        <p:nvGrpSpPr>
          <p:cNvPr id="3" name="组合 2"/>
          <p:cNvGrpSpPr/>
          <p:nvPr/>
        </p:nvGrpSpPr>
        <p:grpSpPr>
          <a:xfrm>
            <a:off x="3294975" y="4996044"/>
            <a:ext cx="7820660" cy="782320"/>
            <a:chOff x="396" y="5173"/>
            <a:chExt cx="12316" cy="1232"/>
          </a:xfrm>
        </p:grpSpPr>
        <p:cxnSp>
          <p:nvCxnSpPr>
            <p:cNvPr id="4" name="Line0"/>
            <p:cNvCxnSpPr/>
            <p:nvPr/>
          </p:nvCxnSpPr>
          <p:spPr>
            <a:xfrm>
              <a:off x="396" y="6307"/>
              <a:ext cx="11793" cy="0"/>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sp>
          <p:nvSpPr>
            <p:cNvPr id="3106" name="Freeform0"/>
            <p:cNvSpPr>
              <a:spLocks noEditPoints="1"/>
            </p:cNvSpPr>
            <p:nvPr/>
          </p:nvSpPr>
          <p:spPr>
            <a:xfrm>
              <a:off x="11622" y="5173"/>
              <a:ext cx="1090" cy="1233"/>
            </a:xfrm>
            <a:custGeom>
              <a:avLst/>
              <a:gdLst/>
              <a:ahLst/>
              <a:cxnLst>
                <a:cxn ang="0">
                  <a:pos x="390427" y="576779"/>
                </a:cxn>
                <a:cxn ang="0">
                  <a:pos x="501978" y="429924"/>
                </a:cxn>
                <a:cxn ang="0">
                  <a:pos x="692384" y="108545"/>
                </a:cxn>
                <a:cxn ang="0">
                  <a:pos x="665457" y="78748"/>
                </a:cxn>
                <a:cxn ang="0">
                  <a:pos x="532751" y="78748"/>
                </a:cxn>
                <a:cxn ang="0">
                  <a:pos x="346192" y="0"/>
                </a:cxn>
                <a:cxn ang="0">
                  <a:pos x="159632" y="78748"/>
                </a:cxn>
                <a:cxn ang="0">
                  <a:pos x="26926" y="78748"/>
                </a:cxn>
                <a:cxn ang="0">
                  <a:pos x="0" y="108545"/>
                </a:cxn>
                <a:cxn ang="0">
                  <a:pos x="188482" y="429924"/>
                </a:cxn>
                <a:cxn ang="0">
                  <a:pos x="300033" y="576779"/>
                </a:cxn>
                <a:cxn ang="0">
                  <a:pos x="300033" y="632116"/>
                </a:cxn>
                <a:cxn ang="0">
                  <a:pos x="175019" y="706607"/>
                </a:cxn>
                <a:cxn ang="0">
                  <a:pos x="346192" y="783228"/>
                </a:cxn>
                <a:cxn ang="0">
                  <a:pos x="517364" y="706607"/>
                </a:cxn>
                <a:cxn ang="0">
                  <a:pos x="390427" y="632116"/>
                </a:cxn>
                <a:cxn ang="0">
                  <a:pos x="390427" y="576779"/>
                </a:cxn>
                <a:cxn ang="0">
                  <a:pos x="498131" y="361817"/>
                </a:cxn>
                <a:cxn ang="0">
                  <a:pos x="540444" y="138341"/>
                </a:cxn>
                <a:cxn ang="0">
                  <a:pos x="636608" y="138341"/>
                </a:cxn>
                <a:cxn ang="0">
                  <a:pos x="498131" y="361817"/>
                </a:cxn>
                <a:cxn ang="0">
                  <a:pos x="346192" y="51080"/>
                </a:cxn>
                <a:cxn ang="0">
                  <a:pos x="492361" y="117058"/>
                </a:cxn>
                <a:cxn ang="0">
                  <a:pos x="346192" y="183036"/>
                </a:cxn>
                <a:cxn ang="0">
                  <a:pos x="200022" y="117058"/>
                </a:cxn>
                <a:cxn ang="0">
                  <a:pos x="346192" y="51080"/>
                </a:cxn>
                <a:cxn ang="0">
                  <a:pos x="55775" y="138341"/>
                </a:cxn>
                <a:cxn ang="0">
                  <a:pos x="151939" y="138341"/>
                </a:cxn>
                <a:cxn ang="0">
                  <a:pos x="194252" y="361817"/>
                </a:cxn>
                <a:cxn ang="0">
                  <a:pos x="55775" y="138341"/>
                </a:cxn>
              </a:cxnLst>
              <a:rect l="0" t="0" r="0" b="0"/>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rgbClr val="2F5EB0"/>
            </a:solidFill>
            <a:ln w="9525">
              <a:noFill/>
            </a:ln>
          </p:spPr>
          <p:txBody>
            <a:bodyPr/>
            <a:lstStyle/>
            <a:p>
              <a:endParaRPr lang="zh-CN" altLang="en-US"/>
            </a:p>
          </p:txBody>
        </p:sp>
      </p:grpSp>
      <p:grpSp>
        <p:nvGrpSpPr>
          <p:cNvPr id="31752" name="Group 332"/>
          <p:cNvGrpSpPr/>
          <p:nvPr/>
        </p:nvGrpSpPr>
        <p:grpSpPr>
          <a:xfrm>
            <a:off x="1537165" y="2291744"/>
            <a:ext cx="259244" cy="259815"/>
            <a:chOff x="4643438" y="2786064"/>
            <a:chExt cx="288476" cy="288476"/>
          </a:xfrm>
        </p:grpSpPr>
        <p:sp>
          <p:nvSpPr>
            <p:cNvPr id="327" name="Oval 326"/>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338" name="Freeform 26"/>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grpSp>
        <p:nvGrpSpPr>
          <p:cNvPr id="14" name="Group 332">
            <a:extLst>
              <a:ext uri="{FF2B5EF4-FFF2-40B4-BE49-F238E27FC236}">
                <a16:creationId xmlns:a16="http://schemas.microsoft.com/office/drawing/2014/main" id="{D89EEBB1-7DDE-D6E5-F4D5-73678716DCE0}"/>
              </a:ext>
            </a:extLst>
          </p:cNvPr>
          <p:cNvGrpSpPr/>
          <p:nvPr/>
        </p:nvGrpSpPr>
        <p:grpSpPr>
          <a:xfrm>
            <a:off x="1537165" y="4789463"/>
            <a:ext cx="259244" cy="259815"/>
            <a:chOff x="4643438" y="2786064"/>
            <a:chExt cx="288476" cy="288476"/>
          </a:xfrm>
        </p:grpSpPr>
        <p:sp>
          <p:nvSpPr>
            <p:cNvPr id="15" name="Oval 326">
              <a:extLst>
                <a:ext uri="{FF2B5EF4-FFF2-40B4-BE49-F238E27FC236}">
                  <a16:creationId xmlns:a16="http://schemas.microsoft.com/office/drawing/2014/main" id="{1D5BA8E3-8A55-C4F3-D263-9F7A4FE8DD35}"/>
                </a:ext>
              </a:extLst>
            </p:cNvPr>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16" name="Freeform 26">
              <a:extLst>
                <a:ext uri="{FF2B5EF4-FFF2-40B4-BE49-F238E27FC236}">
                  <a16:creationId xmlns:a16="http://schemas.microsoft.com/office/drawing/2014/main" id="{3072A458-6CAD-6AA0-7FF4-FFF9F3EB8F65}"/>
                </a:ext>
              </a:extLst>
            </p:cNvPr>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sp>
        <p:nvSpPr>
          <p:cNvPr id="26" name="文本框 25">
            <a:extLst>
              <a:ext uri="{FF2B5EF4-FFF2-40B4-BE49-F238E27FC236}">
                <a16:creationId xmlns:a16="http://schemas.microsoft.com/office/drawing/2014/main" id="{2C37A149-90DA-BDFC-AB63-8B4320FD82E7}"/>
              </a:ext>
            </a:extLst>
          </p:cNvPr>
          <p:cNvSpPr txBox="1"/>
          <p:nvPr/>
        </p:nvSpPr>
        <p:spPr>
          <a:xfrm>
            <a:off x="1722580" y="3975652"/>
            <a:ext cx="3392414" cy="499110"/>
          </a:xfrm>
          <a:prstGeom prst="rect">
            <a:avLst/>
          </a:prstGeom>
          <a:noFill/>
        </p:spPr>
        <p:txBody>
          <a:bodyPr wrap="square" tIns="42254" bIns="42254" rtlCol="0">
            <a:spAutoFit/>
          </a:bodyPr>
          <a:lstStyle/>
          <a:p>
            <a:pPr algn="ctr"/>
            <a:r>
              <a:rPr lang="zh-CN" altLang="en-US" sz="2700" b="1" dirty="0">
                <a:solidFill>
                  <a:schemeClr val="accent1"/>
                </a:solidFill>
                <a:latin typeface="微软雅黑" panose="020B0503020204020204" pitchFamily="34" charset="-122"/>
                <a:ea typeface="微软雅黑" panose="020B0503020204020204" pitchFamily="34" charset="-122"/>
              </a:rPr>
              <a:t>任务描述</a:t>
            </a:r>
          </a:p>
        </p:txBody>
      </p:sp>
      <p:sp>
        <p:nvSpPr>
          <p:cNvPr id="28" name="文本框 27">
            <a:extLst>
              <a:ext uri="{FF2B5EF4-FFF2-40B4-BE49-F238E27FC236}">
                <a16:creationId xmlns:a16="http://schemas.microsoft.com/office/drawing/2014/main" id="{218F50AD-B314-DFA1-BDB6-245823928FAC}"/>
              </a:ext>
            </a:extLst>
          </p:cNvPr>
          <p:cNvSpPr txBox="1"/>
          <p:nvPr/>
        </p:nvSpPr>
        <p:spPr>
          <a:xfrm>
            <a:off x="2680609" y="4688539"/>
            <a:ext cx="7018562" cy="461665"/>
          </a:xfrm>
          <a:prstGeom prst="rect">
            <a:avLst/>
          </a:prstGeom>
          <a:noFill/>
        </p:spPr>
        <p:txBody>
          <a:bodyPr wrap="square">
            <a:spAutoFit/>
          </a:bodyPr>
          <a:lstStyle/>
          <a:p>
            <a:r>
              <a:rPr lang="zh-CN" altLang="zh-CN" sz="2400" dirty="0">
                <a:effectLst/>
                <a:ea typeface="宋体" panose="02010600030101010101" pitchFamily="2" charset="-122"/>
                <a:cs typeface="Times New Roman" panose="02020603050405020304" pitchFamily="18" charset="0"/>
              </a:rPr>
              <a:t>在自己的电脑上安装华为</a:t>
            </a:r>
            <a:r>
              <a:rPr lang="en-US" altLang="zh-CN" sz="2400" dirty="0" err="1">
                <a:effectLst/>
                <a:ea typeface="宋体" panose="02010600030101010101" pitchFamily="2" charset="-122"/>
                <a:cs typeface="Times New Roman" panose="02020603050405020304" pitchFamily="18" charset="0"/>
              </a:rPr>
              <a:t>eNSP</a:t>
            </a:r>
            <a:r>
              <a:rPr lang="zh-CN" altLang="zh-CN" sz="2400" dirty="0">
                <a:effectLst/>
                <a:ea typeface="宋体" panose="02010600030101010101" pitchFamily="2" charset="-122"/>
                <a:cs typeface="Times New Roman" panose="02020603050405020304" pitchFamily="18" charset="0"/>
              </a:rPr>
              <a:t>模拟器并尝试使用。</a:t>
            </a:r>
            <a:endParaRPr lang="zh-CN" altLang="en-US" sz="2400" dirty="0"/>
          </a:p>
        </p:txBody>
      </p:sp>
    </p:spTree>
    <p:extLst>
      <p:ext uri="{BB962C8B-B14F-4D97-AF65-F5344CB8AC3E}">
        <p14:creationId xmlns:p14="http://schemas.microsoft.com/office/powerpoint/2010/main" val="248222631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838283" y="365203"/>
            <a:ext cx="5926925" cy="434253"/>
          </a:xfrm>
        </p:spPr>
        <p:txBody>
          <a:bodyPr/>
          <a:lstStyle/>
          <a:p>
            <a:r>
              <a:rPr lang="zh-CN" altLang="en-US" dirty="0"/>
              <a:t>任务二：华为设备常用命令</a:t>
            </a:r>
          </a:p>
        </p:txBody>
      </p:sp>
      <p:sp>
        <p:nvSpPr>
          <p:cNvPr id="2" name="文本框 1"/>
          <p:cNvSpPr txBox="1"/>
          <p:nvPr/>
        </p:nvSpPr>
        <p:spPr>
          <a:xfrm>
            <a:off x="1537165" y="1271577"/>
            <a:ext cx="3392414" cy="499110"/>
          </a:xfrm>
          <a:prstGeom prst="rect">
            <a:avLst/>
          </a:prstGeom>
          <a:noFill/>
        </p:spPr>
        <p:txBody>
          <a:bodyPr wrap="square" tIns="42254" bIns="42254" rtlCol="0">
            <a:spAutoFit/>
          </a:bodyPr>
          <a:lstStyle/>
          <a:p>
            <a:pPr algn="ctr"/>
            <a:r>
              <a:rPr lang="zh-CN" altLang="en-US" sz="2700" b="1" dirty="0">
                <a:solidFill>
                  <a:schemeClr val="accent1"/>
                </a:solidFill>
                <a:latin typeface="微软雅黑" panose="020B0503020204020204" pitchFamily="34" charset="-122"/>
                <a:ea typeface="微软雅黑" panose="020B0503020204020204" pitchFamily="34" charset="-122"/>
              </a:rPr>
              <a:t>材料准备</a:t>
            </a:r>
          </a:p>
        </p:txBody>
      </p:sp>
      <p:sp>
        <p:nvSpPr>
          <p:cNvPr id="331" name="Rectangle 330"/>
          <p:cNvSpPr/>
          <p:nvPr/>
        </p:nvSpPr>
        <p:spPr>
          <a:xfrm>
            <a:off x="1998305" y="2161540"/>
            <a:ext cx="7830820" cy="749885"/>
          </a:xfrm>
          <a:prstGeom prst="rect">
            <a:avLst/>
          </a:prstGeom>
        </p:spPr>
        <p:txBody>
          <a:bodyPr wrap="square">
            <a:spAutoFit/>
          </a:bodyPr>
          <a:lstStyle/>
          <a:p>
            <a:pPr indent="609600" algn="just"/>
            <a:r>
              <a:rPr lang="en-US" altLang="zh-CN" sz="2400" kern="100" dirty="0" err="1">
                <a:effectLst/>
                <a:latin typeface="宋体" panose="02010600030101010101" pitchFamily="2" charset="-122"/>
                <a:ea typeface="等线" panose="02010600030101010101" pitchFamily="2" charset="-122"/>
                <a:cs typeface="Times New Roman" panose="02020603050405020304" pitchFamily="18" charset="0"/>
              </a:rPr>
              <a:t>eNSP</a:t>
            </a:r>
            <a:r>
              <a:rPr lang="zh-CN" altLang="en-US" sz="2400" kern="100" dirty="0">
                <a:effectLst/>
                <a:latin typeface="等线" panose="02010600030101010101" pitchFamily="2" charset="-122"/>
                <a:ea typeface="宋体" panose="02010600030101010101" pitchFamily="2" charset="-122"/>
                <a:cs typeface="Times New Roman" panose="02020603050405020304" pitchFamily="18" charset="0"/>
              </a:rPr>
              <a:t>模拟器</a:t>
            </a:r>
            <a:endParaRPr lang="zh-CN" altLang="zh-CN" sz="1050" kern="100" dirty="0">
              <a:effectLst/>
              <a:latin typeface="等线" panose="02010600030101010101" pitchFamily="2" charset="-122"/>
              <a:ea typeface="等线" panose="02010600030101010101" pitchFamily="2" charset="-122"/>
              <a:cs typeface="Times New Roman" panose="02020603050405020304" pitchFamily="18" charset="0"/>
            </a:endParaRPr>
          </a:p>
          <a:p>
            <a:pPr defTabSz="685165">
              <a:lnSpc>
                <a:spcPct val="120000"/>
              </a:lnSpc>
              <a:defRPr/>
            </a:pPr>
            <a:endParaRPr lang="en-US" altLang="zh-CN" sz="1800" kern="100" dirty="0">
              <a:effectLst/>
              <a:latin typeface="宋体" panose="02010600030101010101" pitchFamily="2" charset="-122"/>
              <a:ea typeface="等线" panose="02010600030101010101" pitchFamily="2" charset="-122"/>
              <a:cs typeface="Times New Roman" panose="02020603050405020304" pitchFamily="18" charset="0"/>
            </a:endParaRPr>
          </a:p>
        </p:txBody>
      </p:sp>
      <p:grpSp>
        <p:nvGrpSpPr>
          <p:cNvPr id="4097" name="组合 3"/>
          <p:cNvGrpSpPr/>
          <p:nvPr/>
        </p:nvGrpSpPr>
        <p:grpSpPr>
          <a:xfrm>
            <a:off x="931545" y="208280"/>
            <a:ext cx="6696075" cy="933450"/>
            <a:chOff x="1076" y="1431"/>
            <a:chExt cx="10544" cy="1470"/>
          </a:xfrm>
        </p:grpSpPr>
        <p:cxnSp>
          <p:nvCxnSpPr>
            <p:cNvPr id="52" name="Line0"/>
            <p:cNvCxnSpPr/>
            <p:nvPr/>
          </p:nvCxnSpPr>
          <p:spPr>
            <a:xfrm flipV="1">
              <a:off x="1076" y="2565"/>
              <a:ext cx="9879" cy="5"/>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pic>
          <p:nvPicPr>
            <p:cNvPr id="4099" name="图片 34"/>
            <p:cNvPicPr>
              <a:picLocks noChangeAspect="1"/>
            </p:cNvPicPr>
            <p:nvPr/>
          </p:nvPicPr>
          <p:blipFill>
            <a:blip r:embed="rId2"/>
            <a:stretch>
              <a:fillRect/>
            </a:stretch>
          </p:blipFill>
          <p:spPr>
            <a:xfrm>
              <a:off x="10262" y="1431"/>
              <a:ext cx="1357" cy="1470"/>
            </a:xfrm>
            <a:prstGeom prst="rect">
              <a:avLst/>
            </a:prstGeom>
            <a:noFill/>
            <a:ln w="9525">
              <a:noFill/>
            </a:ln>
          </p:spPr>
        </p:pic>
      </p:grpSp>
      <p:grpSp>
        <p:nvGrpSpPr>
          <p:cNvPr id="3" name="组合 2"/>
          <p:cNvGrpSpPr/>
          <p:nvPr/>
        </p:nvGrpSpPr>
        <p:grpSpPr>
          <a:xfrm>
            <a:off x="3294975" y="4996044"/>
            <a:ext cx="7820660" cy="782320"/>
            <a:chOff x="396" y="5173"/>
            <a:chExt cx="12316" cy="1232"/>
          </a:xfrm>
        </p:grpSpPr>
        <p:cxnSp>
          <p:nvCxnSpPr>
            <p:cNvPr id="4" name="Line0"/>
            <p:cNvCxnSpPr/>
            <p:nvPr/>
          </p:nvCxnSpPr>
          <p:spPr>
            <a:xfrm>
              <a:off x="396" y="6307"/>
              <a:ext cx="11793" cy="0"/>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sp>
          <p:nvSpPr>
            <p:cNvPr id="3106" name="Freeform0"/>
            <p:cNvSpPr>
              <a:spLocks noEditPoints="1"/>
            </p:cNvSpPr>
            <p:nvPr/>
          </p:nvSpPr>
          <p:spPr>
            <a:xfrm>
              <a:off x="11622" y="5173"/>
              <a:ext cx="1090" cy="1233"/>
            </a:xfrm>
            <a:custGeom>
              <a:avLst/>
              <a:gdLst/>
              <a:ahLst/>
              <a:cxnLst>
                <a:cxn ang="0">
                  <a:pos x="390427" y="576779"/>
                </a:cxn>
                <a:cxn ang="0">
                  <a:pos x="501978" y="429924"/>
                </a:cxn>
                <a:cxn ang="0">
                  <a:pos x="692384" y="108545"/>
                </a:cxn>
                <a:cxn ang="0">
                  <a:pos x="665457" y="78748"/>
                </a:cxn>
                <a:cxn ang="0">
                  <a:pos x="532751" y="78748"/>
                </a:cxn>
                <a:cxn ang="0">
                  <a:pos x="346192" y="0"/>
                </a:cxn>
                <a:cxn ang="0">
                  <a:pos x="159632" y="78748"/>
                </a:cxn>
                <a:cxn ang="0">
                  <a:pos x="26926" y="78748"/>
                </a:cxn>
                <a:cxn ang="0">
                  <a:pos x="0" y="108545"/>
                </a:cxn>
                <a:cxn ang="0">
                  <a:pos x="188482" y="429924"/>
                </a:cxn>
                <a:cxn ang="0">
                  <a:pos x="300033" y="576779"/>
                </a:cxn>
                <a:cxn ang="0">
                  <a:pos x="300033" y="632116"/>
                </a:cxn>
                <a:cxn ang="0">
                  <a:pos x="175019" y="706607"/>
                </a:cxn>
                <a:cxn ang="0">
                  <a:pos x="346192" y="783228"/>
                </a:cxn>
                <a:cxn ang="0">
                  <a:pos x="517364" y="706607"/>
                </a:cxn>
                <a:cxn ang="0">
                  <a:pos x="390427" y="632116"/>
                </a:cxn>
                <a:cxn ang="0">
                  <a:pos x="390427" y="576779"/>
                </a:cxn>
                <a:cxn ang="0">
                  <a:pos x="498131" y="361817"/>
                </a:cxn>
                <a:cxn ang="0">
                  <a:pos x="540444" y="138341"/>
                </a:cxn>
                <a:cxn ang="0">
                  <a:pos x="636608" y="138341"/>
                </a:cxn>
                <a:cxn ang="0">
                  <a:pos x="498131" y="361817"/>
                </a:cxn>
                <a:cxn ang="0">
                  <a:pos x="346192" y="51080"/>
                </a:cxn>
                <a:cxn ang="0">
                  <a:pos x="492361" y="117058"/>
                </a:cxn>
                <a:cxn ang="0">
                  <a:pos x="346192" y="183036"/>
                </a:cxn>
                <a:cxn ang="0">
                  <a:pos x="200022" y="117058"/>
                </a:cxn>
                <a:cxn ang="0">
                  <a:pos x="346192" y="51080"/>
                </a:cxn>
                <a:cxn ang="0">
                  <a:pos x="55775" y="138341"/>
                </a:cxn>
                <a:cxn ang="0">
                  <a:pos x="151939" y="138341"/>
                </a:cxn>
                <a:cxn ang="0">
                  <a:pos x="194252" y="361817"/>
                </a:cxn>
                <a:cxn ang="0">
                  <a:pos x="55775" y="138341"/>
                </a:cxn>
              </a:cxnLst>
              <a:rect l="0" t="0" r="0" b="0"/>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rgbClr val="2F5EB0"/>
            </a:solidFill>
            <a:ln w="9525">
              <a:noFill/>
            </a:ln>
          </p:spPr>
          <p:txBody>
            <a:bodyPr/>
            <a:lstStyle/>
            <a:p>
              <a:endParaRPr lang="zh-CN" altLang="en-US"/>
            </a:p>
          </p:txBody>
        </p:sp>
      </p:grpSp>
      <p:grpSp>
        <p:nvGrpSpPr>
          <p:cNvPr id="31752" name="Group 332"/>
          <p:cNvGrpSpPr/>
          <p:nvPr/>
        </p:nvGrpSpPr>
        <p:grpSpPr>
          <a:xfrm>
            <a:off x="1537165" y="2291744"/>
            <a:ext cx="259244" cy="259815"/>
            <a:chOff x="4643438" y="2786064"/>
            <a:chExt cx="288476" cy="288476"/>
          </a:xfrm>
        </p:grpSpPr>
        <p:sp>
          <p:nvSpPr>
            <p:cNvPr id="327" name="Oval 326"/>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338" name="Freeform 26"/>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grpSp>
        <p:nvGrpSpPr>
          <p:cNvPr id="14" name="Group 332">
            <a:extLst>
              <a:ext uri="{FF2B5EF4-FFF2-40B4-BE49-F238E27FC236}">
                <a16:creationId xmlns:a16="http://schemas.microsoft.com/office/drawing/2014/main" id="{D89EEBB1-7DDE-D6E5-F4D5-73678716DCE0}"/>
              </a:ext>
            </a:extLst>
          </p:cNvPr>
          <p:cNvGrpSpPr/>
          <p:nvPr/>
        </p:nvGrpSpPr>
        <p:grpSpPr>
          <a:xfrm>
            <a:off x="1537165" y="4789463"/>
            <a:ext cx="259244" cy="259815"/>
            <a:chOff x="4643438" y="2786064"/>
            <a:chExt cx="288476" cy="288476"/>
          </a:xfrm>
        </p:grpSpPr>
        <p:sp>
          <p:nvSpPr>
            <p:cNvPr id="15" name="Oval 326">
              <a:extLst>
                <a:ext uri="{FF2B5EF4-FFF2-40B4-BE49-F238E27FC236}">
                  <a16:creationId xmlns:a16="http://schemas.microsoft.com/office/drawing/2014/main" id="{1D5BA8E3-8A55-C4F3-D263-9F7A4FE8DD35}"/>
                </a:ext>
              </a:extLst>
            </p:cNvPr>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16" name="Freeform 26">
              <a:extLst>
                <a:ext uri="{FF2B5EF4-FFF2-40B4-BE49-F238E27FC236}">
                  <a16:creationId xmlns:a16="http://schemas.microsoft.com/office/drawing/2014/main" id="{3072A458-6CAD-6AA0-7FF4-FFF9F3EB8F65}"/>
                </a:ext>
              </a:extLst>
            </p:cNvPr>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sp>
        <p:nvSpPr>
          <p:cNvPr id="26" name="文本框 25">
            <a:extLst>
              <a:ext uri="{FF2B5EF4-FFF2-40B4-BE49-F238E27FC236}">
                <a16:creationId xmlns:a16="http://schemas.microsoft.com/office/drawing/2014/main" id="{2C37A149-90DA-BDFC-AB63-8B4320FD82E7}"/>
              </a:ext>
            </a:extLst>
          </p:cNvPr>
          <p:cNvSpPr txBox="1"/>
          <p:nvPr/>
        </p:nvSpPr>
        <p:spPr>
          <a:xfrm>
            <a:off x="1722580" y="3975652"/>
            <a:ext cx="3392414" cy="499110"/>
          </a:xfrm>
          <a:prstGeom prst="rect">
            <a:avLst/>
          </a:prstGeom>
          <a:noFill/>
        </p:spPr>
        <p:txBody>
          <a:bodyPr wrap="square" tIns="42254" bIns="42254" rtlCol="0">
            <a:spAutoFit/>
          </a:bodyPr>
          <a:lstStyle/>
          <a:p>
            <a:pPr algn="ctr"/>
            <a:r>
              <a:rPr lang="zh-CN" altLang="en-US" sz="2700" b="1" dirty="0">
                <a:solidFill>
                  <a:schemeClr val="accent1"/>
                </a:solidFill>
                <a:latin typeface="微软雅黑" panose="020B0503020204020204" pitchFamily="34" charset="-122"/>
                <a:ea typeface="微软雅黑" panose="020B0503020204020204" pitchFamily="34" charset="-122"/>
              </a:rPr>
              <a:t>任务描述</a:t>
            </a:r>
          </a:p>
        </p:txBody>
      </p:sp>
      <p:sp>
        <p:nvSpPr>
          <p:cNvPr id="28" name="文本框 27">
            <a:extLst>
              <a:ext uri="{FF2B5EF4-FFF2-40B4-BE49-F238E27FC236}">
                <a16:creationId xmlns:a16="http://schemas.microsoft.com/office/drawing/2014/main" id="{218F50AD-B314-DFA1-BDB6-245823928FAC}"/>
              </a:ext>
            </a:extLst>
          </p:cNvPr>
          <p:cNvSpPr txBox="1"/>
          <p:nvPr/>
        </p:nvSpPr>
        <p:spPr>
          <a:xfrm>
            <a:off x="2680609" y="4688539"/>
            <a:ext cx="7018562" cy="461665"/>
          </a:xfrm>
          <a:prstGeom prst="rect">
            <a:avLst/>
          </a:prstGeom>
          <a:noFill/>
        </p:spPr>
        <p:txBody>
          <a:bodyPr wrap="square">
            <a:spAutoFit/>
          </a:bodyPr>
          <a:lstStyle/>
          <a:p>
            <a:r>
              <a:rPr lang="zh-CN" altLang="zh-CN" sz="2400" dirty="0">
                <a:effectLst/>
                <a:ea typeface="宋体" panose="02010600030101010101" pitchFamily="2" charset="-122"/>
                <a:cs typeface="Times New Roman" panose="02020603050405020304" pitchFamily="18" charset="0"/>
              </a:rPr>
              <a:t>熟练掌握华为设备各种视图的概念及操作</a:t>
            </a:r>
            <a:r>
              <a:rPr lang="zh-CN" altLang="en-US" sz="2400" dirty="0">
                <a:effectLst/>
                <a:ea typeface="宋体" panose="02010600030101010101" pitchFamily="2" charset="-122"/>
                <a:cs typeface="Times New Roman" panose="02020603050405020304" pitchFamily="18" charset="0"/>
              </a:rPr>
              <a:t>。</a:t>
            </a:r>
            <a:endParaRPr lang="zh-CN" altLang="en-US" sz="2400" dirty="0"/>
          </a:p>
        </p:txBody>
      </p:sp>
    </p:spTree>
    <p:extLst>
      <p:ext uri="{BB962C8B-B14F-4D97-AF65-F5344CB8AC3E}">
        <p14:creationId xmlns:p14="http://schemas.microsoft.com/office/powerpoint/2010/main" val="107842253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838283" y="365203"/>
            <a:ext cx="5382903" cy="434253"/>
          </a:xfrm>
        </p:spPr>
        <p:txBody>
          <a:bodyPr/>
          <a:lstStyle/>
          <a:p>
            <a:r>
              <a:rPr lang="zh-CN" altLang="en-US" dirty="0"/>
              <a:t>任务二：华为设备常用命令</a:t>
            </a:r>
          </a:p>
        </p:txBody>
      </p:sp>
      <p:sp>
        <p:nvSpPr>
          <p:cNvPr id="2" name="文本框 1"/>
          <p:cNvSpPr txBox="1"/>
          <p:nvPr/>
        </p:nvSpPr>
        <p:spPr>
          <a:xfrm>
            <a:off x="2142972" y="1402080"/>
            <a:ext cx="7885241" cy="499110"/>
          </a:xfrm>
          <a:prstGeom prst="rect">
            <a:avLst/>
          </a:prstGeom>
          <a:noFill/>
        </p:spPr>
        <p:txBody>
          <a:bodyPr wrap="square" tIns="42254" bIns="42254" rtlCol="0">
            <a:spAutoFit/>
          </a:bodyPr>
          <a:lstStyle/>
          <a:p>
            <a:pPr algn="ctr"/>
            <a:r>
              <a:rPr lang="zh-CN" altLang="en-US" sz="2700" b="1" dirty="0">
                <a:solidFill>
                  <a:schemeClr val="accent1"/>
                </a:solidFill>
                <a:latin typeface="微软雅黑" panose="020B0503020204020204" pitchFamily="34" charset="-122"/>
                <a:ea typeface="微软雅黑" panose="020B0503020204020204" pitchFamily="34" charset="-122"/>
              </a:rPr>
              <a:t>各视图之间切换关系</a:t>
            </a:r>
          </a:p>
        </p:txBody>
      </p:sp>
      <p:grpSp>
        <p:nvGrpSpPr>
          <p:cNvPr id="4097" name="组合 3"/>
          <p:cNvGrpSpPr/>
          <p:nvPr/>
        </p:nvGrpSpPr>
        <p:grpSpPr>
          <a:xfrm>
            <a:off x="931545" y="208280"/>
            <a:ext cx="6696075" cy="933450"/>
            <a:chOff x="1076" y="1431"/>
            <a:chExt cx="10544" cy="1470"/>
          </a:xfrm>
        </p:grpSpPr>
        <p:cxnSp>
          <p:nvCxnSpPr>
            <p:cNvPr id="52" name="Line0"/>
            <p:cNvCxnSpPr/>
            <p:nvPr/>
          </p:nvCxnSpPr>
          <p:spPr>
            <a:xfrm flipV="1">
              <a:off x="1076" y="2565"/>
              <a:ext cx="9879" cy="5"/>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pic>
          <p:nvPicPr>
            <p:cNvPr id="4099" name="图片 34"/>
            <p:cNvPicPr>
              <a:picLocks noChangeAspect="1"/>
            </p:cNvPicPr>
            <p:nvPr/>
          </p:nvPicPr>
          <p:blipFill>
            <a:blip r:embed="rId2"/>
            <a:stretch>
              <a:fillRect/>
            </a:stretch>
          </p:blipFill>
          <p:spPr>
            <a:xfrm>
              <a:off x="10262" y="1431"/>
              <a:ext cx="1357" cy="1470"/>
            </a:xfrm>
            <a:prstGeom prst="rect">
              <a:avLst/>
            </a:prstGeom>
            <a:noFill/>
            <a:ln w="9525">
              <a:noFill/>
            </a:ln>
          </p:spPr>
        </p:pic>
      </p:grpSp>
      <p:grpSp>
        <p:nvGrpSpPr>
          <p:cNvPr id="3" name="组合 2"/>
          <p:cNvGrpSpPr/>
          <p:nvPr/>
        </p:nvGrpSpPr>
        <p:grpSpPr>
          <a:xfrm>
            <a:off x="3294975" y="4996044"/>
            <a:ext cx="7820660" cy="782320"/>
            <a:chOff x="396" y="5173"/>
            <a:chExt cx="12316" cy="1232"/>
          </a:xfrm>
        </p:grpSpPr>
        <p:cxnSp>
          <p:nvCxnSpPr>
            <p:cNvPr id="4" name="Line0"/>
            <p:cNvCxnSpPr/>
            <p:nvPr/>
          </p:nvCxnSpPr>
          <p:spPr>
            <a:xfrm>
              <a:off x="396" y="6307"/>
              <a:ext cx="11793" cy="0"/>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sp>
          <p:nvSpPr>
            <p:cNvPr id="3106" name="Freeform0"/>
            <p:cNvSpPr>
              <a:spLocks noEditPoints="1"/>
            </p:cNvSpPr>
            <p:nvPr/>
          </p:nvSpPr>
          <p:spPr>
            <a:xfrm>
              <a:off x="11622" y="5173"/>
              <a:ext cx="1090" cy="1233"/>
            </a:xfrm>
            <a:custGeom>
              <a:avLst/>
              <a:gdLst/>
              <a:ahLst/>
              <a:cxnLst>
                <a:cxn ang="0">
                  <a:pos x="390427" y="576779"/>
                </a:cxn>
                <a:cxn ang="0">
                  <a:pos x="501978" y="429924"/>
                </a:cxn>
                <a:cxn ang="0">
                  <a:pos x="692384" y="108545"/>
                </a:cxn>
                <a:cxn ang="0">
                  <a:pos x="665457" y="78748"/>
                </a:cxn>
                <a:cxn ang="0">
                  <a:pos x="532751" y="78748"/>
                </a:cxn>
                <a:cxn ang="0">
                  <a:pos x="346192" y="0"/>
                </a:cxn>
                <a:cxn ang="0">
                  <a:pos x="159632" y="78748"/>
                </a:cxn>
                <a:cxn ang="0">
                  <a:pos x="26926" y="78748"/>
                </a:cxn>
                <a:cxn ang="0">
                  <a:pos x="0" y="108545"/>
                </a:cxn>
                <a:cxn ang="0">
                  <a:pos x="188482" y="429924"/>
                </a:cxn>
                <a:cxn ang="0">
                  <a:pos x="300033" y="576779"/>
                </a:cxn>
                <a:cxn ang="0">
                  <a:pos x="300033" y="632116"/>
                </a:cxn>
                <a:cxn ang="0">
                  <a:pos x="175019" y="706607"/>
                </a:cxn>
                <a:cxn ang="0">
                  <a:pos x="346192" y="783228"/>
                </a:cxn>
                <a:cxn ang="0">
                  <a:pos x="517364" y="706607"/>
                </a:cxn>
                <a:cxn ang="0">
                  <a:pos x="390427" y="632116"/>
                </a:cxn>
                <a:cxn ang="0">
                  <a:pos x="390427" y="576779"/>
                </a:cxn>
                <a:cxn ang="0">
                  <a:pos x="498131" y="361817"/>
                </a:cxn>
                <a:cxn ang="0">
                  <a:pos x="540444" y="138341"/>
                </a:cxn>
                <a:cxn ang="0">
                  <a:pos x="636608" y="138341"/>
                </a:cxn>
                <a:cxn ang="0">
                  <a:pos x="498131" y="361817"/>
                </a:cxn>
                <a:cxn ang="0">
                  <a:pos x="346192" y="51080"/>
                </a:cxn>
                <a:cxn ang="0">
                  <a:pos x="492361" y="117058"/>
                </a:cxn>
                <a:cxn ang="0">
                  <a:pos x="346192" y="183036"/>
                </a:cxn>
                <a:cxn ang="0">
                  <a:pos x="200022" y="117058"/>
                </a:cxn>
                <a:cxn ang="0">
                  <a:pos x="346192" y="51080"/>
                </a:cxn>
                <a:cxn ang="0">
                  <a:pos x="55775" y="138341"/>
                </a:cxn>
                <a:cxn ang="0">
                  <a:pos x="151939" y="138341"/>
                </a:cxn>
                <a:cxn ang="0">
                  <a:pos x="194252" y="361817"/>
                </a:cxn>
                <a:cxn ang="0">
                  <a:pos x="55775" y="138341"/>
                </a:cxn>
              </a:cxnLst>
              <a:rect l="0" t="0" r="0" b="0"/>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rgbClr val="2F5EB0"/>
            </a:solidFill>
            <a:ln w="9525">
              <a:noFill/>
            </a:ln>
          </p:spPr>
          <p:txBody>
            <a:bodyPr/>
            <a:lstStyle/>
            <a:p>
              <a:endParaRPr lang="zh-CN" altLang="en-US"/>
            </a:p>
          </p:txBody>
        </p:sp>
      </p:grpSp>
      <p:pic>
        <p:nvPicPr>
          <p:cNvPr id="23" name="图片 22">
            <a:extLst>
              <a:ext uri="{FF2B5EF4-FFF2-40B4-BE49-F238E27FC236}">
                <a16:creationId xmlns:a16="http://schemas.microsoft.com/office/drawing/2014/main" id="{B7FD7DF3-AC67-0095-9F51-6A47F4779E83}"/>
              </a:ext>
            </a:extLst>
          </p:cNvPr>
          <p:cNvPicPr>
            <a:picLocks noChangeAspect="1"/>
          </p:cNvPicPr>
          <p:nvPr/>
        </p:nvPicPr>
        <p:blipFill>
          <a:blip r:embed="rId3"/>
          <a:stretch>
            <a:fillRect/>
          </a:stretch>
        </p:blipFill>
        <p:spPr>
          <a:xfrm>
            <a:off x="3294975" y="1944163"/>
            <a:ext cx="6624646" cy="3511757"/>
          </a:xfrm>
          <a:prstGeom prst="rect">
            <a:avLst/>
          </a:prstGeom>
        </p:spPr>
      </p:pic>
    </p:spTree>
    <p:extLst>
      <p:ext uri="{BB962C8B-B14F-4D97-AF65-F5344CB8AC3E}">
        <p14:creationId xmlns:p14="http://schemas.microsoft.com/office/powerpoint/2010/main" val="282375760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altLang="zh-CN" dirty="0"/>
              <a:t>1.1.1</a:t>
            </a:r>
            <a:r>
              <a:rPr lang="zh-CN" altLang="en-US" dirty="0"/>
              <a:t>网络的演变与发展</a:t>
            </a:r>
          </a:p>
        </p:txBody>
      </p:sp>
      <p:sp>
        <p:nvSpPr>
          <p:cNvPr id="2" name="文本框 1"/>
          <p:cNvSpPr txBox="1"/>
          <p:nvPr/>
        </p:nvSpPr>
        <p:spPr>
          <a:xfrm>
            <a:off x="2153694" y="1728682"/>
            <a:ext cx="7885241" cy="499110"/>
          </a:xfrm>
          <a:prstGeom prst="rect">
            <a:avLst/>
          </a:prstGeom>
          <a:noFill/>
        </p:spPr>
        <p:txBody>
          <a:bodyPr wrap="square" tIns="42254" bIns="42254" rtlCol="0">
            <a:spAutoFit/>
          </a:bodyPr>
          <a:lstStyle/>
          <a:p>
            <a:pPr algn="ctr"/>
            <a:r>
              <a:rPr lang="zh-CN" altLang="en-US" sz="2700" b="1" dirty="0">
                <a:solidFill>
                  <a:schemeClr val="accent1"/>
                </a:solidFill>
                <a:latin typeface="微软雅黑" panose="020B0503020204020204" pitchFamily="34" charset="-122"/>
                <a:ea typeface="微软雅黑" panose="020B0503020204020204" pitchFamily="34" charset="-122"/>
              </a:rPr>
              <a:t>第</a:t>
            </a:r>
            <a:r>
              <a:rPr lang="en-US" altLang="zh-CN" sz="2700" b="1" dirty="0">
                <a:solidFill>
                  <a:schemeClr val="accent1"/>
                </a:solidFill>
                <a:latin typeface="微软雅黑" panose="020B0503020204020204" pitchFamily="34" charset="-122"/>
                <a:ea typeface="微软雅黑" panose="020B0503020204020204" pitchFamily="34" charset="-122"/>
              </a:rPr>
              <a:t>1</a:t>
            </a:r>
            <a:r>
              <a:rPr lang="zh-CN" altLang="en-US" sz="2700" b="1" dirty="0">
                <a:solidFill>
                  <a:schemeClr val="accent1"/>
                </a:solidFill>
                <a:latin typeface="微软雅黑" panose="020B0503020204020204" pitchFamily="34" charset="-122"/>
                <a:ea typeface="微软雅黑" panose="020B0503020204020204" pitchFamily="34" charset="-122"/>
              </a:rPr>
              <a:t>代 面向终端的计算机通信网络</a:t>
            </a:r>
          </a:p>
        </p:txBody>
      </p:sp>
      <p:sp>
        <p:nvSpPr>
          <p:cNvPr id="331" name="Rectangle 330"/>
          <p:cNvSpPr/>
          <p:nvPr/>
        </p:nvSpPr>
        <p:spPr>
          <a:xfrm>
            <a:off x="1696720" y="2455545"/>
            <a:ext cx="8799830" cy="476669"/>
          </a:xfrm>
          <a:prstGeom prst="rect">
            <a:avLst/>
          </a:prstGeom>
        </p:spPr>
        <p:txBody>
          <a:bodyPr wrap="square">
            <a:spAutoFit/>
          </a:bodyPr>
          <a:lstStyle/>
          <a:p>
            <a:pPr marL="0" marR="0" lvl="0" indent="0" algn="l" defTabSz="685165" rtl="0" fontAlgn="auto">
              <a:lnSpc>
                <a:spcPct val="120000"/>
              </a:lnSpc>
              <a:spcBef>
                <a:spcPts val="0"/>
              </a:spcBef>
              <a:spcAft>
                <a:spcPts val="0"/>
              </a:spcAft>
              <a:buClrTx/>
              <a:buSzTx/>
              <a:buFontTx/>
              <a:buNone/>
              <a:defRPr/>
            </a:pPr>
            <a:r>
              <a:rPr lang="zh-CN" altLang="en-US" sz="2400" dirty="0">
                <a:solidFill>
                  <a:schemeClr val="tx1">
                    <a:lumMod val="85000"/>
                    <a:lumOff val="15000"/>
                  </a:schemeClr>
                </a:solidFill>
                <a:latin typeface="宋体" panose="02010600030101010101" pitchFamily="2" charset="-122"/>
                <a:ea typeface="宋体" panose="02010600030101010101" pitchFamily="2" charset="-122"/>
                <a:cs typeface="Open Sans" pitchFamily="34" charset="0"/>
                <a:sym typeface="+mn-ea"/>
              </a:rPr>
              <a:t>出现于</a:t>
            </a:r>
            <a:r>
              <a:rPr lang="en-US" altLang="zh-CN" sz="2400" dirty="0">
                <a:solidFill>
                  <a:schemeClr val="tx1">
                    <a:lumMod val="85000"/>
                    <a:lumOff val="15000"/>
                  </a:schemeClr>
                </a:solidFill>
                <a:latin typeface="宋体" panose="02010600030101010101" pitchFamily="2" charset="-122"/>
                <a:ea typeface="宋体" panose="02010600030101010101" pitchFamily="2" charset="-122"/>
                <a:cs typeface="Open Sans" pitchFamily="34" charset="0"/>
              </a:rPr>
              <a:t>20</a:t>
            </a:r>
            <a:r>
              <a:rPr lang="zh-CN" altLang="zh-CN" sz="2400" dirty="0">
                <a:solidFill>
                  <a:schemeClr val="tx1">
                    <a:lumMod val="85000"/>
                    <a:lumOff val="15000"/>
                  </a:schemeClr>
                </a:solidFill>
                <a:latin typeface="宋体" panose="02010600030101010101" pitchFamily="2" charset="-122"/>
                <a:ea typeface="宋体" panose="02010600030101010101" pitchFamily="2" charset="-122"/>
                <a:cs typeface="Open Sans" pitchFamily="34" charset="0"/>
              </a:rPr>
              <a:t>世纪</a:t>
            </a:r>
            <a:r>
              <a:rPr lang="en-US" altLang="zh-CN" sz="2400" dirty="0">
                <a:solidFill>
                  <a:schemeClr val="tx1">
                    <a:lumMod val="85000"/>
                    <a:lumOff val="15000"/>
                  </a:schemeClr>
                </a:solidFill>
                <a:latin typeface="宋体" panose="02010600030101010101" pitchFamily="2" charset="-122"/>
                <a:ea typeface="宋体" panose="02010600030101010101" pitchFamily="2" charset="-122"/>
                <a:cs typeface="Open Sans" pitchFamily="34" charset="0"/>
              </a:rPr>
              <a:t>50</a:t>
            </a:r>
            <a:r>
              <a:rPr lang="zh-CN" altLang="zh-CN" sz="2400" dirty="0">
                <a:solidFill>
                  <a:schemeClr val="tx1">
                    <a:lumMod val="85000"/>
                    <a:lumOff val="15000"/>
                  </a:schemeClr>
                </a:solidFill>
                <a:latin typeface="宋体" panose="02010600030101010101" pitchFamily="2" charset="-122"/>
                <a:ea typeface="宋体" panose="02010600030101010101" pitchFamily="2" charset="-122"/>
                <a:cs typeface="Open Sans" pitchFamily="34" charset="0"/>
              </a:rPr>
              <a:t>年代中期至</a:t>
            </a:r>
            <a:r>
              <a:rPr lang="en-US" altLang="zh-CN" sz="2400" dirty="0">
                <a:solidFill>
                  <a:schemeClr val="tx1">
                    <a:lumMod val="85000"/>
                    <a:lumOff val="15000"/>
                  </a:schemeClr>
                </a:solidFill>
                <a:latin typeface="宋体" panose="02010600030101010101" pitchFamily="2" charset="-122"/>
                <a:ea typeface="宋体" panose="02010600030101010101" pitchFamily="2" charset="-122"/>
                <a:cs typeface="Open Sans" pitchFamily="34" charset="0"/>
              </a:rPr>
              <a:t>60</a:t>
            </a:r>
            <a:r>
              <a:rPr lang="zh-CN" altLang="zh-CN" sz="2400" dirty="0">
                <a:solidFill>
                  <a:schemeClr val="tx1">
                    <a:lumMod val="85000"/>
                    <a:lumOff val="15000"/>
                  </a:schemeClr>
                </a:solidFill>
                <a:latin typeface="宋体" panose="02010600030101010101" pitchFamily="2" charset="-122"/>
                <a:ea typeface="宋体" panose="02010600030101010101" pitchFamily="2" charset="-122"/>
                <a:cs typeface="Open Sans" pitchFamily="34" charset="0"/>
              </a:rPr>
              <a:t>年代末期</a:t>
            </a:r>
            <a:endParaRPr kumimoji="0" lang="zh-CN" altLang="en-US" sz="2400" b="0" i="0" u="none" strike="noStrike" kern="1200" cap="none" spc="0" normalizeH="0" baseline="0" noProof="0" dirty="0">
              <a:ln>
                <a:noFill/>
              </a:ln>
              <a:solidFill>
                <a:schemeClr val="tx1">
                  <a:lumMod val="85000"/>
                  <a:lumOff val="15000"/>
                </a:schemeClr>
              </a:solidFill>
              <a:effectLst/>
              <a:uLnTx/>
              <a:uFillTx/>
              <a:latin typeface="宋体" panose="02010600030101010101" pitchFamily="2" charset="-122"/>
              <a:ea typeface="宋体" panose="02010600030101010101" pitchFamily="2" charset="-122"/>
              <a:cs typeface="Open Sans" pitchFamily="34" charset="0"/>
              <a:sym typeface="+mn-ea"/>
            </a:endParaRPr>
          </a:p>
        </p:txBody>
      </p:sp>
      <p:grpSp>
        <p:nvGrpSpPr>
          <p:cNvPr id="31752" name="Group 332"/>
          <p:cNvGrpSpPr/>
          <p:nvPr/>
        </p:nvGrpSpPr>
        <p:grpSpPr>
          <a:xfrm>
            <a:off x="1085022" y="2589975"/>
            <a:ext cx="259244" cy="259815"/>
            <a:chOff x="4643438" y="2786064"/>
            <a:chExt cx="288476" cy="288476"/>
          </a:xfrm>
        </p:grpSpPr>
        <p:sp>
          <p:nvSpPr>
            <p:cNvPr id="327" name="Oval 326"/>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338" name="Freeform 26"/>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grpSp>
        <p:nvGrpSpPr>
          <p:cNvPr id="4097" name="组合 3"/>
          <p:cNvGrpSpPr/>
          <p:nvPr/>
        </p:nvGrpSpPr>
        <p:grpSpPr>
          <a:xfrm>
            <a:off x="874395" y="179070"/>
            <a:ext cx="6696075" cy="933450"/>
            <a:chOff x="1076" y="1431"/>
            <a:chExt cx="10544" cy="1470"/>
          </a:xfrm>
        </p:grpSpPr>
        <p:cxnSp>
          <p:nvCxnSpPr>
            <p:cNvPr id="52" name="Line0"/>
            <p:cNvCxnSpPr/>
            <p:nvPr/>
          </p:nvCxnSpPr>
          <p:spPr>
            <a:xfrm flipV="1">
              <a:off x="1076" y="2565"/>
              <a:ext cx="9879" cy="5"/>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pic>
          <p:nvPicPr>
            <p:cNvPr id="4099" name="图片 34"/>
            <p:cNvPicPr>
              <a:picLocks noChangeAspect="1"/>
            </p:cNvPicPr>
            <p:nvPr/>
          </p:nvPicPr>
          <p:blipFill>
            <a:blip r:embed="rId2"/>
            <a:stretch>
              <a:fillRect/>
            </a:stretch>
          </p:blipFill>
          <p:spPr>
            <a:xfrm>
              <a:off x="10262" y="1431"/>
              <a:ext cx="1357" cy="1470"/>
            </a:xfrm>
            <a:prstGeom prst="rect">
              <a:avLst/>
            </a:prstGeom>
            <a:noFill/>
            <a:ln w="9525">
              <a:noFill/>
            </a:ln>
          </p:spPr>
        </p:pic>
      </p:grpSp>
      <p:sp>
        <p:nvSpPr>
          <p:cNvPr id="12" name="Rectangle 330">
            <a:extLst>
              <a:ext uri="{FF2B5EF4-FFF2-40B4-BE49-F238E27FC236}">
                <a16:creationId xmlns:a16="http://schemas.microsoft.com/office/drawing/2014/main" id="{3BE6BAC6-6FB8-2059-D2F7-BDF0EF08DA20}"/>
              </a:ext>
            </a:extLst>
          </p:cNvPr>
          <p:cNvSpPr/>
          <p:nvPr/>
        </p:nvSpPr>
        <p:spPr>
          <a:xfrm>
            <a:off x="1696085" y="3159967"/>
            <a:ext cx="8799830" cy="476669"/>
          </a:xfrm>
          <a:prstGeom prst="rect">
            <a:avLst/>
          </a:prstGeom>
        </p:spPr>
        <p:txBody>
          <a:bodyPr wrap="square">
            <a:spAutoFit/>
          </a:bodyPr>
          <a:lstStyle/>
          <a:p>
            <a:pPr marL="0" marR="0" lvl="0" indent="0" algn="l" defTabSz="685165" rtl="0" fontAlgn="auto">
              <a:lnSpc>
                <a:spcPct val="120000"/>
              </a:lnSpc>
              <a:spcBef>
                <a:spcPts val="0"/>
              </a:spcBef>
              <a:spcAft>
                <a:spcPts val="0"/>
              </a:spcAft>
              <a:buClrTx/>
              <a:buSzTx/>
              <a:buFontTx/>
              <a:buNone/>
              <a:defRPr/>
            </a:pPr>
            <a:r>
              <a:rPr lang="zh-CN" altLang="zh-CN" sz="2400" dirty="0">
                <a:effectLst/>
                <a:ea typeface="宋体" panose="02010600030101010101" pitchFamily="2" charset="-122"/>
                <a:cs typeface="Times New Roman" panose="02020603050405020304" pitchFamily="18" charset="0"/>
              </a:rPr>
              <a:t>以单台计算机为中心的远程联机系统</a:t>
            </a:r>
            <a:endParaRPr kumimoji="0" lang="zh-CN" altLang="en-US" sz="2400" b="0" i="0" u="none" strike="noStrike" kern="1200" cap="none" spc="0" normalizeH="0" baseline="0" noProof="0" dirty="0">
              <a:ln>
                <a:noFill/>
              </a:ln>
              <a:solidFill>
                <a:schemeClr val="tx1">
                  <a:lumMod val="85000"/>
                  <a:lumOff val="15000"/>
                </a:schemeClr>
              </a:solidFill>
              <a:effectLst/>
              <a:uLnTx/>
              <a:uFillTx/>
              <a:latin typeface="宋体" panose="02010600030101010101" pitchFamily="2" charset="-122"/>
              <a:ea typeface="宋体" panose="02010600030101010101" pitchFamily="2" charset="-122"/>
              <a:cs typeface="Open Sans" pitchFamily="34" charset="0"/>
              <a:sym typeface="+mn-ea"/>
            </a:endParaRPr>
          </a:p>
        </p:txBody>
      </p:sp>
      <p:sp>
        <p:nvSpPr>
          <p:cNvPr id="13" name="Rectangle 330">
            <a:extLst>
              <a:ext uri="{FF2B5EF4-FFF2-40B4-BE49-F238E27FC236}">
                <a16:creationId xmlns:a16="http://schemas.microsoft.com/office/drawing/2014/main" id="{179B4E98-BD4E-28D2-B5CE-D211B2462F96}"/>
              </a:ext>
            </a:extLst>
          </p:cNvPr>
          <p:cNvSpPr/>
          <p:nvPr/>
        </p:nvSpPr>
        <p:spPr>
          <a:xfrm>
            <a:off x="1696085" y="3925787"/>
            <a:ext cx="8799830" cy="919867"/>
          </a:xfrm>
          <a:prstGeom prst="rect">
            <a:avLst/>
          </a:prstGeom>
        </p:spPr>
        <p:txBody>
          <a:bodyPr wrap="square">
            <a:spAutoFit/>
          </a:bodyPr>
          <a:lstStyle/>
          <a:p>
            <a:pPr marL="0" marR="0" lvl="0" indent="0" algn="l" defTabSz="685165" rtl="0" fontAlgn="auto">
              <a:lnSpc>
                <a:spcPct val="120000"/>
              </a:lnSpc>
              <a:spcBef>
                <a:spcPts val="0"/>
              </a:spcBef>
              <a:spcAft>
                <a:spcPts val="0"/>
              </a:spcAft>
              <a:buClrTx/>
              <a:buSzTx/>
              <a:buFontTx/>
              <a:buNone/>
              <a:defRPr/>
            </a:pPr>
            <a:r>
              <a:rPr lang="zh-CN" altLang="zh-CN" sz="2400" dirty="0">
                <a:effectLst/>
                <a:latin typeface="宋体" panose="02010600030101010101" pitchFamily="2" charset="-122"/>
                <a:ea typeface="宋体" panose="02010600030101010101" pitchFamily="2" charset="-122"/>
                <a:cs typeface="Times New Roman" panose="02020603050405020304" pitchFamily="18" charset="0"/>
              </a:rPr>
              <a:t>美国</a:t>
            </a:r>
            <a:r>
              <a:rPr lang="en-US" altLang="zh-CN" sz="2400" dirty="0">
                <a:effectLst/>
                <a:latin typeface="宋体" panose="02010600030101010101" pitchFamily="2" charset="-122"/>
                <a:ea typeface="宋体" panose="02010600030101010101" pitchFamily="2" charset="-122"/>
                <a:cs typeface="Times New Roman" panose="02020603050405020304" pitchFamily="18" charset="0"/>
              </a:rPr>
              <a:t>IBM</a:t>
            </a:r>
            <a:r>
              <a:rPr lang="zh-CN" altLang="zh-CN" sz="2400" dirty="0">
                <a:effectLst/>
                <a:latin typeface="宋体" panose="02010600030101010101" pitchFamily="2" charset="-122"/>
                <a:ea typeface="宋体" panose="02010600030101010101" pitchFamily="2" charset="-122"/>
                <a:cs typeface="Times New Roman" panose="02020603050405020304" pitchFamily="18" charset="0"/>
              </a:rPr>
              <a:t>公司在</a:t>
            </a:r>
            <a:r>
              <a:rPr lang="en-US" altLang="zh-CN" sz="2400" dirty="0">
                <a:effectLst/>
                <a:latin typeface="宋体" panose="02010600030101010101" pitchFamily="2" charset="-122"/>
                <a:ea typeface="宋体" panose="02010600030101010101" pitchFamily="2" charset="-122"/>
                <a:cs typeface="Times New Roman" panose="02020603050405020304" pitchFamily="18" charset="0"/>
              </a:rPr>
              <a:t>1963</a:t>
            </a:r>
            <a:r>
              <a:rPr lang="zh-CN" altLang="zh-CN" sz="2400" dirty="0">
                <a:effectLst/>
                <a:latin typeface="宋体" panose="02010600030101010101" pitchFamily="2" charset="-122"/>
                <a:ea typeface="宋体" panose="02010600030101010101" pitchFamily="2" charset="-122"/>
                <a:cs typeface="Times New Roman" panose="02020603050405020304" pitchFamily="18" charset="0"/>
              </a:rPr>
              <a:t>年投入使用的飞机订票系统</a:t>
            </a:r>
            <a:r>
              <a:rPr lang="en-US" altLang="zh-CN" sz="2400" dirty="0">
                <a:effectLst/>
                <a:latin typeface="宋体" panose="02010600030101010101" pitchFamily="2" charset="-122"/>
                <a:ea typeface="宋体" panose="02010600030101010101" pitchFamily="2" charset="-122"/>
                <a:cs typeface="Times New Roman" panose="02020603050405020304" pitchFamily="18" charset="0"/>
              </a:rPr>
              <a:t>SABRE-1,</a:t>
            </a:r>
            <a:r>
              <a:rPr lang="zh-CN" altLang="zh-CN" sz="2400" dirty="0">
                <a:effectLst/>
                <a:latin typeface="宋体" panose="02010600030101010101" pitchFamily="2" charset="-122"/>
                <a:ea typeface="宋体" panose="02010600030101010101" pitchFamily="2" charset="-122"/>
                <a:cs typeface="Times New Roman" panose="02020603050405020304" pitchFamily="18" charset="0"/>
              </a:rPr>
              <a:t>就是这类系统的典型代表之一。</a:t>
            </a:r>
            <a:endParaRPr kumimoji="0" lang="zh-CN" altLang="en-US" sz="2400" b="0" i="0" u="none" strike="noStrike" kern="1200" cap="none" spc="0" normalizeH="0" baseline="0" noProof="0" dirty="0">
              <a:ln>
                <a:noFill/>
              </a:ln>
              <a:solidFill>
                <a:schemeClr val="tx1">
                  <a:lumMod val="85000"/>
                  <a:lumOff val="15000"/>
                </a:schemeClr>
              </a:solidFill>
              <a:effectLst/>
              <a:uLnTx/>
              <a:uFillTx/>
              <a:latin typeface="宋体" panose="02010600030101010101" pitchFamily="2" charset="-122"/>
              <a:ea typeface="宋体" panose="02010600030101010101" pitchFamily="2" charset="-122"/>
              <a:cs typeface="Open Sans" pitchFamily="34" charset="0"/>
              <a:sym typeface="+mn-ea"/>
            </a:endParaRPr>
          </a:p>
        </p:txBody>
      </p:sp>
      <p:grpSp>
        <p:nvGrpSpPr>
          <p:cNvPr id="14" name="Group 332">
            <a:extLst>
              <a:ext uri="{FF2B5EF4-FFF2-40B4-BE49-F238E27FC236}">
                <a16:creationId xmlns:a16="http://schemas.microsoft.com/office/drawing/2014/main" id="{2C386C20-AA81-BDF7-F04E-54501F49DC70}"/>
              </a:ext>
            </a:extLst>
          </p:cNvPr>
          <p:cNvGrpSpPr/>
          <p:nvPr/>
        </p:nvGrpSpPr>
        <p:grpSpPr>
          <a:xfrm>
            <a:off x="1085022" y="3981120"/>
            <a:ext cx="259244" cy="259815"/>
            <a:chOff x="4643438" y="2786064"/>
            <a:chExt cx="288476" cy="288476"/>
          </a:xfrm>
        </p:grpSpPr>
        <p:sp>
          <p:nvSpPr>
            <p:cNvPr id="15" name="Oval 326">
              <a:extLst>
                <a:ext uri="{FF2B5EF4-FFF2-40B4-BE49-F238E27FC236}">
                  <a16:creationId xmlns:a16="http://schemas.microsoft.com/office/drawing/2014/main" id="{DE0C4BD4-9D1E-B9B9-0DD9-D0F2EB6F17D5}"/>
                </a:ext>
              </a:extLst>
            </p:cNvPr>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16" name="Freeform 26">
              <a:extLst>
                <a:ext uri="{FF2B5EF4-FFF2-40B4-BE49-F238E27FC236}">
                  <a16:creationId xmlns:a16="http://schemas.microsoft.com/office/drawing/2014/main" id="{2B19B964-1CED-4062-DEC3-77D2D0035AC5}"/>
                </a:ext>
              </a:extLst>
            </p:cNvPr>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grpSp>
        <p:nvGrpSpPr>
          <p:cNvPr id="17" name="Group 332">
            <a:extLst>
              <a:ext uri="{FF2B5EF4-FFF2-40B4-BE49-F238E27FC236}">
                <a16:creationId xmlns:a16="http://schemas.microsoft.com/office/drawing/2014/main" id="{EDD284CE-EF0E-85C2-A9D3-A33C7410ED8A}"/>
              </a:ext>
            </a:extLst>
          </p:cNvPr>
          <p:cNvGrpSpPr/>
          <p:nvPr/>
        </p:nvGrpSpPr>
        <p:grpSpPr>
          <a:xfrm>
            <a:off x="1085022" y="3376821"/>
            <a:ext cx="259244" cy="259815"/>
            <a:chOff x="4643438" y="2786064"/>
            <a:chExt cx="288476" cy="288476"/>
          </a:xfrm>
        </p:grpSpPr>
        <p:sp>
          <p:nvSpPr>
            <p:cNvPr id="18" name="Oval 326">
              <a:extLst>
                <a:ext uri="{FF2B5EF4-FFF2-40B4-BE49-F238E27FC236}">
                  <a16:creationId xmlns:a16="http://schemas.microsoft.com/office/drawing/2014/main" id="{BC1E1EEA-05D6-6E44-DF09-0D12D79F53A4}"/>
                </a:ext>
              </a:extLst>
            </p:cNvPr>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19" name="Freeform 26">
              <a:extLst>
                <a:ext uri="{FF2B5EF4-FFF2-40B4-BE49-F238E27FC236}">
                  <a16:creationId xmlns:a16="http://schemas.microsoft.com/office/drawing/2014/main" id="{7E411F58-8843-88CC-DFD0-D1ACE44363A1}"/>
                </a:ext>
              </a:extLst>
            </p:cNvPr>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sp>
        <p:nvSpPr>
          <p:cNvPr id="20" name="Rectangle 330">
            <a:extLst>
              <a:ext uri="{FF2B5EF4-FFF2-40B4-BE49-F238E27FC236}">
                <a16:creationId xmlns:a16="http://schemas.microsoft.com/office/drawing/2014/main" id="{560D5716-9D96-6935-0FA4-FC6DB6060316}"/>
              </a:ext>
            </a:extLst>
          </p:cNvPr>
          <p:cNvSpPr/>
          <p:nvPr/>
        </p:nvSpPr>
        <p:spPr>
          <a:xfrm>
            <a:off x="1696085" y="4974401"/>
            <a:ext cx="8799830" cy="919867"/>
          </a:xfrm>
          <a:prstGeom prst="rect">
            <a:avLst/>
          </a:prstGeom>
        </p:spPr>
        <p:txBody>
          <a:bodyPr wrap="square">
            <a:spAutoFit/>
          </a:bodyPr>
          <a:lstStyle/>
          <a:p>
            <a:pPr marL="0" marR="0" lvl="0" indent="0" algn="l" defTabSz="685165" rtl="0" fontAlgn="auto">
              <a:lnSpc>
                <a:spcPct val="120000"/>
              </a:lnSpc>
              <a:spcBef>
                <a:spcPts val="0"/>
              </a:spcBef>
              <a:spcAft>
                <a:spcPts val="0"/>
              </a:spcAft>
              <a:buClrTx/>
              <a:buSzTx/>
              <a:buFontTx/>
              <a:buNone/>
              <a:defRPr/>
            </a:pPr>
            <a:r>
              <a:rPr lang="zh-CN" altLang="zh-CN" sz="2400" dirty="0">
                <a:effectLst/>
                <a:ea typeface="宋体" panose="02010600030101010101" pitchFamily="2" charset="-122"/>
                <a:cs typeface="Times New Roman" panose="02020603050405020304" pitchFamily="18" charset="0"/>
              </a:rPr>
              <a:t>以一台中央计算机为网络的主体，将全美范围内的</a:t>
            </a:r>
            <a:r>
              <a:rPr lang="en-US" altLang="zh-CN" sz="2400" dirty="0">
                <a:effectLst/>
                <a:ea typeface="宋体" panose="02010600030101010101" pitchFamily="2" charset="-122"/>
                <a:cs typeface="Times New Roman" panose="02020603050405020304" pitchFamily="18" charset="0"/>
              </a:rPr>
              <a:t>2000</a:t>
            </a:r>
            <a:r>
              <a:rPr lang="zh-CN" altLang="zh-CN" sz="2400" dirty="0">
                <a:effectLst/>
                <a:ea typeface="宋体" panose="02010600030101010101" pitchFamily="2" charset="-122"/>
                <a:cs typeface="Times New Roman" panose="02020603050405020304" pitchFamily="18" charset="0"/>
              </a:rPr>
              <a:t>多个终端通过电话线连接到中央计算机上，实现并完成了订票业务</a:t>
            </a:r>
            <a:r>
              <a:rPr lang="zh-CN" altLang="en-US" sz="2400" dirty="0">
                <a:effectLst/>
                <a:ea typeface="宋体" panose="02010600030101010101" pitchFamily="2" charset="-122"/>
                <a:cs typeface="Times New Roman" panose="02020603050405020304" pitchFamily="18" charset="0"/>
              </a:rPr>
              <a:t>。</a:t>
            </a:r>
            <a:endParaRPr kumimoji="0" lang="zh-CN" altLang="en-US" sz="2400" b="0" i="0" u="none" strike="noStrike" kern="1200" cap="none" spc="0" normalizeH="0" baseline="0" noProof="0" dirty="0">
              <a:ln>
                <a:noFill/>
              </a:ln>
              <a:solidFill>
                <a:schemeClr val="tx1">
                  <a:lumMod val="85000"/>
                  <a:lumOff val="15000"/>
                </a:schemeClr>
              </a:solidFill>
              <a:effectLst/>
              <a:uLnTx/>
              <a:uFillTx/>
              <a:latin typeface="宋体" panose="02010600030101010101" pitchFamily="2" charset="-122"/>
              <a:ea typeface="宋体" panose="02010600030101010101" pitchFamily="2" charset="-122"/>
              <a:cs typeface="Open Sans" pitchFamily="34" charset="0"/>
              <a:sym typeface="+mn-ea"/>
            </a:endParaRPr>
          </a:p>
        </p:txBody>
      </p:sp>
      <p:grpSp>
        <p:nvGrpSpPr>
          <p:cNvPr id="21" name="Group 332">
            <a:extLst>
              <a:ext uri="{FF2B5EF4-FFF2-40B4-BE49-F238E27FC236}">
                <a16:creationId xmlns:a16="http://schemas.microsoft.com/office/drawing/2014/main" id="{5496850C-7847-BB7B-A8FB-B7770F822E1F}"/>
              </a:ext>
            </a:extLst>
          </p:cNvPr>
          <p:cNvGrpSpPr/>
          <p:nvPr/>
        </p:nvGrpSpPr>
        <p:grpSpPr>
          <a:xfrm>
            <a:off x="1085022" y="5029734"/>
            <a:ext cx="259244" cy="259815"/>
            <a:chOff x="4643438" y="2786064"/>
            <a:chExt cx="288476" cy="288476"/>
          </a:xfrm>
        </p:grpSpPr>
        <p:sp>
          <p:nvSpPr>
            <p:cNvPr id="22" name="Oval 326">
              <a:extLst>
                <a:ext uri="{FF2B5EF4-FFF2-40B4-BE49-F238E27FC236}">
                  <a16:creationId xmlns:a16="http://schemas.microsoft.com/office/drawing/2014/main" id="{0F681210-F7B5-9ECD-7ACB-A5CFA57AA148}"/>
                </a:ext>
              </a:extLst>
            </p:cNvPr>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23" name="Freeform 26">
              <a:extLst>
                <a:ext uri="{FF2B5EF4-FFF2-40B4-BE49-F238E27FC236}">
                  <a16:creationId xmlns:a16="http://schemas.microsoft.com/office/drawing/2014/main" id="{15C5C7A1-C5B4-5D59-87BE-178339202146}"/>
                </a:ext>
              </a:extLst>
            </p:cNvPr>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spTree>
    <p:extLst>
      <p:ext uri="{BB962C8B-B14F-4D97-AF65-F5344CB8AC3E}">
        <p14:creationId xmlns:p14="http://schemas.microsoft.com/office/powerpoint/2010/main" val="8476153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altLang="zh-CN" dirty="0"/>
              <a:t>1.1.1</a:t>
            </a:r>
            <a:r>
              <a:rPr lang="zh-CN" altLang="en-US" dirty="0"/>
              <a:t>网络的演变与发展</a:t>
            </a:r>
          </a:p>
        </p:txBody>
      </p:sp>
      <p:sp>
        <p:nvSpPr>
          <p:cNvPr id="2" name="文本框 1"/>
          <p:cNvSpPr txBox="1"/>
          <p:nvPr/>
        </p:nvSpPr>
        <p:spPr>
          <a:xfrm>
            <a:off x="2153694" y="1728682"/>
            <a:ext cx="7885241" cy="499110"/>
          </a:xfrm>
          <a:prstGeom prst="rect">
            <a:avLst/>
          </a:prstGeom>
          <a:noFill/>
        </p:spPr>
        <p:txBody>
          <a:bodyPr wrap="square" tIns="42254" bIns="42254" rtlCol="0">
            <a:spAutoFit/>
          </a:bodyPr>
          <a:lstStyle/>
          <a:p>
            <a:pPr algn="ctr"/>
            <a:r>
              <a:rPr lang="zh-CN" altLang="en-US" sz="2700" b="1" dirty="0">
                <a:solidFill>
                  <a:schemeClr val="accent1"/>
                </a:solidFill>
                <a:latin typeface="微软雅黑" panose="020B0503020204020204" pitchFamily="34" charset="-122"/>
                <a:ea typeface="微软雅黑" panose="020B0503020204020204" pitchFamily="34" charset="-122"/>
              </a:rPr>
              <a:t>第</a:t>
            </a:r>
            <a:r>
              <a:rPr lang="en-US" altLang="zh-CN" sz="2700" b="1" dirty="0">
                <a:solidFill>
                  <a:schemeClr val="accent1"/>
                </a:solidFill>
                <a:latin typeface="微软雅黑" panose="020B0503020204020204" pitchFamily="34" charset="-122"/>
                <a:ea typeface="微软雅黑" panose="020B0503020204020204" pitchFamily="34" charset="-122"/>
              </a:rPr>
              <a:t>2</a:t>
            </a:r>
            <a:r>
              <a:rPr lang="zh-CN" altLang="en-US" sz="2700" b="1" dirty="0">
                <a:solidFill>
                  <a:schemeClr val="accent1"/>
                </a:solidFill>
                <a:latin typeface="微软雅黑" panose="020B0503020204020204" pitchFamily="34" charset="-122"/>
                <a:ea typeface="微软雅黑" panose="020B0503020204020204" pitchFamily="34" charset="-122"/>
              </a:rPr>
              <a:t>代 初级计算机网络</a:t>
            </a:r>
          </a:p>
        </p:txBody>
      </p:sp>
      <p:sp>
        <p:nvSpPr>
          <p:cNvPr id="331" name="Rectangle 330"/>
          <p:cNvSpPr/>
          <p:nvPr/>
        </p:nvSpPr>
        <p:spPr>
          <a:xfrm>
            <a:off x="1696720" y="2455545"/>
            <a:ext cx="8799830" cy="484813"/>
          </a:xfrm>
          <a:prstGeom prst="rect">
            <a:avLst/>
          </a:prstGeom>
        </p:spPr>
        <p:txBody>
          <a:bodyPr wrap="square">
            <a:spAutoFit/>
          </a:bodyPr>
          <a:lstStyle/>
          <a:p>
            <a:pPr marL="0" marR="0" lvl="0" indent="0" algn="l" defTabSz="685165" rtl="0" fontAlgn="auto">
              <a:lnSpc>
                <a:spcPct val="120000"/>
              </a:lnSpc>
              <a:spcBef>
                <a:spcPts val="0"/>
              </a:spcBef>
              <a:spcAft>
                <a:spcPts val="0"/>
              </a:spcAft>
              <a:buClrTx/>
              <a:buSzTx/>
              <a:buFontTx/>
              <a:buNone/>
              <a:defRPr/>
            </a:pPr>
            <a:r>
              <a:rPr lang="zh-CN" altLang="en-US" sz="2400" dirty="0">
                <a:solidFill>
                  <a:schemeClr val="tx1">
                    <a:lumMod val="85000"/>
                    <a:lumOff val="15000"/>
                  </a:schemeClr>
                </a:solidFill>
                <a:latin typeface="宋体" panose="02010600030101010101" pitchFamily="2" charset="-122"/>
                <a:ea typeface="宋体" panose="02010600030101010101" pitchFamily="2" charset="-122"/>
                <a:cs typeface="Open Sans" pitchFamily="34" charset="0"/>
                <a:sym typeface="+mn-ea"/>
              </a:rPr>
              <a:t>出现在</a:t>
            </a:r>
            <a:r>
              <a:rPr lang="en-US" altLang="zh-CN" sz="2400" dirty="0">
                <a:solidFill>
                  <a:schemeClr val="tx1">
                    <a:lumMod val="85000"/>
                    <a:lumOff val="15000"/>
                  </a:schemeClr>
                </a:solidFill>
                <a:latin typeface="宋体" panose="02010600030101010101" pitchFamily="2" charset="-122"/>
                <a:ea typeface="宋体" panose="02010600030101010101" pitchFamily="2" charset="-122"/>
                <a:cs typeface="Open Sans" pitchFamily="34" charset="0"/>
                <a:sym typeface="+mn-ea"/>
              </a:rPr>
              <a:t>2</a:t>
            </a:r>
            <a:r>
              <a:rPr lang="en-US" altLang="zh-CN" sz="2400" dirty="0">
                <a:solidFill>
                  <a:schemeClr val="tx1">
                    <a:lumMod val="85000"/>
                    <a:lumOff val="15000"/>
                  </a:schemeClr>
                </a:solidFill>
                <a:latin typeface="宋体" panose="02010600030101010101" pitchFamily="2" charset="-122"/>
                <a:ea typeface="宋体" panose="02010600030101010101" pitchFamily="2" charset="-122"/>
                <a:cs typeface="Open Sans" pitchFamily="34" charset="0"/>
              </a:rPr>
              <a:t>0</a:t>
            </a:r>
            <a:r>
              <a:rPr lang="zh-CN" altLang="zh-CN" sz="2400" dirty="0">
                <a:solidFill>
                  <a:schemeClr val="tx1">
                    <a:lumMod val="85000"/>
                    <a:lumOff val="15000"/>
                  </a:schemeClr>
                </a:solidFill>
                <a:latin typeface="宋体" panose="02010600030101010101" pitchFamily="2" charset="-122"/>
                <a:ea typeface="宋体" panose="02010600030101010101" pitchFamily="2" charset="-122"/>
                <a:cs typeface="Open Sans" pitchFamily="34" charset="0"/>
              </a:rPr>
              <a:t>世纪</a:t>
            </a:r>
            <a:r>
              <a:rPr lang="en-US" altLang="zh-CN" sz="2400" dirty="0">
                <a:solidFill>
                  <a:schemeClr val="tx1">
                    <a:lumMod val="85000"/>
                    <a:lumOff val="15000"/>
                  </a:schemeClr>
                </a:solidFill>
                <a:latin typeface="宋体" panose="02010600030101010101" pitchFamily="2" charset="-122"/>
                <a:ea typeface="宋体" panose="02010600030101010101" pitchFamily="2" charset="-122"/>
                <a:cs typeface="Open Sans" pitchFamily="34" charset="0"/>
              </a:rPr>
              <a:t>60</a:t>
            </a:r>
            <a:r>
              <a:rPr lang="zh-CN" altLang="zh-CN" sz="2400" dirty="0">
                <a:solidFill>
                  <a:schemeClr val="tx1">
                    <a:lumMod val="85000"/>
                    <a:lumOff val="15000"/>
                  </a:schemeClr>
                </a:solidFill>
                <a:latin typeface="宋体" panose="02010600030101010101" pitchFamily="2" charset="-122"/>
                <a:ea typeface="宋体" panose="02010600030101010101" pitchFamily="2" charset="-122"/>
                <a:cs typeface="Open Sans" pitchFamily="34" charset="0"/>
              </a:rPr>
              <a:t>年代末期至</a:t>
            </a:r>
            <a:r>
              <a:rPr lang="en-US" altLang="zh-CN" sz="2400" dirty="0">
                <a:solidFill>
                  <a:schemeClr val="tx1">
                    <a:lumMod val="85000"/>
                    <a:lumOff val="15000"/>
                  </a:schemeClr>
                </a:solidFill>
                <a:latin typeface="宋体" panose="02010600030101010101" pitchFamily="2" charset="-122"/>
                <a:ea typeface="宋体" panose="02010600030101010101" pitchFamily="2" charset="-122"/>
                <a:cs typeface="Open Sans" pitchFamily="34" charset="0"/>
              </a:rPr>
              <a:t>70</a:t>
            </a:r>
            <a:r>
              <a:rPr lang="zh-CN" altLang="zh-CN" sz="2400" dirty="0">
                <a:solidFill>
                  <a:schemeClr val="tx1">
                    <a:lumMod val="85000"/>
                    <a:lumOff val="15000"/>
                  </a:schemeClr>
                </a:solidFill>
                <a:latin typeface="宋体" panose="02010600030101010101" pitchFamily="2" charset="-122"/>
                <a:ea typeface="宋体" panose="02010600030101010101" pitchFamily="2" charset="-122"/>
                <a:cs typeface="Open Sans" pitchFamily="34" charset="0"/>
              </a:rPr>
              <a:t>年代中后期</a:t>
            </a:r>
            <a:r>
              <a:rPr lang="zh-CN" altLang="en-US" sz="2400" dirty="0">
                <a:solidFill>
                  <a:schemeClr val="tx1">
                    <a:lumMod val="85000"/>
                    <a:lumOff val="15000"/>
                  </a:schemeClr>
                </a:solidFill>
                <a:latin typeface="宋体" panose="02010600030101010101" pitchFamily="2" charset="-122"/>
                <a:ea typeface="宋体" panose="02010600030101010101" pitchFamily="2" charset="-122"/>
                <a:cs typeface="Open Sans" pitchFamily="34" charset="0"/>
              </a:rPr>
              <a:t>。</a:t>
            </a:r>
            <a:endParaRPr lang="zh-CN" altLang="en-US" sz="2400" dirty="0">
              <a:solidFill>
                <a:schemeClr val="tx1">
                  <a:lumMod val="85000"/>
                  <a:lumOff val="15000"/>
                </a:schemeClr>
              </a:solidFill>
              <a:latin typeface="宋体" panose="02010600030101010101" pitchFamily="2" charset="-122"/>
              <a:ea typeface="宋体" panose="02010600030101010101" pitchFamily="2" charset="-122"/>
              <a:cs typeface="Open Sans" pitchFamily="34" charset="0"/>
              <a:sym typeface="+mn-ea"/>
            </a:endParaRPr>
          </a:p>
        </p:txBody>
      </p:sp>
      <p:grpSp>
        <p:nvGrpSpPr>
          <p:cNvPr id="31752" name="Group 332"/>
          <p:cNvGrpSpPr/>
          <p:nvPr/>
        </p:nvGrpSpPr>
        <p:grpSpPr>
          <a:xfrm>
            <a:off x="1085022" y="2589975"/>
            <a:ext cx="259244" cy="259815"/>
            <a:chOff x="4643438" y="2786064"/>
            <a:chExt cx="288476" cy="288476"/>
          </a:xfrm>
        </p:grpSpPr>
        <p:sp>
          <p:nvSpPr>
            <p:cNvPr id="327" name="Oval 326"/>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338" name="Freeform 26"/>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grpSp>
        <p:nvGrpSpPr>
          <p:cNvPr id="4097" name="组合 3"/>
          <p:cNvGrpSpPr/>
          <p:nvPr/>
        </p:nvGrpSpPr>
        <p:grpSpPr>
          <a:xfrm>
            <a:off x="874395" y="179070"/>
            <a:ext cx="6696075" cy="933450"/>
            <a:chOff x="1076" y="1431"/>
            <a:chExt cx="10544" cy="1470"/>
          </a:xfrm>
        </p:grpSpPr>
        <p:cxnSp>
          <p:nvCxnSpPr>
            <p:cNvPr id="52" name="Line0"/>
            <p:cNvCxnSpPr/>
            <p:nvPr/>
          </p:nvCxnSpPr>
          <p:spPr>
            <a:xfrm flipV="1">
              <a:off x="1076" y="2565"/>
              <a:ext cx="9879" cy="5"/>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pic>
          <p:nvPicPr>
            <p:cNvPr id="4099" name="图片 34"/>
            <p:cNvPicPr>
              <a:picLocks noChangeAspect="1"/>
            </p:cNvPicPr>
            <p:nvPr/>
          </p:nvPicPr>
          <p:blipFill>
            <a:blip r:embed="rId2"/>
            <a:stretch>
              <a:fillRect/>
            </a:stretch>
          </p:blipFill>
          <p:spPr>
            <a:xfrm>
              <a:off x="10262" y="1431"/>
              <a:ext cx="1357" cy="1470"/>
            </a:xfrm>
            <a:prstGeom prst="rect">
              <a:avLst/>
            </a:prstGeom>
            <a:noFill/>
            <a:ln w="9525">
              <a:noFill/>
            </a:ln>
          </p:spPr>
        </p:pic>
      </p:grpSp>
      <p:sp>
        <p:nvSpPr>
          <p:cNvPr id="12" name="Rectangle 330">
            <a:extLst>
              <a:ext uri="{FF2B5EF4-FFF2-40B4-BE49-F238E27FC236}">
                <a16:creationId xmlns:a16="http://schemas.microsoft.com/office/drawing/2014/main" id="{3BE6BAC6-6FB8-2059-D2F7-BDF0EF08DA20}"/>
              </a:ext>
            </a:extLst>
          </p:cNvPr>
          <p:cNvSpPr/>
          <p:nvPr/>
        </p:nvSpPr>
        <p:spPr>
          <a:xfrm>
            <a:off x="1696085" y="3054139"/>
            <a:ext cx="8799830" cy="919867"/>
          </a:xfrm>
          <a:prstGeom prst="rect">
            <a:avLst/>
          </a:prstGeom>
        </p:spPr>
        <p:txBody>
          <a:bodyPr wrap="square">
            <a:spAutoFit/>
          </a:bodyPr>
          <a:lstStyle/>
          <a:p>
            <a:pPr marL="0" marR="0" lvl="0" indent="0" algn="l" defTabSz="685165" rtl="0" fontAlgn="auto">
              <a:lnSpc>
                <a:spcPct val="120000"/>
              </a:lnSpc>
              <a:spcBef>
                <a:spcPts val="0"/>
              </a:spcBef>
              <a:spcAft>
                <a:spcPts val="0"/>
              </a:spcAft>
              <a:buClrTx/>
              <a:buSzTx/>
              <a:buFontTx/>
              <a:buNone/>
              <a:defRPr/>
            </a:pPr>
            <a:r>
              <a:rPr lang="zh-CN" altLang="zh-CN" sz="2400" dirty="0">
                <a:effectLst/>
                <a:ea typeface="宋体" panose="02010600030101010101" pitchFamily="2" charset="-122"/>
                <a:cs typeface="Times New Roman" panose="02020603050405020304" pitchFamily="18" charset="0"/>
              </a:rPr>
              <a:t>以交换机为通信子网的中心，并由若干个主机和终端构成了用户的资源子网</a:t>
            </a:r>
            <a:r>
              <a:rPr lang="zh-CN" altLang="en-US" sz="2400" dirty="0">
                <a:effectLst/>
                <a:ea typeface="宋体" panose="02010600030101010101" pitchFamily="2" charset="-122"/>
                <a:cs typeface="Times New Roman" panose="02020603050405020304" pitchFamily="18" charset="0"/>
              </a:rPr>
              <a:t>。</a:t>
            </a:r>
            <a:endParaRPr kumimoji="0" lang="zh-CN" altLang="en-US" sz="2400" b="0" i="0" u="none" strike="noStrike" kern="1200" cap="none" spc="0" normalizeH="0" baseline="0" noProof="0" dirty="0">
              <a:ln>
                <a:noFill/>
              </a:ln>
              <a:solidFill>
                <a:schemeClr val="tx1">
                  <a:lumMod val="85000"/>
                  <a:lumOff val="15000"/>
                </a:schemeClr>
              </a:solidFill>
              <a:effectLst/>
              <a:uLnTx/>
              <a:uFillTx/>
              <a:latin typeface="宋体" panose="02010600030101010101" pitchFamily="2" charset="-122"/>
              <a:ea typeface="宋体" panose="02010600030101010101" pitchFamily="2" charset="-122"/>
              <a:cs typeface="Open Sans" pitchFamily="34" charset="0"/>
              <a:sym typeface="+mn-ea"/>
            </a:endParaRPr>
          </a:p>
        </p:txBody>
      </p:sp>
      <p:sp>
        <p:nvSpPr>
          <p:cNvPr id="13" name="Rectangle 330">
            <a:extLst>
              <a:ext uri="{FF2B5EF4-FFF2-40B4-BE49-F238E27FC236}">
                <a16:creationId xmlns:a16="http://schemas.microsoft.com/office/drawing/2014/main" id="{179B4E98-BD4E-28D2-B5CE-D211B2462F96}"/>
              </a:ext>
            </a:extLst>
          </p:cNvPr>
          <p:cNvSpPr/>
          <p:nvPr/>
        </p:nvSpPr>
        <p:spPr>
          <a:xfrm>
            <a:off x="1696085" y="4142320"/>
            <a:ext cx="8799830" cy="1387111"/>
          </a:xfrm>
          <a:prstGeom prst="rect">
            <a:avLst/>
          </a:prstGeom>
        </p:spPr>
        <p:txBody>
          <a:bodyPr wrap="square">
            <a:spAutoFit/>
          </a:bodyPr>
          <a:lstStyle/>
          <a:p>
            <a:pPr marL="0" marR="0" lvl="0" indent="0" algn="l" defTabSz="685165" rtl="0" fontAlgn="auto">
              <a:lnSpc>
                <a:spcPct val="120000"/>
              </a:lnSpc>
              <a:spcBef>
                <a:spcPts val="0"/>
              </a:spcBef>
              <a:spcAft>
                <a:spcPts val="0"/>
              </a:spcAft>
              <a:buClrTx/>
              <a:buSzTx/>
              <a:buFontTx/>
              <a:buNone/>
              <a:defRPr/>
            </a:pPr>
            <a:r>
              <a:rPr lang="zh-CN" altLang="zh-CN" sz="2400" dirty="0">
                <a:effectLst/>
                <a:ea typeface="宋体" panose="02010600030101010101" pitchFamily="2" charset="-122"/>
                <a:cs typeface="Times New Roman" panose="02020603050405020304" pitchFamily="18" charset="0"/>
              </a:rPr>
              <a:t>世界上公认的第一个最成功的远程计算机网络是在</a:t>
            </a:r>
            <a:r>
              <a:rPr lang="en-US" altLang="zh-CN" sz="2400" dirty="0">
                <a:effectLst/>
                <a:ea typeface="宋体" panose="02010600030101010101" pitchFamily="2" charset="-122"/>
                <a:cs typeface="Times New Roman" panose="02020603050405020304" pitchFamily="18" charset="0"/>
              </a:rPr>
              <a:t>1969</a:t>
            </a:r>
            <a:r>
              <a:rPr lang="zh-CN" altLang="zh-CN" sz="2400" dirty="0">
                <a:effectLst/>
                <a:ea typeface="宋体" panose="02010600030101010101" pitchFamily="2" charset="-122"/>
                <a:cs typeface="Times New Roman" panose="02020603050405020304" pitchFamily="18" charset="0"/>
              </a:rPr>
              <a:t>年，由美国高级研究计划局</a:t>
            </a:r>
            <a:r>
              <a:rPr lang="en-US" altLang="zh-CN" sz="2400" dirty="0">
                <a:effectLst/>
                <a:ea typeface="宋体" panose="02010600030101010101" pitchFamily="2" charset="-122"/>
                <a:cs typeface="Times New Roman" panose="02020603050405020304" pitchFamily="18" charset="0"/>
              </a:rPr>
              <a:t>(Advanced Research Project Agency ,ARPA)</a:t>
            </a:r>
            <a:r>
              <a:rPr lang="zh-CN" altLang="zh-CN" sz="2400" dirty="0">
                <a:effectLst/>
                <a:ea typeface="宋体" panose="02010600030101010101" pitchFamily="2" charset="-122"/>
                <a:cs typeface="Times New Roman" panose="02020603050405020304" pitchFamily="18" charset="0"/>
              </a:rPr>
              <a:t>组织和成功研制的</a:t>
            </a:r>
            <a:r>
              <a:rPr lang="en-US" altLang="zh-CN" sz="2400" dirty="0">
                <a:effectLst/>
                <a:ea typeface="宋体" panose="02010600030101010101" pitchFamily="2" charset="-122"/>
                <a:cs typeface="Times New Roman" panose="02020603050405020304" pitchFamily="18" charset="0"/>
              </a:rPr>
              <a:t>ARPAnet</a:t>
            </a:r>
            <a:r>
              <a:rPr lang="zh-CN" altLang="zh-CN" sz="2400" dirty="0">
                <a:effectLst/>
                <a:ea typeface="宋体" panose="02010600030101010101" pitchFamily="2" charset="-122"/>
                <a:cs typeface="Times New Roman" panose="02020603050405020304" pitchFamily="18" charset="0"/>
              </a:rPr>
              <a:t>网络</a:t>
            </a:r>
            <a:r>
              <a:rPr lang="zh-CN" altLang="en-US" sz="2400" dirty="0">
                <a:effectLst/>
                <a:ea typeface="宋体" panose="02010600030101010101" pitchFamily="2" charset="-122"/>
                <a:cs typeface="Times New Roman" panose="02020603050405020304" pitchFamily="18" charset="0"/>
              </a:rPr>
              <a:t>，它具有</a:t>
            </a:r>
            <a:r>
              <a:rPr lang="en-US" altLang="zh-CN" sz="2400" dirty="0">
                <a:effectLst/>
                <a:ea typeface="宋体" panose="02010600030101010101" pitchFamily="2" charset="-122"/>
                <a:cs typeface="Times New Roman" panose="02020603050405020304" pitchFamily="18" charset="0"/>
              </a:rPr>
              <a:t>4</a:t>
            </a:r>
            <a:r>
              <a:rPr lang="zh-CN" altLang="en-US" sz="2400" dirty="0">
                <a:effectLst/>
                <a:ea typeface="宋体" panose="02010600030101010101" pitchFamily="2" charset="-122"/>
                <a:cs typeface="Times New Roman" panose="02020603050405020304" pitchFamily="18" charset="0"/>
              </a:rPr>
              <a:t>个节点。</a:t>
            </a:r>
            <a:endParaRPr kumimoji="0" lang="zh-CN" altLang="en-US" sz="2400" b="0" i="0" u="none" strike="noStrike" kern="1200" cap="none" spc="0" normalizeH="0" baseline="0" noProof="0" dirty="0">
              <a:ln>
                <a:noFill/>
              </a:ln>
              <a:solidFill>
                <a:schemeClr val="tx1">
                  <a:lumMod val="85000"/>
                  <a:lumOff val="15000"/>
                </a:schemeClr>
              </a:solidFill>
              <a:effectLst/>
              <a:uLnTx/>
              <a:uFillTx/>
              <a:latin typeface="宋体" panose="02010600030101010101" pitchFamily="2" charset="-122"/>
              <a:ea typeface="宋体" panose="02010600030101010101" pitchFamily="2" charset="-122"/>
              <a:cs typeface="Open Sans" pitchFamily="34" charset="0"/>
              <a:sym typeface="+mn-ea"/>
            </a:endParaRPr>
          </a:p>
        </p:txBody>
      </p:sp>
      <p:grpSp>
        <p:nvGrpSpPr>
          <p:cNvPr id="14" name="Group 332">
            <a:extLst>
              <a:ext uri="{FF2B5EF4-FFF2-40B4-BE49-F238E27FC236}">
                <a16:creationId xmlns:a16="http://schemas.microsoft.com/office/drawing/2014/main" id="{2C386C20-AA81-BDF7-F04E-54501F49DC70}"/>
              </a:ext>
            </a:extLst>
          </p:cNvPr>
          <p:cNvGrpSpPr/>
          <p:nvPr/>
        </p:nvGrpSpPr>
        <p:grpSpPr>
          <a:xfrm>
            <a:off x="1085022" y="4251958"/>
            <a:ext cx="259244" cy="259815"/>
            <a:chOff x="4643438" y="2786064"/>
            <a:chExt cx="288476" cy="288476"/>
          </a:xfrm>
        </p:grpSpPr>
        <p:sp>
          <p:nvSpPr>
            <p:cNvPr id="15" name="Oval 326">
              <a:extLst>
                <a:ext uri="{FF2B5EF4-FFF2-40B4-BE49-F238E27FC236}">
                  <a16:creationId xmlns:a16="http://schemas.microsoft.com/office/drawing/2014/main" id="{DE0C4BD4-9D1E-B9B9-0DD9-D0F2EB6F17D5}"/>
                </a:ext>
              </a:extLst>
            </p:cNvPr>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16" name="Freeform 26">
              <a:extLst>
                <a:ext uri="{FF2B5EF4-FFF2-40B4-BE49-F238E27FC236}">
                  <a16:creationId xmlns:a16="http://schemas.microsoft.com/office/drawing/2014/main" id="{2B19B964-1CED-4062-DEC3-77D2D0035AC5}"/>
                </a:ext>
              </a:extLst>
            </p:cNvPr>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grpSp>
        <p:nvGrpSpPr>
          <p:cNvPr id="17" name="Group 332">
            <a:extLst>
              <a:ext uri="{FF2B5EF4-FFF2-40B4-BE49-F238E27FC236}">
                <a16:creationId xmlns:a16="http://schemas.microsoft.com/office/drawing/2014/main" id="{EDD284CE-EF0E-85C2-A9D3-A33C7410ED8A}"/>
              </a:ext>
            </a:extLst>
          </p:cNvPr>
          <p:cNvGrpSpPr/>
          <p:nvPr/>
        </p:nvGrpSpPr>
        <p:grpSpPr>
          <a:xfrm>
            <a:off x="1085022" y="3270993"/>
            <a:ext cx="259244" cy="259815"/>
            <a:chOff x="4643438" y="2786064"/>
            <a:chExt cx="288476" cy="288476"/>
          </a:xfrm>
        </p:grpSpPr>
        <p:sp>
          <p:nvSpPr>
            <p:cNvPr id="18" name="Oval 326">
              <a:extLst>
                <a:ext uri="{FF2B5EF4-FFF2-40B4-BE49-F238E27FC236}">
                  <a16:creationId xmlns:a16="http://schemas.microsoft.com/office/drawing/2014/main" id="{BC1E1EEA-05D6-6E44-DF09-0D12D79F53A4}"/>
                </a:ext>
              </a:extLst>
            </p:cNvPr>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19" name="Freeform 26">
              <a:extLst>
                <a:ext uri="{FF2B5EF4-FFF2-40B4-BE49-F238E27FC236}">
                  <a16:creationId xmlns:a16="http://schemas.microsoft.com/office/drawing/2014/main" id="{7E411F58-8843-88CC-DFD0-D1ACE44363A1}"/>
                </a:ext>
              </a:extLst>
            </p:cNvPr>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sp>
        <p:nvSpPr>
          <p:cNvPr id="23" name="Rectangle 330">
            <a:extLst>
              <a:ext uri="{FF2B5EF4-FFF2-40B4-BE49-F238E27FC236}">
                <a16:creationId xmlns:a16="http://schemas.microsoft.com/office/drawing/2014/main" id="{1E4E0C27-6585-2786-3535-B6264294B1A8}"/>
              </a:ext>
            </a:extLst>
          </p:cNvPr>
          <p:cNvSpPr/>
          <p:nvPr/>
        </p:nvSpPr>
        <p:spPr>
          <a:xfrm>
            <a:off x="1696085" y="5467102"/>
            <a:ext cx="8799830" cy="919867"/>
          </a:xfrm>
          <a:prstGeom prst="rect">
            <a:avLst/>
          </a:prstGeom>
        </p:spPr>
        <p:txBody>
          <a:bodyPr wrap="square">
            <a:spAutoFit/>
          </a:bodyPr>
          <a:lstStyle/>
          <a:p>
            <a:pPr marL="0" marR="0" lvl="0" indent="0" algn="l" defTabSz="685165" rtl="0" fontAlgn="auto">
              <a:lnSpc>
                <a:spcPct val="120000"/>
              </a:lnSpc>
              <a:spcBef>
                <a:spcPts val="0"/>
              </a:spcBef>
              <a:spcAft>
                <a:spcPts val="0"/>
              </a:spcAft>
              <a:buClrTx/>
              <a:buSzTx/>
              <a:buFontTx/>
              <a:buNone/>
              <a:defRPr/>
            </a:pPr>
            <a:r>
              <a:rPr lang="en-US" altLang="zh-CN" sz="2400" dirty="0">
                <a:effectLst/>
                <a:latin typeface="宋体" panose="02010600030101010101" pitchFamily="2" charset="-122"/>
                <a:cs typeface="Times New Roman" panose="02020603050405020304" pitchFamily="18" charset="0"/>
              </a:rPr>
              <a:t>ARPAnet</a:t>
            </a:r>
            <a:r>
              <a:rPr lang="zh-CN" altLang="zh-CN" sz="2400" dirty="0">
                <a:effectLst/>
                <a:ea typeface="宋体" panose="02010600030101010101" pitchFamily="2" charset="-122"/>
                <a:cs typeface="Times New Roman" panose="02020603050405020304" pitchFamily="18" charset="0"/>
              </a:rPr>
              <a:t>网络首先将计算机网络划分为</a:t>
            </a:r>
            <a:r>
              <a:rPr lang="en-US" altLang="zh-CN" sz="2400" dirty="0">
                <a:effectLst/>
                <a:ea typeface="宋体" panose="02010600030101010101" pitchFamily="2" charset="-122"/>
                <a:cs typeface="Times New Roman" panose="02020603050405020304" pitchFamily="18" charset="0"/>
              </a:rPr>
              <a:t>“</a:t>
            </a:r>
            <a:r>
              <a:rPr lang="zh-CN" altLang="zh-CN" sz="2400" dirty="0">
                <a:effectLst/>
                <a:ea typeface="宋体" panose="02010600030101010101" pitchFamily="2" charset="-122"/>
                <a:cs typeface="Times New Roman" panose="02020603050405020304" pitchFamily="18" charset="0"/>
              </a:rPr>
              <a:t>通信子网</a:t>
            </a:r>
            <a:r>
              <a:rPr lang="en-US" altLang="zh-CN" sz="2400" dirty="0">
                <a:effectLst/>
                <a:ea typeface="宋体" panose="02010600030101010101" pitchFamily="2" charset="-122"/>
                <a:cs typeface="Times New Roman" panose="02020603050405020304" pitchFamily="18" charset="0"/>
              </a:rPr>
              <a:t>”</a:t>
            </a:r>
            <a:r>
              <a:rPr lang="zh-CN" altLang="zh-CN" sz="2400" dirty="0">
                <a:effectLst/>
                <a:ea typeface="宋体" panose="02010600030101010101" pitchFamily="2" charset="-122"/>
                <a:cs typeface="Times New Roman" panose="02020603050405020304" pitchFamily="18" charset="0"/>
              </a:rPr>
              <a:t>和</a:t>
            </a:r>
            <a:r>
              <a:rPr lang="en-US" altLang="zh-CN" sz="2400" dirty="0">
                <a:effectLst/>
                <a:ea typeface="宋体" panose="02010600030101010101" pitchFamily="2" charset="-122"/>
                <a:cs typeface="Times New Roman" panose="02020603050405020304" pitchFamily="18" charset="0"/>
              </a:rPr>
              <a:t>“</a:t>
            </a:r>
            <a:r>
              <a:rPr lang="zh-CN" altLang="zh-CN" sz="2400" dirty="0">
                <a:effectLst/>
                <a:ea typeface="宋体" panose="02010600030101010101" pitchFamily="2" charset="-122"/>
                <a:cs typeface="Times New Roman" panose="02020603050405020304" pitchFamily="18" charset="0"/>
              </a:rPr>
              <a:t>资源子网</a:t>
            </a:r>
            <a:r>
              <a:rPr lang="en-US" altLang="zh-CN" sz="2400" dirty="0">
                <a:effectLst/>
                <a:ea typeface="宋体" panose="02010600030101010101" pitchFamily="2" charset="-122"/>
                <a:cs typeface="Times New Roman" panose="02020603050405020304" pitchFamily="18" charset="0"/>
              </a:rPr>
              <a:t>”</a:t>
            </a:r>
            <a:r>
              <a:rPr lang="zh-CN" altLang="zh-CN" sz="2400" dirty="0">
                <a:effectLst/>
                <a:ea typeface="宋体" panose="02010600030101010101" pitchFamily="2" charset="-122"/>
                <a:cs typeface="Times New Roman" panose="02020603050405020304" pitchFamily="18" charset="0"/>
              </a:rPr>
              <a:t>两大部分</a:t>
            </a:r>
            <a:r>
              <a:rPr lang="zh-CN" altLang="en-US" sz="2400" dirty="0">
                <a:effectLst/>
                <a:ea typeface="宋体" panose="02010600030101010101" pitchFamily="2" charset="-122"/>
                <a:cs typeface="Times New Roman" panose="02020603050405020304" pitchFamily="18" charset="0"/>
              </a:rPr>
              <a:t>，</a:t>
            </a:r>
            <a:r>
              <a:rPr lang="zh-CN" altLang="zh-CN" sz="2400" dirty="0">
                <a:effectLst/>
                <a:ea typeface="宋体" panose="02010600030101010101" pitchFamily="2" charset="-122"/>
                <a:cs typeface="Times New Roman" panose="02020603050405020304" pitchFamily="18" charset="0"/>
              </a:rPr>
              <a:t>现代计算机网络的许多概念和方法都来源于它</a:t>
            </a:r>
            <a:r>
              <a:rPr lang="zh-CN" altLang="en-US" sz="2400" dirty="0">
                <a:effectLst/>
                <a:ea typeface="宋体" panose="02010600030101010101" pitchFamily="2" charset="-122"/>
                <a:cs typeface="Times New Roman" panose="02020603050405020304" pitchFamily="18" charset="0"/>
              </a:rPr>
              <a:t>。</a:t>
            </a:r>
            <a:endParaRPr kumimoji="0" lang="zh-CN" altLang="en-US" sz="2400" b="0" i="0" u="none" strike="noStrike" kern="1200" cap="none" spc="0" normalizeH="0" baseline="0" noProof="0" dirty="0">
              <a:ln>
                <a:noFill/>
              </a:ln>
              <a:solidFill>
                <a:schemeClr val="tx1">
                  <a:lumMod val="85000"/>
                  <a:lumOff val="15000"/>
                </a:schemeClr>
              </a:solidFill>
              <a:effectLst/>
              <a:uLnTx/>
              <a:uFillTx/>
              <a:latin typeface="宋体" panose="02010600030101010101" pitchFamily="2" charset="-122"/>
              <a:ea typeface="宋体" panose="02010600030101010101" pitchFamily="2" charset="-122"/>
              <a:cs typeface="Open Sans" pitchFamily="34" charset="0"/>
              <a:sym typeface="+mn-ea"/>
            </a:endParaRPr>
          </a:p>
        </p:txBody>
      </p:sp>
      <p:grpSp>
        <p:nvGrpSpPr>
          <p:cNvPr id="24" name="Group 332">
            <a:extLst>
              <a:ext uri="{FF2B5EF4-FFF2-40B4-BE49-F238E27FC236}">
                <a16:creationId xmlns:a16="http://schemas.microsoft.com/office/drawing/2014/main" id="{F9BBA512-2BE2-F025-0E81-01C676E40F36}"/>
              </a:ext>
            </a:extLst>
          </p:cNvPr>
          <p:cNvGrpSpPr/>
          <p:nvPr/>
        </p:nvGrpSpPr>
        <p:grpSpPr>
          <a:xfrm>
            <a:off x="1085022" y="5484530"/>
            <a:ext cx="259244" cy="259815"/>
            <a:chOff x="4643438" y="2786064"/>
            <a:chExt cx="288476" cy="288476"/>
          </a:xfrm>
        </p:grpSpPr>
        <p:sp>
          <p:nvSpPr>
            <p:cNvPr id="25" name="Oval 326">
              <a:extLst>
                <a:ext uri="{FF2B5EF4-FFF2-40B4-BE49-F238E27FC236}">
                  <a16:creationId xmlns:a16="http://schemas.microsoft.com/office/drawing/2014/main" id="{F9A9EA0C-CC3F-5B06-5F4E-7CC20DF161F0}"/>
                </a:ext>
              </a:extLst>
            </p:cNvPr>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26" name="Freeform 26">
              <a:extLst>
                <a:ext uri="{FF2B5EF4-FFF2-40B4-BE49-F238E27FC236}">
                  <a16:creationId xmlns:a16="http://schemas.microsoft.com/office/drawing/2014/main" id="{57E0F34C-14B3-BC4A-4745-4DDE811822BB}"/>
                </a:ext>
              </a:extLst>
            </p:cNvPr>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spTree>
    <p:extLst>
      <p:ext uri="{BB962C8B-B14F-4D97-AF65-F5344CB8AC3E}">
        <p14:creationId xmlns:p14="http://schemas.microsoft.com/office/powerpoint/2010/main" val="21665658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altLang="zh-CN" dirty="0"/>
              <a:t>1.1.1</a:t>
            </a:r>
            <a:r>
              <a:rPr lang="zh-CN" altLang="en-US" dirty="0"/>
              <a:t>网络的演变与发展</a:t>
            </a:r>
          </a:p>
        </p:txBody>
      </p:sp>
      <p:sp>
        <p:nvSpPr>
          <p:cNvPr id="2" name="文本框 1"/>
          <p:cNvSpPr txBox="1"/>
          <p:nvPr/>
        </p:nvSpPr>
        <p:spPr>
          <a:xfrm>
            <a:off x="2153694" y="1728682"/>
            <a:ext cx="7885241" cy="499110"/>
          </a:xfrm>
          <a:prstGeom prst="rect">
            <a:avLst/>
          </a:prstGeom>
          <a:noFill/>
        </p:spPr>
        <p:txBody>
          <a:bodyPr wrap="square" tIns="42254" bIns="42254" rtlCol="0">
            <a:spAutoFit/>
          </a:bodyPr>
          <a:lstStyle/>
          <a:p>
            <a:pPr algn="ctr"/>
            <a:r>
              <a:rPr lang="zh-CN" altLang="en-US" sz="2700" b="1" dirty="0">
                <a:solidFill>
                  <a:schemeClr val="accent1"/>
                </a:solidFill>
                <a:latin typeface="微软雅黑" panose="020B0503020204020204" pitchFamily="34" charset="-122"/>
                <a:ea typeface="微软雅黑" panose="020B0503020204020204" pitchFamily="34" charset="-122"/>
              </a:rPr>
              <a:t>第</a:t>
            </a:r>
            <a:r>
              <a:rPr lang="en-US" altLang="zh-CN" sz="2700" b="1" dirty="0">
                <a:solidFill>
                  <a:schemeClr val="accent1"/>
                </a:solidFill>
                <a:latin typeface="微软雅黑" panose="020B0503020204020204" pitchFamily="34" charset="-122"/>
                <a:ea typeface="微软雅黑" panose="020B0503020204020204" pitchFamily="34" charset="-122"/>
              </a:rPr>
              <a:t>3</a:t>
            </a:r>
            <a:r>
              <a:rPr lang="zh-CN" altLang="en-US" sz="2700" b="1" dirty="0">
                <a:solidFill>
                  <a:schemeClr val="accent1"/>
                </a:solidFill>
                <a:latin typeface="微软雅黑" panose="020B0503020204020204" pitchFamily="34" charset="-122"/>
                <a:ea typeface="微软雅黑" panose="020B0503020204020204" pitchFamily="34" charset="-122"/>
              </a:rPr>
              <a:t>代 开放式的标准化计算机网络</a:t>
            </a:r>
          </a:p>
        </p:txBody>
      </p:sp>
      <p:sp>
        <p:nvSpPr>
          <p:cNvPr id="331" name="Rectangle 330"/>
          <p:cNvSpPr/>
          <p:nvPr/>
        </p:nvSpPr>
        <p:spPr>
          <a:xfrm>
            <a:off x="1696720" y="2455545"/>
            <a:ext cx="8799830" cy="500715"/>
          </a:xfrm>
          <a:prstGeom prst="rect">
            <a:avLst/>
          </a:prstGeom>
        </p:spPr>
        <p:txBody>
          <a:bodyPr wrap="square">
            <a:spAutoFit/>
          </a:bodyPr>
          <a:lstStyle/>
          <a:p>
            <a:pPr marL="0" marR="0" lvl="0" indent="0" algn="l" defTabSz="685165" rtl="0" fontAlgn="auto">
              <a:lnSpc>
                <a:spcPct val="120000"/>
              </a:lnSpc>
              <a:spcBef>
                <a:spcPts val="0"/>
              </a:spcBef>
              <a:spcAft>
                <a:spcPts val="0"/>
              </a:spcAft>
              <a:buClrTx/>
              <a:buSzTx/>
              <a:buFontTx/>
              <a:buNone/>
              <a:defRPr/>
            </a:pPr>
            <a:r>
              <a:rPr lang="zh-CN" altLang="en-US" sz="2400" dirty="0">
                <a:solidFill>
                  <a:schemeClr val="tx1">
                    <a:lumMod val="85000"/>
                    <a:lumOff val="15000"/>
                  </a:schemeClr>
                </a:solidFill>
                <a:latin typeface="宋体" panose="02010600030101010101" pitchFamily="2" charset="-122"/>
                <a:ea typeface="宋体" panose="02010600030101010101" pitchFamily="2" charset="-122"/>
                <a:cs typeface="Open Sans" pitchFamily="34" charset="0"/>
                <a:sym typeface="+mn-ea"/>
              </a:rPr>
              <a:t>出现在</a:t>
            </a:r>
            <a:r>
              <a:rPr lang="en-US" altLang="zh-CN" sz="2400" dirty="0">
                <a:effectLst/>
                <a:latin typeface="宋体" panose="02010600030101010101" pitchFamily="2" charset="-122"/>
                <a:cs typeface="Times New Roman" panose="02020603050405020304" pitchFamily="18" charset="0"/>
              </a:rPr>
              <a:t>20</a:t>
            </a:r>
            <a:r>
              <a:rPr lang="zh-CN" altLang="zh-CN" sz="2400" dirty="0">
                <a:effectLst/>
                <a:ea typeface="宋体" panose="02010600030101010101" pitchFamily="2" charset="-122"/>
                <a:cs typeface="Times New Roman" panose="02020603050405020304" pitchFamily="18" charset="0"/>
              </a:rPr>
              <a:t>世纪</a:t>
            </a:r>
            <a:r>
              <a:rPr lang="en-US" altLang="zh-CN" sz="2400" dirty="0">
                <a:effectLst/>
                <a:ea typeface="宋体" panose="02010600030101010101" pitchFamily="2" charset="-122"/>
                <a:cs typeface="Times New Roman" panose="02020603050405020304" pitchFamily="18" charset="0"/>
              </a:rPr>
              <a:t>70</a:t>
            </a:r>
            <a:r>
              <a:rPr lang="zh-CN" altLang="zh-CN" sz="2400" dirty="0">
                <a:effectLst/>
                <a:ea typeface="宋体" panose="02010600030101010101" pitchFamily="2" charset="-122"/>
                <a:cs typeface="Times New Roman" panose="02020603050405020304" pitchFamily="18" charset="0"/>
              </a:rPr>
              <a:t>年代初期至</a:t>
            </a:r>
            <a:r>
              <a:rPr lang="en-US" altLang="zh-CN" sz="2400" dirty="0">
                <a:effectLst/>
                <a:ea typeface="宋体" panose="02010600030101010101" pitchFamily="2" charset="-122"/>
                <a:cs typeface="Times New Roman" panose="02020603050405020304" pitchFamily="18" charset="0"/>
              </a:rPr>
              <a:t>90</a:t>
            </a:r>
            <a:r>
              <a:rPr lang="zh-CN" altLang="zh-CN" sz="2400" dirty="0">
                <a:effectLst/>
                <a:ea typeface="宋体" panose="02010600030101010101" pitchFamily="2" charset="-122"/>
                <a:cs typeface="Times New Roman" panose="02020603050405020304" pitchFamily="18" charset="0"/>
              </a:rPr>
              <a:t>年代中期</a:t>
            </a:r>
            <a:r>
              <a:rPr lang="zh-CN" altLang="en-US" sz="2400" dirty="0">
                <a:solidFill>
                  <a:schemeClr val="tx1">
                    <a:lumMod val="85000"/>
                    <a:lumOff val="15000"/>
                  </a:schemeClr>
                </a:solidFill>
                <a:latin typeface="宋体" panose="02010600030101010101" pitchFamily="2" charset="-122"/>
                <a:ea typeface="宋体" panose="02010600030101010101" pitchFamily="2" charset="-122"/>
                <a:cs typeface="Open Sans" pitchFamily="34" charset="0"/>
              </a:rPr>
              <a:t>。</a:t>
            </a:r>
            <a:endParaRPr lang="zh-CN" altLang="en-US" sz="2400" dirty="0">
              <a:solidFill>
                <a:schemeClr val="tx1">
                  <a:lumMod val="85000"/>
                  <a:lumOff val="15000"/>
                </a:schemeClr>
              </a:solidFill>
              <a:latin typeface="宋体" panose="02010600030101010101" pitchFamily="2" charset="-122"/>
              <a:ea typeface="宋体" panose="02010600030101010101" pitchFamily="2" charset="-122"/>
              <a:cs typeface="Open Sans" pitchFamily="34" charset="0"/>
              <a:sym typeface="+mn-ea"/>
            </a:endParaRPr>
          </a:p>
        </p:txBody>
      </p:sp>
      <p:grpSp>
        <p:nvGrpSpPr>
          <p:cNvPr id="31752" name="Group 332"/>
          <p:cNvGrpSpPr/>
          <p:nvPr/>
        </p:nvGrpSpPr>
        <p:grpSpPr>
          <a:xfrm>
            <a:off x="1085022" y="2589975"/>
            <a:ext cx="259244" cy="259815"/>
            <a:chOff x="4643438" y="2786064"/>
            <a:chExt cx="288476" cy="288476"/>
          </a:xfrm>
        </p:grpSpPr>
        <p:sp>
          <p:nvSpPr>
            <p:cNvPr id="327" name="Oval 326"/>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338" name="Freeform 26"/>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grpSp>
        <p:nvGrpSpPr>
          <p:cNvPr id="4097" name="组合 3"/>
          <p:cNvGrpSpPr/>
          <p:nvPr/>
        </p:nvGrpSpPr>
        <p:grpSpPr>
          <a:xfrm>
            <a:off x="874395" y="179070"/>
            <a:ext cx="6696075" cy="933450"/>
            <a:chOff x="1076" y="1431"/>
            <a:chExt cx="10544" cy="1470"/>
          </a:xfrm>
        </p:grpSpPr>
        <p:cxnSp>
          <p:nvCxnSpPr>
            <p:cNvPr id="52" name="Line0"/>
            <p:cNvCxnSpPr/>
            <p:nvPr/>
          </p:nvCxnSpPr>
          <p:spPr>
            <a:xfrm flipV="1">
              <a:off x="1076" y="2565"/>
              <a:ext cx="9879" cy="5"/>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pic>
          <p:nvPicPr>
            <p:cNvPr id="4099" name="图片 34"/>
            <p:cNvPicPr>
              <a:picLocks noChangeAspect="1"/>
            </p:cNvPicPr>
            <p:nvPr/>
          </p:nvPicPr>
          <p:blipFill>
            <a:blip r:embed="rId2"/>
            <a:stretch>
              <a:fillRect/>
            </a:stretch>
          </p:blipFill>
          <p:spPr>
            <a:xfrm>
              <a:off x="10262" y="1431"/>
              <a:ext cx="1357" cy="1470"/>
            </a:xfrm>
            <a:prstGeom prst="rect">
              <a:avLst/>
            </a:prstGeom>
            <a:noFill/>
            <a:ln w="9525">
              <a:noFill/>
            </a:ln>
          </p:spPr>
        </p:pic>
      </p:grpSp>
      <p:sp>
        <p:nvSpPr>
          <p:cNvPr id="12" name="Rectangle 330">
            <a:extLst>
              <a:ext uri="{FF2B5EF4-FFF2-40B4-BE49-F238E27FC236}">
                <a16:creationId xmlns:a16="http://schemas.microsoft.com/office/drawing/2014/main" id="{3BE6BAC6-6FB8-2059-D2F7-BDF0EF08DA20}"/>
              </a:ext>
            </a:extLst>
          </p:cNvPr>
          <p:cNvSpPr/>
          <p:nvPr/>
        </p:nvSpPr>
        <p:spPr>
          <a:xfrm>
            <a:off x="1696085" y="3054139"/>
            <a:ext cx="8799830" cy="1363065"/>
          </a:xfrm>
          <a:prstGeom prst="rect">
            <a:avLst/>
          </a:prstGeom>
        </p:spPr>
        <p:txBody>
          <a:bodyPr wrap="square">
            <a:spAutoFit/>
          </a:bodyPr>
          <a:lstStyle/>
          <a:p>
            <a:pPr marL="0" marR="0" lvl="0" indent="0" algn="l" defTabSz="685165" rtl="0" fontAlgn="auto">
              <a:lnSpc>
                <a:spcPct val="120000"/>
              </a:lnSpc>
              <a:spcBef>
                <a:spcPts val="0"/>
              </a:spcBef>
              <a:spcAft>
                <a:spcPts val="0"/>
              </a:spcAft>
              <a:buClrTx/>
              <a:buSzTx/>
              <a:buFontTx/>
              <a:buNone/>
              <a:defRPr/>
            </a:pPr>
            <a:r>
              <a:rPr lang="zh-CN" altLang="zh-CN" sz="2400" dirty="0">
                <a:effectLst/>
                <a:ea typeface="宋体" panose="02010600030101010101" pitchFamily="2" charset="-122"/>
                <a:cs typeface="Times New Roman" panose="02020603050405020304" pitchFamily="18" charset="0"/>
              </a:rPr>
              <a:t>计算机网络在解决了计算机联网和网络互联标准问题的基础上，提出了开放系统的互联参考模型与协议，促进了符合国际标准化的计算机网络技术的发展。</a:t>
            </a:r>
            <a:endParaRPr kumimoji="0" lang="zh-CN" altLang="en-US" sz="2400" b="0" i="0" u="none" strike="noStrike" kern="1200" cap="none" spc="0" normalizeH="0" baseline="0" noProof="0" dirty="0">
              <a:ln>
                <a:noFill/>
              </a:ln>
              <a:solidFill>
                <a:schemeClr val="tx1">
                  <a:lumMod val="85000"/>
                  <a:lumOff val="15000"/>
                </a:schemeClr>
              </a:solidFill>
              <a:effectLst/>
              <a:uLnTx/>
              <a:uFillTx/>
              <a:latin typeface="宋体" panose="02010600030101010101" pitchFamily="2" charset="-122"/>
              <a:ea typeface="宋体" panose="02010600030101010101" pitchFamily="2" charset="-122"/>
              <a:cs typeface="Open Sans" pitchFamily="34" charset="0"/>
              <a:sym typeface="+mn-ea"/>
            </a:endParaRPr>
          </a:p>
        </p:txBody>
      </p:sp>
      <p:sp>
        <p:nvSpPr>
          <p:cNvPr id="13" name="Rectangle 330">
            <a:extLst>
              <a:ext uri="{FF2B5EF4-FFF2-40B4-BE49-F238E27FC236}">
                <a16:creationId xmlns:a16="http://schemas.microsoft.com/office/drawing/2014/main" id="{179B4E98-BD4E-28D2-B5CE-D211B2462F96}"/>
              </a:ext>
            </a:extLst>
          </p:cNvPr>
          <p:cNvSpPr/>
          <p:nvPr/>
        </p:nvSpPr>
        <p:spPr>
          <a:xfrm>
            <a:off x="1696085" y="4399463"/>
            <a:ext cx="8799830" cy="919867"/>
          </a:xfrm>
          <a:prstGeom prst="rect">
            <a:avLst/>
          </a:prstGeom>
        </p:spPr>
        <p:txBody>
          <a:bodyPr wrap="square">
            <a:spAutoFit/>
          </a:bodyPr>
          <a:lstStyle/>
          <a:p>
            <a:pPr marL="0" marR="0" lvl="0" indent="0" algn="l" defTabSz="685165" rtl="0" fontAlgn="auto">
              <a:lnSpc>
                <a:spcPct val="120000"/>
              </a:lnSpc>
              <a:spcBef>
                <a:spcPts val="0"/>
              </a:spcBef>
              <a:spcAft>
                <a:spcPts val="0"/>
              </a:spcAft>
              <a:buClrTx/>
              <a:buSzTx/>
              <a:buFontTx/>
              <a:buNone/>
              <a:defRPr/>
            </a:pPr>
            <a:r>
              <a:rPr lang="en-US" altLang="zh-CN" sz="2400" dirty="0">
                <a:effectLst/>
                <a:latin typeface="宋体" panose="02010600030101010101" pitchFamily="2" charset="-122"/>
                <a:cs typeface="Times New Roman" panose="02020603050405020304" pitchFamily="18" charset="0"/>
              </a:rPr>
              <a:t>“</a:t>
            </a:r>
            <a:r>
              <a:rPr lang="zh-CN" altLang="zh-CN" sz="2400" dirty="0">
                <a:effectLst/>
                <a:ea typeface="宋体" panose="02010600030101010101" pitchFamily="2" charset="-122"/>
                <a:cs typeface="Times New Roman" panose="02020603050405020304" pitchFamily="18" charset="0"/>
              </a:rPr>
              <a:t>开放式</a:t>
            </a:r>
            <a:r>
              <a:rPr lang="en-US" altLang="zh-CN" sz="2400" dirty="0">
                <a:effectLst/>
                <a:ea typeface="宋体" panose="02010600030101010101" pitchFamily="2" charset="-122"/>
                <a:cs typeface="Times New Roman" panose="02020603050405020304" pitchFamily="18" charset="0"/>
              </a:rPr>
              <a:t>”</a:t>
            </a:r>
            <a:r>
              <a:rPr lang="zh-CN" altLang="zh-CN" sz="2400" dirty="0">
                <a:effectLst/>
                <a:ea typeface="宋体" panose="02010600030101010101" pitchFamily="2" charset="-122"/>
                <a:cs typeface="Times New Roman" panose="02020603050405020304" pitchFamily="18" charset="0"/>
              </a:rPr>
              <a:t>是相对于那些只能符合独家网络厂商要求的各自封闭的系统而言的</a:t>
            </a:r>
            <a:endParaRPr kumimoji="0" lang="zh-CN" altLang="en-US" sz="2400" b="0" i="0" u="none" strike="noStrike" kern="1200" cap="none" spc="0" normalizeH="0" baseline="0" noProof="0" dirty="0">
              <a:ln>
                <a:noFill/>
              </a:ln>
              <a:solidFill>
                <a:schemeClr val="tx1">
                  <a:lumMod val="85000"/>
                  <a:lumOff val="15000"/>
                </a:schemeClr>
              </a:solidFill>
              <a:effectLst/>
              <a:uLnTx/>
              <a:uFillTx/>
              <a:latin typeface="宋体" panose="02010600030101010101" pitchFamily="2" charset="-122"/>
              <a:ea typeface="宋体" panose="02010600030101010101" pitchFamily="2" charset="-122"/>
              <a:cs typeface="Open Sans" pitchFamily="34" charset="0"/>
              <a:sym typeface="+mn-ea"/>
            </a:endParaRPr>
          </a:p>
        </p:txBody>
      </p:sp>
      <p:grpSp>
        <p:nvGrpSpPr>
          <p:cNvPr id="14" name="Group 332">
            <a:extLst>
              <a:ext uri="{FF2B5EF4-FFF2-40B4-BE49-F238E27FC236}">
                <a16:creationId xmlns:a16="http://schemas.microsoft.com/office/drawing/2014/main" id="{2C386C20-AA81-BDF7-F04E-54501F49DC70}"/>
              </a:ext>
            </a:extLst>
          </p:cNvPr>
          <p:cNvGrpSpPr/>
          <p:nvPr/>
        </p:nvGrpSpPr>
        <p:grpSpPr>
          <a:xfrm>
            <a:off x="1038123" y="4529591"/>
            <a:ext cx="259244" cy="259815"/>
            <a:chOff x="4643438" y="2786064"/>
            <a:chExt cx="288476" cy="288476"/>
          </a:xfrm>
        </p:grpSpPr>
        <p:sp>
          <p:nvSpPr>
            <p:cNvPr id="15" name="Oval 326">
              <a:extLst>
                <a:ext uri="{FF2B5EF4-FFF2-40B4-BE49-F238E27FC236}">
                  <a16:creationId xmlns:a16="http://schemas.microsoft.com/office/drawing/2014/main" id="{DE0C4BD4-9D1E-B9B9-0DD9-D0F2EB6F17D5}"/>
                </a:ext>
              </a:extLst>
            </p:cNvPr>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16" name="Freeform 26">
              <a:extLst>
                <a:ext uri="{FF2B5EF4-FFF2-40B4-BE49-F238E27FC236}">
                  <a16:creationId xmlns:a16="http://schemas.microsoft.com/office/drawing/2014/main" id="{2B19B964-1CED-4062-DEC3-77D2D0035AC5}"/>
                </a:ext>
              </a:extLst>
            </p:cNvPr>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grpSp>
        <p:nvGrpSpPr>
          <p:cNvPr id="17" name="Group 332">
            <a:extLst>
              <a:ext uri="{FF2B5EF4-FFF2-40B4-BE49-F238E27FC236}">
                <a16:creationId xmlns:a16="http://schemas.microsoft.com/office/drawing/2014/main" id="{EDD284CE-EF0E-85C2-A9D3-A33C7410ED8A}"/>
              </a:ext>
            </a:extLst>
          </p:cNvPr>
          <p:cNvGrpSpPr/>
          <p:nvPr/>
        </p:nvGrpSpPr>
        <p:grpSpPr>
          <a:xfrm>
            <a:off x="1085022" y="3270993"/>
            <a:ext cx="259244" cy="259815"/>
            <a:chOff x="4643438" y="2786064"/>
            <a:chExt cx="288476" cy="288476"/>
          </a:xfrm>
        </p:grpSpPr>
        <p:sp>
          <p:nvSpPr>
            <p:cNvPr id="18" name="Oval 326">
              <a:extLst>
                <a:ext uri="{FF2B5EF4-FFF2-40B4-BE49-F238E27FC236}">
                  <a16:creationId xmlns:a16="http://schemas.microsoft.com/office/drawing/2014/main" id="{BC1E1EEA-05D6-6E44-DF09-0D12D79F53A4}"/>
                </a:ext>
              </a:extLst>
            </p:cNvPr>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19" name="Freeform 26">
              <a:extLst>
                <a:ext uri="{FF2B5EF4-FFF2-40B4-BE49-F238E27FC236}">
                  <a16:creationId xmlns:a16="http://schemas.microsoft.com/office/drawing/2014/main" id="{7E411F58-8843-88CC-DFD0-D1ACE44363A1}"/>
                </a:ext>
              </a:extLst>
            </p:cNvPr>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sp>
        <p:nvSpPr>
          <p:cNvPr id="23" name="Rectangle 330">
            <a:extLst>
              <a:ext uri="{FF2B5EF4-FFF2-40B4-BE49-F238E27FC236}">
                <a16:creationId xmlns:a16="http://schemas.microsoft.com/office/drawing/2014/main" id="{1E4E0C27-6585-2786-3535-B6264294B1A8}"/>
              </a:ext>
            </a:extLst>
          </p:cNvPr>
          <p:cNvSpPr/>
          <p:nvPr/>
        </p:nvSpPr>
        <p:spPr>
          <a:xfrm>
            <a:off x="1668818" y="5319330"/>
            <a:ext cx="8799830" cy="1387111"/>
          </a:xfrm>
          <a:prstGeom prst="rect">
            <a:avLst/>
          </a:prstGeom>
        </p:spPr>
        <p:txBody>
          <a:bodyPr wrap="square">
            <a:spAutoFit/>
          </a:bodyPr>
          <a:lstStyle/>
          <a:p>
            <a:pPr marL="0" marR="0" lvl="0" indent="0" algn="l" defTabSz="685165" rtl="0" fontAlgn="auto">
              <a:lnSpc>
                <a:spcPct val="120000"/>
              </a:lnSpc>
              <a:spcBef>
                <a:spcPts val="0"/>
              </a:spcBef>
              <a:spcAft>
                <a:spcPts val="0"/>
              </a:spcAft>
              <a:buClrTx/>
              <a:buSzTx/>
              <a:buFontTx/>
              <a:buNone/>
              <a:defRPr/>
            </a:pPr>
            <a:r>
              <a:rPr lang="zh-CN" altLang="zh-CN" sz="2400" dirty="0">
                <a:effectLst/>
                <a:ea typeface="宋体" panose="02010600030101010101" pitchFamily="2" charset="-122"/>
                <a:cs typeface="Times New Roman" panose="02020603050405020304" pitchFamily="18" charset="0"/>
              </a:rPr>
              <a:t>目前存在着两种占主导地位的网络体系结构，一种是</a:t>
            </a:r>
            <a:r>
              <a:rPr lang="en-US" altLang="zh-CN" sz="2400" dirty="0">
                <a:effectLst/>
                <a:ea typeface="宋体" panose="02010600030101010101" pitchFamily="2" charset="-122"/>
                <a:cs typeface="Times New Roman" panose="02020603050405020304" pitchFamily="18" charset="0"/>
              </a:rPr>
              <a:t>ISO(</a:t>
            </a:r>
            <a:r>
              <a:rPr lang="zh-CN" altLang="zh-CN" sz="2400" dirty="0">
                <a:effectLst/>
                <a:ea typeface="宋体" panose="02010600030101010101" pitchFamily="2" charset="-122"/>
                <a:cs typeface="Times New Roman" panose="02020603050405020304" pitchFamily="18" charset="0"/>
              </a:rPr>
              <a:t>国际标准化组织</a:t>
            </a:r>
            <a:r>
              <a:rPr lang="en-US" altLang="zh-CN" sz="2400" dirty="0">
                <a:effectLst/>
                <a:ea typeface="宋体" panose="02010600030101010101" pitchFamily="2" charset="-122"/>
                <a:cs typeface="Times New Roman" panose="02020603050405020304" pitchFamily="18" charset="0"/>
              </a:rPr>
              <a:t>)</a:t>
            </a:r>
            <a:r>
              <a:rPr lang="zh-CN" altLang="zh-CN" sz="2400" dirty="0">
                <a:effectLst/>
                <a:ea typeface="宋体" panose="02010600030101010101" pitchFamily="2" charset="-122"/>
                <a:cs typeface="Times New Roman" panose="02020603050405020304" pitchFamily="18" charset="0"/>
              </a:rPr>
              <a:t>的</a:t>
            </a:r>
            <a:r>
              <a:rPr lang="en-US" altLang="zh-CN" sz="2400" dirty="0">
                <a:effectLst/>
                <a:ea typeface="宋体" panose="02010600030101010101" pitchFamily="2" charset="-122"/>
                <a:cs typeface="Times New Roman" panose="02020603050405020304" pitchFamily="18" charset="0"/>
              </a:rPr>
              <a:t>OSI(</a:t>
            </a:r>
            <a:r>
              <a:rPr lang="zh-CN" altLang="zh-CN" sz="2400" dirty="0">
                <a:effectLst/>
                <a:ea typeface="宋体" panose="02010600030101010101" pitchFamily="2" charset="-122"/>
                <a:cs typeface="Times New Roman" panose="02020603050405020304" pitchFamily="18" charset="0"/>
              </a:rPr>
              <a:t>开放式系统互联</a:t>
            </a:r>
            <a:r>
              <a:rPr lang="en-US" altLang="zh-CN" sz="2400" dirty="0">
                <a:effectLst/>
                <a:ea typeface="宋体" panose="02010600030101010101" pitchFamily="2" charset="-122"/>
                <a:cs typeface="Times New Roman" panose="02020603050405020304" pitchFamily="18" charset="0"/>
              </a:rPr>
              <a:t>)</a:t>
            </a:r>
            <a:r>
              <a:rPr lang="zh-CN" altLang="zh-CN" sz="2400" dirty="0">
                <a:effectLst/>
                <a:ea typeface="宋体" panose="02010600030101010101" pitchFamily="2" charset="-122"/>
                <a:cs typeface="Times New Roman" panose="02020603050405020304" pitchFamily="18" charset="0"/>
              </a:rPr>
              <a:t>体系结构，另一种是</a:t>
            </a:r>
            <a:r>
              <a:rPr lang="en-US" altLang="zh-CN" sz="2400" dirty="0">
                <a:effectLst/>
                <a:ea typeface="宋体" panose="02010600030101010101" pitchFamily="2" charset="-122"/>
                <a:cs typeface="Times New Roman" panose="02020603050405020304" pitchFamily="18" charset="0"/>
              </a:rPr>
              <a:t>TCP/IP(</a:t>
            </a:r>
            <a:r>
              <a:rPr lang="zh-CN" altLang="zh-CN" sz="2400" dirty="0">
                <a:effectLst/>
                <a:ea typeface="宋体" panose="02010600030101010101" pitchFamily="2" charset="-122"/>
                <a:cs typeface="Times New Roman" panose="02020603050405020304" pitchFamily="18" charset="0"/>
              </a:rPr>
              <a:t>传输控制协议</a:t>
            </a:r>
            <a:r>
              <a:rPr lang="en-US" altLang="zh-CN" sz="2400" dirty="0">
                <a:effectLst/>
                <a:ea typeface="宋体" panose="02010600030101010101" pitchFamily="2" charset="-122"/>
                <a:cs typeface="Times New Roman" panose="02020603050405020304" pitchFamily="18" charset="0"/>
              </a:rPr>
              <a:t>/</a:t>
            </a:r>
            <a:r>
              <a:rPr lang="zh-CN" altLang="zh-CN" sz="2400" dirty="0">
                <a:effectLst/>
                <a:ea typeface="宋体" panose="02010600030101010101" pitchFamily="2" charset="-122"/>
                <a:cs typeface="Times New Roman" panose="02020603050405020304" pitchFamily="18" charset="0"/>
              </a:rPr>
              <a:t>网际协议</a:t>
            </a:r>
            <a:r>
              <a:rPr lang="en-US" altLang="zh-CN" sz="2400" dirty="0">
                <a:effectLst/>
                <a:ea typeface="宋体" panose="02010600030101010101" pitchFamily="2" charset="-122"/>
                <a:cs typeface="Times New Roman" panose="02020603050405020304" pitchFamily="18" charset="0"/>
              </a:rPr>
              <a:t>)</a:t>
            </a:r>
            <a:r>
              <a:rPr lang="zh-CN" altLang="zh-CN" sz="2400" dirty="0">
                <a:effectLst/>
                <a:ea typeface="宋体" panose="02010600030101010101" pitchFamily="2" charset="-122"/>
                <a:cs typeface="Times New Roman" panose="02020603050405020304" pitchFamily="18" charset="0"/>
              </a:rPr>
              <a:t>体系结构</a:t>
            </a:r>
            <a:r>
              <a:rPr lang="zh-CN" altLang="en-US" sz="2400" dirty="0">
                <a:effectLst/>
                <a:ea typeface="宋体" panose="02010600030101010101" pitchFamily="2" charset="-122"/>
                <a:cs typeface="Times New Roman" panose="02020603050405020304" pitchFamily="18" charset="0"/>
              </a:rPr>
              <a:t>。</a:t>
            </a:r>
            <a:endParaRPr kumimoji="0" lang="zh-CN" altLang="en-US" sz="2400" b="0" i="0" u="none" strike="noStrike" kern="1200" cap="none" spc="0" normalizeH="0" baseline="0" noProof="0" dirty="0">
              <a:ln>
                <a:noFill/>
              </a:ln>
              <a:solidFill>
                <a:schemeClr val="tx1">
                  <a:lumMod val="85000"/>
                  <a:lumOff val="15000"/>
                </a:schemeClr>
              </a:solidFill>
              <a:effectLst/>
              <a:uLnTx/>
              <a:uFillTx/>
              <a:latin typeface="宋体" panose="02010600030101010101" pitchFamily="2" charset="-122"/>
              <a:ea typeface="宋体" panose="02010600030101010101" pitchFamily="2" charset="-122"/>
              <a:cs typeface="Open Sans" pitchFamily="34" charset="0"/>
              <a:sym typeface="+mn-ea"/>
            </a:endParaRPr>
          </a:p>
        </p:txBody>
      </p:sp>
      <p:grpSp>
        <p:nvGrpSpPr>
          <p:cNvPr id="24" name="Group 332">
            <a:extLst>
              <a:ext uri="{FF2B5EF4-FFF2-40B4-BE49-F238E27FC236}">
                <a16:creationId xmlns:a16="http://schemas.microsoft.com/office/drawing/2014/main" id="{F9BBA512-2BE2-F025-0E81-01C676E40F36}"/>
              </a:ext>
            </a:extLst>
          </p:cNvPr>
          <p:cNvGrpSpPr/>
          <p:nvPr/>
        </p:nvGrpSpPr>
        <p:grpSpPr>
          <a:xfrm>
            <a:off x="1085022" y="5484530"/>
            <a:ext cx="259244" cy="259815"/>
            <a:chOff x="4643438" y="2786064"/>
            <a:chExt cx="288476" cy="288476"/>
          </a:xfrm>
        </p:grpSpPr>
        <p:sp>
          <p:nvSpPr>
            <p:cNvPr id="25" name="Oval 326">
              <a:extLst>
                <a:ext uri="{FF2B5EF4-FFF2-40B4-BE49-F238E27FC236}">
                  <a16:creationId xmlns:a16="http://schemas.microsoft.com/office/drawing/2014/main" id="{F9A9EA0C-CC3F-5B06-5F4E-7CC20DF161F0}"/>
                </a:ext>
              </a:extLst>
            </p:cNvPr>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26" name="Freeform 26">
              <a:extLst>
                <a:ext uri="{FF2B5EF4-FFF2-40B4-BE49-F238E27FC236}">
                  <a16:creationId xmlns:a16="http://schemas.microsoft.com/office/drawing/2014/main" id="{57E0F34C-14B3-BC4A-4745-4DDE811822BB}"/>
                </a:ext>
              </a:extLst>
            </p:cNvPr>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spTree>
    <p:extLst>
      <p:ext uri="{BB962C8B-B14F-4D97-AF65-F5344CB8AC3E}">
        <p14:creationId xmlns:p14="http://schemas.microsoft.com/office/powerpoint/2010/main" val="4073593829"/>
      </p:ext>
    </p:extLst>
  </p:cSld>
  <p:clrMapOvr>
    <a:masterClrMapping/>
  </p:clrMapOvr>
</p:sld>
</file>

<file path=ppt/theme/theme1.xml><?xml version="1.0" encoding="utf-8"?>
<a:theme xmlns:a="http://schemas.openxmlformats.org/drawingml/2006/main" name="Office 主题​​">
  <a:themeElements>
    <a:clrScheme name="大数据平台构建">
      <a:dk1>
        <a:sysClr val="windowText" lastClr="000000"/>
      </a:dk1>
      <a:lt1>
        <a:sysClr val="window" lastClr="FFFFFF"/>
      </a:lt1>
      <a:dk2>
        <a:srgbClr val="44546A"/>
      </a:dk2>
      <a:lt2>
        <a:srgbClr val="E7E6E6"/>
      </a:lt2>
      <a:accent1>
        <a:srgbClr val="0066E3"/>
      </a:accent1>
      <a:accent2>
        <a:srgbClr val="29A9FF"/>
      </a:accent2>
      <a:accent3>
        <a:srgbClr val="298DFE"/>
      </a:accent3>
      <a:accent4>
        <a:srgbClr val="0C336F"/>
      </a:accent4>
      <a:accent5>
        <a:srgbClr val="7F7F7F"/>
      </a:accent5>
      <a:accent6>
        <a:srgbClr val="595959"/>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790</TotalTime>
  <Words>3034</Words>
  <Application>Microsoft Office PowerPoint</Application>
  <PresentationFormat>宽屏</PresentationFormat>
  <Paragraphs>330</Paragraphs>
  <Slides>67</Slides>
  <Notes>2</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67</vt:i4>
      </vt:variant>
    </vt:vector>
  </HeadingPairs>
  <TitlesOfParts>
    <vt:vector size="76" baseType="lpstr">
      <vt:lpstr>等线</vt:lpstr>
      <vt:lpstr>等线 Light</vt:lpstr>
      <vt:lpstr>方正黑体简体</vt:lpstr>
      <vt:lpstr>宋体</vt:lpstr>
      <vt:lpstr>微软雅黑</vt:lpstr>
      <vt:lpstr>Arial</vt:lpstr>
      <vt:lpstr>Calibri</vt:lpstr>
      <vt:lpstr>Calibri Light</vt:lpstr>
      <vt:lpstr>Office 主题​​</vt:lpstr>
      <vt:lpstr>PowerPoint 演示文稿</vt:lpstr>
      <vt:lpstr>知识结构</vt:lpstr>
      <vt:lpstr>PowerPoint 演示文稿</vt:lpstr>
      <vt:lpstr>PowerPoint 演示文稿</vt:lpstr>
      <vt:lpstr>1.1.1网络的演变与发展</vt:lpstr>
      <vt:lpstr>1.1.1网络的演变与发展</vt:lpstr>
      <vt:lpstr>1.1.1网络的演变与发展</vt:lpstr>
      <vt:lpstr>1.1.1网络的演变与发展</vt:lpstr>
      <vt:lpstr>1.1.1网络的演变与发展</vt:lpstr>
      <vt:lpstr>1.1.1网络的演变与发展</vt:lpstr>
      <vt:lpstr>1.1.2网络的组成</vt:lpstr>
      <vt:lpstr>1.1.2网络的组成</vt:lpstr>
      <vt:lpstr>1.1.2网络的组成</vt:lpstr>
      <vt:lpstr>1.1.3网络的分类</vt:lpstr>
      <vt:lpstr>1.1.3网络的分类</vt:lpstr>
      <vt:lpstr>1.1.3网络的分类</vt:lpstr>
      <vt:lpstr>1.1.3网络的分类</vt:lpstr>
      <vt:lpstr>1.1.3网络的分类</vt:lpstr>
      <vt:lpstr>三种交换技术对比</vt:lpstr>
      <vt:lpstr>1.1.3网络的分类</vt:lpstr>
      <vt:lpstr>有线网络和无线网络</vt:lpstr>
      <vt:lpstr>1.1.4网络的主要性能指标</vt:lpstr>
      <vt:lpstr>1.1.4网络的主要性能指标——带宽</vt:lpstr>
      <vt:lpstr>1.1.4网络的主要性能指标</vt:lpstr>
      <vt:lpstr>1.1.4网络的主要性能指标</vt:lpstr>
      <vt:lpstr>1.1.4网络的主要性能指标——时延</vt:lpstr>
      <vt:lpstr>1.1.4网络的主要性能指标——时延</vt:lpstr>
      <vt:lpstr>1.1.4网络的主要性能指标——时延</vt:lpstr>
      <vt:lpstr>1.1.5网络的功能和应用</vt:lpstr>
      <vt:lpstr>PowerPoint 演示文稿</vt:lpstr>
      <vt:lpstr>PowerPoint 演示文稿</vt:lpstr>
      <vt:lpstr>1.2.1TCP/IP体系结构</vt:lpstr>
      <vt:lpstr>1.2.1TCP/IP体系结构</vt:lpstr>
      <vt:lpstr>1.2.2 IP协议</vt:lpstr>
      <vt:lpstr>1.2.2 IP协议</vt:lpstr>
      <vt:lpstr>1.2.2 IP协议</vt:lpstr>
      <vt:lpstr>1.2.2 IP协议</vt:lpstr>
      <vt:lpstr>1.2.3.1 传输端口</vt:lpstr>
      <vt:lpstr>1.2.3.1 传输端口</vt:lpstr>
      <vt:lpstr>1.2.3.2 TCP协议</vt:lpstr>
      <vt:lpstr>1.2.3.2 TCP协议</vt:lpstr>
      <vt:lpstr>1.2.3.2 TCP协议</vt:lpstr>
      <vt:lpstr>1.2.3.3 UDP协议</vt:lpstr>
      <vt:lpstr>1.2.3.3 UDP协议</vt:lpstr>
      <vt:lpstr>1.2.4.1地址解析协议ARP</vt:lpstr>
      <vt:lpstr>1.2.4.1地址解析协议ARP</vt:lpstr>
      <vt:lpstr>1.2.4.1地址解析协议ARP</vt:lpstr>
      <vt:lpstr>1.2.4.1地址解析协议ARP</vt:lpstr>
      <vt:lpstr>1.2.4.1地址解析协议ARP</vt:lpstr>
      <vt:lpstr>1.2.4.2 网际控制报文协议ICMP</vt:lpstr>
      <vt:lpstr>1.2.4.2 网际控制报文协议ICMP</vt:lpstr>
      <vt:lpstr>1.2.4.2 网际控制报文协议ICMP</vt:lpstr>
      <vt:lpstr>PowerPoint 演示文稿</vt:lpstr>
      <vt:lpstr>PowerPoint 演示文稿</vt:lpstr>
      <vt:lpstr>1.3.1网络设备认知</vt:lpstr>
      <vt:lpstr>1.3.1 网络设备认知</vt:lpstr>
      <vt:lpstr>1.3.1 网络设备认知</vt:lpstr>
      <vt:lpstr>1.3.1网络设备认知</vt:lpstr>
      <vt:lpstr>1.3.2 网络工程师常用软硬件</vt:lpstr>
      <vt:lpstr>1.3.2网络工程师常用软硬件</vt:lpstr>
      <vt:lpstr>1.3.2 常见线缆</vt:lpstr>
      <vt:lpstr>PowerPoint 演示文稿</vt:lpstr>
      <vt:lpstr>PowerPoint 演示文稿</vt:lpstr>
      <vt:lpstr>任务一：安装使用华为eNSP模拟器</vt:lpstr>
      <vt:lpstr>任务二：华为设备常用命令</vt:lpstr>
      <vt:lpstr>任务二：华为设备常用命令</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et_qing</dc:creator>
  <cp:lastModifiedBy>Jack</cp:lastModifiedBy>
  <cp:revision>62</cp:revision>
  <dcterms:created xsi:type="dcterms:W3CDTF">2018-03-26T08:05:00Z</dcterms:created>
  <dcterms:modified xsi:type="dcterms:W3CDTF">2022-08-01T08:45:26Z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2052-11.1.0.9991</vt:lpwstr>
  </property>
</Properties>
</file>